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1.xml" ContentType="application/vnd.ms-office.activeX+xml"/>
  <Override PartName="/ppt/activeX/activeX1.bin" ContentType="application/vnd.ms-office.activeX"/>
  <Override PartName="/ppt/activeX/activeX2.xml" ContentType="application/vnd.ms-office.activeX+xml"/>
  <Override PartName="/ppt/activeX/activeX2.bin" ContentType="application/vnd.ms-office.activeX"/>
  <Override PartName="/ppt/activeX/activeX3.xml" ContentType="application/vnd.ms-office.activeX+xml"/>
  <Override PartName="/ppt/activeX/activeX3.bin" ContentType="application/vnd.ms-office.activeX"/>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8" r:id="rId2"/>
    <p:sldMasterId id="2147483712" r:id="rId3"/>
    <p:sldMasterId id="2147483724" r:id="rId4"/>
    <p:sldMasterId id="2147483736" r:id="rId5"/>
    <p:sldMasterId id="2147483748" r:id="rId6"/>
    <p:sldMasterId id="2147483761" r:id="rId7"/>
  </p:sldMasterIdLst>
  <p:notesMasterIdLst>
    <p:notesMasterId r:id="rId103"/>
  </p:notesMasterIdLst>
  <p:sldIdLst>
    <p:sldId id="256" r:id="rId8"/>
    <p:sldId id="556" r:id="rId9"/>
    <p:sldId id="572" r:id="rId10"/>
    <p:sldId id="1723" r:id="rId11"/>
    <p:sldId id="1724" r:id="rId12"/>
    <p:sldId id="1728" r:id="rId13"/>
    <p:sldId id="1725" r:id="rId14"/>
    <p:sldId id="1729" r:id="rId15"/>
    <p:sldId id="1726" r:id="rId16"/>
    <p:sldId id="1730" r:id="rId17"/>
    <p:sldId id="1727" r:id="rId18"/>
    <p:sldId id="1731" r:id="rId19"/>
    <p:sldId id="1733" r:id="rId20"/>
    <p:sldId id="1735" r:id="rId21"/>
    <p:sldId id="1732" r:id="rId22"/>
    <p:sldId id="566" r:id="rId23"/>
    <p:sldId id="567" r:id="rId24"/>
    <p:sldId id="575" r:id="rId25"/>
    <p:sldId id="647" r:id="rId26"/>
    <p:sldId id="576" r:id="rId27"/>
    <p:sldId id="1538" r:id="rId28"/>
    <p:sldId id="1539" r:id="rId29"/>
    <p:sldId id="1540" r:id="rId30"/>
    <p:sldId id="577" r:id="rId31"/>
    <p:sldId id="590" r:id="rId32"/>
    <p:sldId id="628" r:id="rId33"/>
    <p:sldId id="1668" r:id="rId34"/>
    <p:sldId id="373" r:id="rId35"/>
    <p:sldId id="587" r:id="rId36"/>
    <p:sldId id="329" r:id="rId37"/>
    <p:sldId id="595" r:id="rId38"/>
    <p:sldId id="1630" r:id="rId39"/>
    <p:sldId id="589" r:id="rId40"/>
    <p:sldId id="588" r:id="rId41"/>
    <p:sldId id="1669" r:id="rId42"/>
    <p:sldId id="1550" r:id="rId43"/>
    <p:sldId id="1581" r:id="rId44"/>
    <p:sldId id="1718" r:id="rId45"/>
    <p:sldId id="1717" r:id="rId46"/>
    <p:sldId id="1578" r:id="rId47"/>
    <p:sldId id="291" r:id="rId48"/>
    <p:sldId id="292" r:id="rId49"/>
    <p:sldId id="293" r:id="rId50"/>
    <p:sldId id="1551" r:id="rId51"/>
    <p:sldId id="257" r:id="rId52"/>
    <p:sldId id="258" r:id="rId53"/>
    <p:sldId id="259" r:id="rId54"/>
    <p:sldId id="268" r:id="rId55"/>
    <p:sldId id="1721" r:id="rId56"/>
    <p:sldId id="263" r:id="rId57"/>
    <p:sldId id="264" r:id="rId58"/>
    <p:sldId id="265" r:id="rId59"/>
    <p:sldId id="1663" r:id="rId60"/>
    <p:sldId id="375" r:id="rId61"/>
    <p:sldId id="260" r:id="rId62"/>
    <p:sldId id="261" r:id="rId63"/>
    <p:sldId id="262" r:id="rId64"/>
    <p:sldId id="1665" r:id="rId65"/>
    <p:sldId id="270" r:id="rId66"/>
    <p:sldId id="280" r:id="rId67"/>
    <p:sldId id="281" r:id="rId68"/>
    <p:sldId id="1533" r:id="rId69"/>
    <p:sldId id="1525" r:id="rId70"/>
    <p:sldId id="278" r:id="rId71"/>
    <p:sldId id="277" r:id="rId72"/>
    <p:sldId id="279" r:id="rId73"/>
    <p:sldId id="1674" r:id="rId74"/>
    <p:sldId id="1645" r:id="rId75"/>
    <p:sldId id="1646" r:id="rId76"/>
    <p:sldId id="1719" r:id="rId77"/>
    <p:sldId id="1720" r:id="rId78"/>
    <p:sldId id="274" r:id="rId79"/>
    <p:sldId id="273" r:id="rId80"/>
    <p:sldId id="275" r:id="rId81"/>
    <p:sldId id="1570" r:id="rId82"/>
    <p:sldId id="282" r:id="rId83"/>
    <p:sldId id="283" r:id="rId84"/>
    <p:sldId id="284" r:id="rId85"/>
    <p:sldId id="1586" r:id="rId86"/>
    <p:sldId id="1587" r:id="rId87"/>
    <p:sldId id="1588" r:id="rId88"/>
    <p:sldId id="1589" r:id="rId89"/>
    <p:sldId id="1590" r:id="rId90"/>
    <p:sldId id="1592" r:id="rId91"/>
    <p:sldId id="1593" r:id="rId92"/>
    <p:sldId id="1679" r:id="rId93"/>
    <p:sldId id="1696" r:id="rId94"/>
    <p:sldId id="1714" r:id="rId95"/>
    <p:sldId id="285" r:id="rId96"/>
    <p:sldId id="286" r:id="rId97"/>
    <p:sldId id="287" r:id="rId98"/>
    <p:sldId id="1722" r:id="rId99"/>
    <p:sldId id="1678" r:id="rId100"/>
    <p:sldId id="304" r:id="rId101"/>
    <p:sldId id="305" r:id="rId10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2" autoAdjust="0"/>
    <p:restoredTop sz="85744" autoAdjust="0"/>
  </p:normalViewPr>
  <p:slideViewPr>
    <p:cSldViewPr snapToGrid="0">
      <p:cViewPr varScale="1">
        <p:scale>
          <a:sx n="67" d="100"/>
          <a:sy n="67" d="100"/>
        </p:scale>
        <p:origin x="394" y="86"/>
      </p:cViewPr>
      <p:guideLst/>
    </p:cSldViewPr>
  </p:slideViewPr>
  <p:outlineViewPr>
    <p:cViewPr>
      <p:scale>
        <a:sx n="33" d="100"/>
        <a:sy n="33" d="100"/>
      </p:scale>
      <p:origin x="0" y="-16332"/>
    </p:cViewPr>
  </p:outlineViewPr>
  <p:notesTextViewPr>
    <p:cViewPr>
      <p:scale>
        <a:sx n="1" d="1"/>
        <a:sy n="1" d="1"/>
      </p:scale>
      <p:origin x="0" y="0"/>
    </p:cViewPr>
  </p:notesTextViewPr>
  <p:sorterViewPr>
    <p:cViewPr varScale="1">
      <p:scale>
        <a:sx n="100" d="100"/>
        <a:sy n="100" d="100"/>
      </p:scale>
      <p:origin x="0" y="-21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07" Type="http://schemas.openxmlformats.org/officeDocument/2006/relationships/tableStyles" Target="tableStyles.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5512D116-5CC6-11CF-8D67-00AA00BDCE1D}" ax:persistence="persistStream" r:id="rId1"/>
</file>

<file path=ppt/activeX/activeX2.xml><?xml version="1.0" encoding="utf-8"?>
<ax:ocx xmlns:ax="http://schemas.microsoft.com/office/2006/activeX" xmlns:r="http://schemas.openxmlformats.org/officeDocument/2006/relationships" ax:classid="{5512D116-5CC6-11CF-8D67-00AA00BDCE1D}" ax:persistence="persistStream" r:id="rId1"/>
</file>

<file path=ppt/activeX/activeX3.xml><?xml version="1.0" encoding="utf-8"?>
<ax:ocx xmlns:ax="http://schemas.microsoft.com/office/2006/activeX" xmlns:r="http://schemas.openxmlformats.org/officeDocument/2006/relationships" ax:classid="{5512D116-5CC6-11CF-8D67-00AA00BDCE1D}" ax:persistence="persistStream" r:id="rId1"/>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719163-17E9-4654-83F1-4C465733D13F}" type="datetimeFigureOut">
              <a:rPr lang="el-GR" smtClean="0"/>
              <a:t>11/11/2022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493555-3363-4177-B410-F61F59D86104}" type="slidenum">
              <a:rPr lang="el-GR" smtClean="0"/>
              <a:t>‹#›</a:t>
            </a:fld>
            <a:endParaRPr lang="el-GR"/>
          </a:p>
        </p:txBody>
      </p:sp>
    </p:spTree>
    <p:extLst>
      <p:ext uri="{BB962C8B-B14F-4D97-AF65-F5344CB8AC3E}">
        <p14:creationId xmlns:p14="http://schemas.microsoft.com/office/powerpoint/2010/main" val="3855545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a:extLst>
              <a:ext uri="{FF2B5EF4-FFF2-40B4-BE49-F238E27FC236}">
                <a16:creationId xmlns:a16="http://schemas.microsoft.com/office/drawing/2014/main" id="{EC570217-CFC3-632C-2DC4-18A185261CCF}"/>
              </a:ext>
            </a:extLst>
          </p:cNvPr>
          <p:cNvSpPr txBox="1">
            <a:spLocks noGrp="1" noChangeArrowheads="1"/>
          </p:cNvSpPr>
          <p:nvPr/>
        </p:nvSpPr>
        <p:spPr bwMode="auto">
          <a:xfrm>
            <a:off x="3849688" y="0"/>
            <a:ext cx="2946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73" tIns="44186" rIns="88373" bIns="44186"/>
          <a:lstStyle>
            <a:lvl1pPr defTabSz="882650">
              <a:spcBef>
                <a:spcPct val="30000"/>
              </a:spcBef>
              <a:defRPr sz="1200">
                <a:solidFill>
                  <a:schemeClr val="tx1"/>
                </a:solidFill>
                <a:latin typeface="Arial" panose="020B0604020202020204" pitchFamily="34" charset="0"/>
              </a:defRPr>
            </a:lvl1pPr>
            <a:lvl2pPr marL="742950" indent="-285750" defTabSz="882650">
              <a:spcBef>
                <a:spcPct val="30000"/>
              </a:spcBef>
              <a:defRPr sz="1200">
                <a:solidFill>
                  <a:schemeClr val="tx1"/>
                </a:solidFill>
                <a:latin typeface="Arial" panose="020B0604020202020204" pitchFamily="34" charset="0"/>
              </a:defRPr>
            </a:lvl2pPr>
            <a:lvl3pPr marL="1143000" indent="-228600" defTabSz="882650">
              <a:spcBef>
                <a:spcPct val="30000"/>
              </a:spcBef>
              <a:defRPr sz="1200">
                <a:solidFill>
                  <a:schemeClr val="tx1"/>
                </a:solidFill>
                <a:latin typeface="Arial" panose="020B0604020202020204" pitchFamily="34" charset="0"/>
              </a:defRPr>
            </a:lvl3pPr>
            <a:lvl4pPr marL="1600200" indent="-228600" defTabSz="882650">
              <a:spcBef>
                <a:spcPct val="30000"/>
              </a:spcBef>
              <a:defRPr sz="1200">
                <a:solidFill>
                  <a:schemeClr val="tx1"/>
                </a:solidFill>
                <a:latin typeface="Arial" panose="020B0604020202020204" pitchFamily="34" charset="0"/>
              </a:defRPr>
            </a:lvl4pPr>
            <a:lvl5pPr marL="2057400" indent="-228600" defTabSz="882650">
              <a:spcBef>
                <a:spcPct val="30000"/>
              </a:spcBef>
              <a:defRPr sz="1200">
                <a:solidFill>
                  <a:schemeClr val="tx1"/>
                </a:solidFill>
                <a:latin typeface="Arial" panose="020B0604020202020204" pitchFamily="34" charset="0"/>
              </a:defRPr>
            </a:lvl5pPr>
            <a:lvl6pPr marL="2514600" indent="-228600" defTabSz="8826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26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26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26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882650" rtl="0" eaLnBrk="0" fontAlgn="base" latinLnBrk="0" hangingPunct="0">
              <a:lnSpc>
                <a:spcPct val="100000"/>
              </a:lnSpc>
              <a:spcBef>
                <a:spcPct val="0"/>
              </a:spcBef>
              <a:spcAft>
                <a:spcPct val="0"/>
              </a:spcAft>
              <a:buClrTx/>
              <a:buSzTx/>
              <a:buFontTx/>
              <a:buNone/>
              <a:tabLst/>
              <a:defRPr/>
            </a:pPr>
            <a:fld id="{C98C7DDE-43EF-47D1-BEAE-AEF22FF6B64A}" type="datetime8">
              <a:rPr kumimoji="0" lang="en-US"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882650" rtl="0" eaLnBrk="0" fontAlgn="base" latinLnBrk="0" hangingPunct="0">
                <a:lnSpc>
                  <a:spcPct val="100000"/>
                </a:lnSpc>
                <a:spcBef>
                  <a:spcPct val="0"/>
                </a:spcBef>
                <a:spcAft>
                  <a:spcPct val="0"/>
                </a:spcAft>
                <a:buClrTx/>
                <a:buSzTx/>
                <a:buFontTx/>
                <a:buNone/>
                <a:tabLst/>
                <a:defRPr/>
              </a:pPr>
              <a:t>11/11/2022 4:13 PM</a:t>
            </a:fld>
            <a:endParaRPr kumimoji="0" lang="en-US"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267" name="Rectangle 7">
            <a:extLst>
              <a:ext uri="{FF2B5EF4-FFF2-40B4-BE49-F238E27FC236}">
                <a16:creationId xmlns:a16="http://schemas.microsoft.com/office/drawing/2014/main" id="{08CAC8E4-762A-C877-7076-BBB971164CE2}"/>
              </a:ext>
            </a:extLst>
          </p:cNvPr>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73" tIns="44186" rIns="88373" bIns="44186" anchor="b"/>
          <a:lstStyle>
            <a:lvl1pPr defTabSz="882650">
              <a:spcBef>
                <a:spcPct val="30000"/>
              </a:spcBef>
              <a:defRPr sz="1200">
                <a:solidFill>
                  <a:schemeClr val="tx1"/>
                </a:solidFill>
                <a:latin typeface="Arial" panose="020B0604020202020204" pitchFamily="34" charset="0"/>
              </a:defRPr>
            </a:lvl1pPr>
            <a:lvl2pPr marL="742950" indent="-285750" defTabSz="882650">
              <a:spcBef>
                <a:spcPct val="30000"/>
              </a:spcBef>
              <a:defRPr sz="1200">
                <a:solidFill>
                  <a:schemeClr val="tx1"/>
                </a:solidFill>
                <a:latin typeface="Arial" panose="020B0604020202020204" pitchFamily="34" charset="0"/>
              </a:defRPr>
            </a:lvl2pPr>
            <a:lvl3pPr marL="1143000" indent="-228600" defTabSz="882650">
              <a:spcBef>
                <a:spcPct val="30000"/>
              </a:spcBef>
              <a:defRPr sz="1200">
                <a:solidFill>
                  <a:schemeClr val="tx1"/>
                </a:solidFill>
                <a:latin typeface="Arial" panose="020B0604020202020204" pitchFamily="34" charset="0"/>
              </a:defRPr>
            </a:lvl3pPr>
            <a:lvl4pPr marL="1600200" indent="-228600" defTabSz="882650">
              <a:spcBef>
                <a:spcPct val="30000"/>
              </a:spcBef>
              <a:defRPr sz="1200">
                <a:solidFill>
                  <a:schemeClr val="tx1"/>
                </a:solidFill>
                <a:latin typeface="Arial" panose="020B0604020202020204" pitchFamily="34" charset="0"/>
              </a:defRPr>
            </a:lvl4pPr>
            <a:lvl5pPr marL="2057400" indent="-228600" defTabSz="882650">
              <a:spcBef>
                <a:spcPct val="30000"/>
              </a:spcBef>
              <a:defRPr sz="1200">
                <a:solidFill>
                  <a:schemeClr val="tx1"/>
                </a:solidFill>
                <a:latin typeface="Arial" panose="020B0604020202020204" pitchFamily="34" charset="0"/>
              </a:defRPr>
            </a:lvl5pPr>
            <a:lvl6pPr marL="2514600" indent="-228600" defTabSz="8826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26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26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26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882650" rtl="0" eaLnBrk="0" fontAlgn="base" latinLnBrk="0" hangingPunct="0">
              <a:lnSpc>
                <a:spcPct val="100000"/>
              </a:lnSpc>
              <a:spcBef>
                <a:spcPct val="0"/>
              </a:spcBef>
              <a:spcAft>
                <a:spcPct val="0"/>
              </a:spcAft>
              <a:buClrTx/>
              <a:buSzTx/>
              <a:buFontTx/>
              <a:buNone/>
              <a:tabLst/>
              <a:defRPr/>
            </a:pPr>
            <a:fld id="{7569F2C3-3C48-4381-85AF-E17B009E57ED}" type="slidenum">
              <a:rPr kumimoji="0" lang="en-US"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882650" rtl="0" eaLnBrk="0" fontAlgn="base" latinLnBrk="0" hangingPunct="0">
                <a:lnSpc>
                  <a:spcPct val="100000"/>
                </a:lnSpc>
                <a:spcBef>
                  <a:spcPct val="0"/>
                </a:spcBef>
                <a:spcAft>
                  <a:spcPct val="0"/>
                </a:spcAft>
                <a:buClrTx/>
                <a:buSzTx/>
                <a:buFontTx/>
                <a:buNone/>
                <a:tabLst/>
                <a:defRPr/>
              </a:pPr>
              <a:t>2</a:t>
            </a:fld>
            <a:endParaRPr kumimoji="0" lang="en-US"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268" name="Rectangle 2">
            <a:extLst>
              <a:ext uri="{FF2B5EF4-FFF2-40B4-BE49-F238E27FC236}">
                <a16:creationId xmlns:a16="http://schemas.microsoft.com/office/drawing/2014/main" id="{06A9CA22-F8F5-5BCC-F2BE-D129DDA6517F}"/>
              </a:ext>
            </a:extLst>
          </p:cNvPr>
          <p:cNvSpPr>
            <a:spLocks noGrp="1" noRot="1" noChangeAspect="1" noChangeArrowheads="1" noTextEdit="1"/>
          </p:cNvSpPr>
          <p:nvPr>
            <p:ph type="sldImg"/>
          </p:nvPr>
        </p:nvSpPr>
        <p:spPr>
          <a:ln/>
        </p:spPr>
      </p:sp>
      <p:sp>
        <p:nvSpPr>
          <p:cNvPr id="139269" name="Rectangle 3">
            <a:extLst>
              <a:ext uri="{FF2B5EF4-FFF2-40B4-BE49-F238E27FC236}">
                <a16:creationId xmlns:a16="http://schemas.microsoft.com/office/drawing/2014/main" id="{1AFF0FB5-47A7-205A-5115-FC029EF6B5F5}"/>
              </a:ext>
            </a:extLst>
          </p:cNvPr>
          <p:cNvSpPr>
            <a:spLocks noGrp="1" noChangeArrowheads="1"/>
          </p:cNvSpPr>
          <p:nvPr>
            <p:ph type="body" idx="1"/>
          </p:nvPr>
        </p:nvSpPr>
        <p:spPr>
          <a:xfrm>
            <a:off x="679450" y="4716463"/>
            <a:ext cx="5438775" cy="4465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73" tIns="44186" rIns="88373" bIns="44186"/>
          <a:lstStyle/>
          <a:p>
            <a:pPr marL="209550" indent="-209550"/>
            <a:endParaRPr lang="el-GR" altLang="el-GR">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Marcador de Posição da Imagem do Diapositivo 1">
            <a:extLst>
              <a:ext uri="{FF2B5EF4-FFF2-40B4-BE49-F238E27FC236}">
                <a16:creationId xmlns:a16="http://schemas.microsoft.com/office/drawing/2014/main" id="{8F364B1D-839C-F1E5-0F17-633E1E3DE4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Marcador de Posição de Notas 2">
            <a:extLst>
              <a:ext uri="{FF2B5EF4-FFF2-40B4-BE49-F238E27FC236}">
                <a16:creationId xmlns:a16="http://schemas.microsoft.com/office/drawing/2014/main" id="{B3520447-6CA0-0F6C-4E99-7C6B884D3A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PT" altLang="el-GR"/>
          </a:p>
        </p:txBody>
      </p:sp>
      <p:sp>
        <p:nvSpPr>
          <p:cNvPr id="146436" name="Marcador de Posição do Número do Diapositivo 3">
            <a:extLst>
              <a:ext uri="{FF2B5EF4-FFF2-40B4-BE49-F238E27FC236}">
                <a16:creationId xmlns:a16="http://schemas.microsoft.com/office/drawing/2014/main" id="{FF1C3CFE-65FC-541A-4C5E-6ABF4824C3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48DEF16-1F79-4AF0-BCF5-CB521E5F634F}" type="slidenum">
              <a:rPr lang="pt-PT" altLang="el-GR" smtClean="0">
                <a:latin typeface="Calibri" panose="020F0502020204030204" pitchFamily="34" charset="0"/>
              </a:rPr>
              <a:pPr/>
              <a:t>23</a:t>
            </a:fld>
            <a:endParaRPr lang="pt-PT" altLang="el-GR">
              <a:latin typeface="Calibri" panose="020F0502020204030204" pitchFamily="34" charset="0"/>
            </a:endParaRPr>
          </a:p>
        </p:txBody>
      </p:sp>
    </p:spTree>
    <p:extLst>
      <p:ext uri="{BB962C8B-B14F-4D97-AF65-F5344CB8AC3E}">
        <p14:creationId xmlns:p14="http://schemas.microsoft.com/office/powerpoint/2010/main" val="1767437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3">
            <a:extLst>
              <a:ext uri="{FF2B5EF4-FFF2-40B4-BE49-F238E27FC236}">
                <a16:creationId xmlns:a16="http://schemas.microsoft.com/office/drawing/2014/main" id="{39E87247-1237-3CF9-7DD8-EF8A672ED7B6}"/>
              </a:ext>
            </a:extLst>
          </p:cNvPr>
          <p:cNvSpPr txBox="1">
            <a:spLocks noGrp="1" noChangeArrowheads="1"/>
          </p:cNvSpPr>
          <p:nvPr/>
        </p:nvSpPr>
        <p:spPr bwMode="auto">
          <a:xfrm>
            <a:off x="3849688" y="0"/>
            <a:ext cx="2946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73" tIns="44186" rIns="88373" bIns="44186"/>
          <a:lstStyle>
            <a:lvl1pPr defTabSz="882650">
              <a:spcBef>
                <a:spcPct val="30000"/>
              </a:spcBef>
              <a:defRPr sz="1200">
                <a:solidFill>
                  <a:schemeClr val="tx1"/>
                </a:solidFill>
                <a:latin typeface="Arial" panose="020B0604020202020204" pitchFamily="34" charset="0"/>
              </a:defRPr>
            </a:lvl1pPr>
            <a:lvl2pPr marL="742950" indent="-285750" defTabSz="882650">
              <a:spcBef>
                <a:spcPct val="30000"/>
              </a:spcBef>
              <a:defRPr sz="1200">
                <a:solidFill>
                  <a:schemeClr val="tx1"/>
                </a:solidFill>
                <a:latin typeface="Arial" panose="020B0604020202020204" pitchFamily="34" charset="0"/>
              </a:defRPr>
            </a:lvl2pPr>
            <a:lvl3pPr marL="1143000" indent="-228600" defTabSz="882650">
              <a:spcBef>
                <a:spcPct val="30000"/>
              </a:spcBef>
              <a:defRPr sz="1200">
                <a:solidFill>
                  <a:schemeClr val="tx1"/>
                </a:solidFill>
                <a:latin typeface="Arial" panose="020B0604020202020204" pitchFamily="34" charset="0"/>
              </a:defRPr>
            </a:lvl3pPr>
            <a:lvl4pPr marL="1600200" indent="-228600" defTabSz="882650">
              <a:spcBef>
                <a:spcPct val="30000"/>
              </a:spcBef>
              <a:defRPr sz="1200">
                <a:solidFill>
                  <a:schemeClr val="tx1"/>
                </a:solidFill>
                <a:latin typeface="Arial" panose="020B0604020202020204" pitchFamily="34" charset="0"/>
              </a:defRPr>
            </a:lvl4pPr>
            <a:lvl5pPr marL="2057400" indent="-228600" defTabSz="882650">
              <a:spcBef>
                <a:spcPct val="30000"/>
              </a:spcBef>
              <a:defRPr sz="1200">
                <a:solidFill>
                  <a:schemeClr val="tx1"/>
                </a:solidFill>
                <a:latin typeface="Arial" panose="020B0604020202020204" pitchFamily="34" charset="0"/>
              </a:defRPr>
            </a:lvl5pPr>
            <a:lvl6pPr marL="2514600" indent="-228600" defTabSz="8826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26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26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265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C208EBCD-8D07-4526-AB08-8673A5B78817}" type="datetime8">
              <a:rPr lang="en-US" altLang="el-GR">
                <a:solidFill>
                  <a:srgbClr val="000000"/>
                </a:solidFill>
              </a:rPr>
              <a:pPr algn="r">
                <a:spcBef>
                  <a:spcPct val="0"/>
                </a:spcBef>
              </a:pPr>
              <a:t>11/11/2022 4:13 PM</a:t>
            </a:fld>
            <a:endParaRPr lang="en-US" altLang="el-GR">
              <a:solidFill>
                <a:srgbClr val="000000"/>
              </a:solidFill>
            </a:endParaRPr>
          </a:p>
        </p:txBody>
      </p:sp>
      <p:sp>
        <p:nvSpPr>
          <p:cNvPr id="153603" name="Rectangle 7">
            <a:extLst>
              <a:ext uri="{FF2B5EF4-FFF2-40B4-BE49-F238E27FC236}">
                <a16:creationId xmlns:a16="http://schemas.microsoft.com/office/drawing/2014/main" id="{7A125164-79DC-BBA4-200C-2A1446931EE9}"/>
              </a:ext>
            </a:extLst>
          </p:cNvPr>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73" tIns="44186" rIns="88373" bIns="44186" anchor="b"/>
          <a:lstStyle>
            <a:lvl1pPr defTabSz="882650">
              <a:spcBef>
                <a:spcPct val="30000"/>
              </a:spcBef>
              <a:defRPr sz="1200">
                <a:solidFill>
                  <a:schemeClr val="tx1"/>
                </a:solidFill>
                <a:latin typeface="Arial" panose="020B0604020202020204" pitchFamily="34" charset="0"/>
              </a:defRPr>
            </a:lvl1pPr>
            <a:lvl2pPr marL="742950" indent="-285750" defTabSz="882650">
              <a:spcBef>
                <a:spcPct val="30000"/>
              </a:spcBef>
              <a:defRPr sz="1200">
                <a:solidFill>
                  <a:schemeClr val="tx1"/>
                </a:solidFill>
                <a:latin typeface="Arial" panose="020B0604020202020204" pitchFamily="34" charset="0"/>
              </a:defRPr>
            </a:lvl2pPr>
            <a:lvl3pPr marL="1143000" indent="-228600" defTabSz="882650">
              <a:spcBef>
                <a:spcPct val="30000"/>
              </a:spcBef>
              <a:defRPr sz="1200">
                <a:solidFill>
                  <a:schemeClr val="tx1"/>
                </a:solidFill>
                <a:latin typeface="Arial" panose="020B0604020202020204" pitchFamily="34" charset="0"/>
              </a:defRPr>
            </a:lvl3pPr>
            <a:lvl4pPr marL="1600200" indent="-228600" defTabSz="882650">
              <a:spcBef>
                <a:spcPct val="30000"/>
              </a:spcBef>
              <a:defRPr sz="1200">
                <a:solidFill>
                  <a:schemeClr val="tx1"/>
                </a:solidFill>
                <a:latin typeface="Arial" panose="020B0604020202020204" pitchFamily="34" charset="0"/>
              </a:defRPr>
            </a:lvl4pPr>
            <a:lvl5pPr marL="2057400" indent="-228600" defTabSz="882650">
              <a:spcBef>
                <a:spcPct val="30000"/>
              </a:spcBef>
              <a:defRPr sz="1200">
                <a:solidFill>
                  <a:schemeClr val="tx1"/>
                </a:solidFill>
                <a:latin typeface="Arial" panose="020B0604020202020204" pitchFamily="34" charset="0"/>
              </a:defRPr>
            </a:lvl5pPr>
            <a:lvl6pPr marL="2514600" indent="-228600" defTabSz="8826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26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26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265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101DB7F3-A0B9-410B-9BE5-12418680F605}" type="slidenum">
              <a:rPr lang="en-US" altLang="el-GR">
                <a:solidFill>
                  <a:srgbClr val="000000"/>
                </a:solidFill>
              </a:rPr>
              <a:pPr algn="r">
                <a:spcBef>
                  <a:spcPct val="0"/>
                </a:spcBef>
              </a:pPr>
              <a:t>24</a:t>
            </a:fld>
            <a:endParaRPr lang="en-US" altLang="el-GR">
              <a:solidFill>
                <a:srgbClr val="000000"/>
              </a:solidFill>
            </a:endParaRPr>
          </a:p>
        </p:txBody>
      </p:sp>
      <p:sp>
        <p:nvSpPr>
          <p:cNvPr id="153604" name="Rectangle 2">
            <a:extLst>
              <a:ext uri="{FF2B5EF4-FFF2-40B4-BE49-F238E27FC236}">
                <a16:creationId xmlns:a16="http://schemas.microsoft.com/office/drawing/2014/main" id="{80212C4F-517A-36BD-E35D-7CB083B5BAB6}"/>
              </a:ext>
            </a:extLst>
          </p:cNvPr>
          <p:cNvSpPr>
            <a:spLocks noGrp="1" noRot="1" noChangeAspect="1" noChangeArrowheads="1" noTextEdit="1"/>
          </p:cNvSpPr>
          <p:nvPr>
            <p:ph type="sldImg"/>
          </p:nvPr>
        </p:nvSpPr>
        <p:spPr>
          <a:ln/>
        </p:spPr>
      </p:sp>
      <p:sp>
        <p:nvSpPr>
          <p:cNvPr id="153605" name="Rectangle 3">
            <a:extLst>
              <a:ext uri="{FF2B5EF4-FFF2-40B4-BE49-F238E27FC236}">
                <a16:creationId xmlns:a16="http://schemas.microsoft.com/office/drawing/2014/main" id="{18CB4437-2436-2F83-8113-ADFF209B5A02}"/>
              </a:ext>
            </a:extLst>
          </p:cNvPr>
          <p:cNvSpPr>
            <a:spLocks noGrp="1" noChangeArrowheads="1"/>
          </p:cNvSpPr>
          <p:nvPr>
            <p:ph type="body" idx="1"/>
          </p:nvPr>
        </p:nvSpPr>
        <p:spPr>
          <a:xfrm>
            <a:off x="679450" y="4716463"/>
            <a:ext cx="5438775" cy="4465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73" tIns="44186" rIns="88373" bIns="44186"/>
          <a:lstStyle/>
          <a:p>
            <a:pPr marL="209550" indent="-209550"/>
            <a:endParaRPr lang="el-GR" altLang="el-GR">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1 - Θέση εικόνας διαφάνειας">
            <a:extLst>
              <a:ext uri="{FF2B5EF4-FFF2-40B4-BE49-F238E27FC236}">
                <a16:creationId xmlns:a16="http://schemas.microsoft.com/office/drawing/2014/main" id="{94FD4F02-A48D-179A-7EF0-5593A79C3203}"/>
              </a:ext>
            </a:extLst>
          </p:cNvPr>
          <p:cNvSpPr>
            <a:spLocks noGrp="1" noRot="1" noChangeAspect="1" noTextEdit="1"/>
          </p:cNvSpPr>
          <p:nvPr>
            <p:ph type="sldImg"/>
          </p:nvPr>
        </p:nvSpPr>
        <p:spPr>
          <a:ln/>
        </p:spPr>
      </p:sp>
      <p:sp>
        <p:nvSpPr>
          <p:cNvPr id="161795" name="2 - Θέση σημειώσεων">
            <a:extLst>
              <a:ext uri="{FF2B5EF4-FFF2-40B4-BE49-F238E27FC236}">
                <a16:creationId xmlns:a16="http://schemas.microsoft.com/office/drawing/2014/main" id="{91778681-ED8C-2960-DE7C-1452B8E85D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l-GR">
                <a:latin typeface="Arial" panose="020B0604020202020204" pitchFamily="34" charset="0"/>
              </a:rPr>
              <a:t>The aim of the educational program for caregivers is to provide them information regarding the disease and the level of functioning of the patient in addition to give guidelines for more effective care. The seminars are given by trained professionals; including neurologists, clinical psychologists, cognitive psychologists, dentists, physicians, dieticians and social workers. The topics cover a broad range of subjects. Participants are encouraged to be actively involved throughout the seminars by asking questions, sharing their experiences, providing guidance and support to other caregivers. The psychotherapeutic intervention aim to help the caregivers to be effective in their role and build up the necessary psychological skills. Techniques are used from CBT. The therapeutic procedure helps them communicate through active involvement and thus develop relationships which will provide them support by decreasing feelings of isolation. Family therapy is a psychotherapeutic intervention in order to help the whole family to deal with the disease’s sequences. Family therapy aims to improve patients’ and their caregivers’ quality of life and to reduction of anxiety. Relaxation Techniques are focusing on anxiety reduction and management of psychosomatic symptoms. Deep breathing, progressive muscle relaxation and autogenic relaxation are used. </a:t>
            </a:r>
            <a:endParaRPr lang="el-GR" altLang="el-GR">
              <a:latin typeface="Arial" panose="020B0604020202020204" pitchFamily="34" charset="0"/>
            </a:endParaRPr>
          </a:p>
        </p:txBody>
      </p:sp>
      <p:sp>
        <p:nvSpPr>
          <p:cNvPr id="161796" name="3 - Θέση αριθμού διαφάνειας">
            <a:extLst>
              <a:ext uri="{FF2B5EF4-FFF2-40B4-BE49-F238E27FC236}">
                <a16:creationId xmlns:a16="http://schemas.microsoft.com/office/drawing/2014/main" id="{7D25B37E-46A9-6626-C061-827ACE00D1C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1824BD4-D044-4186-BC3E-CD0CBE9F5ED8}" type="slidenum">
              <a:rPr lang="en-US" altLang="el-GR">
                <a:solidFill>
                  <a:srgbClr val="000000"/>
                </a:solidFill>
              </a:rPr>
              <a:pPr>
                <a:spcBef>
                  <a:spcPct val="0"/>
                </a:spcBef>
              </a:pPr>
              <a:t>25</a:t>
            </a:fld>
            <a:endParaRPr lang="en-US" altLang="el-GR">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3">
            <a:extLst>
              <a:ext uri="{FF2B5EF4-FFF2-40B4-BE49-F238E27FC236}">
                <a16:creationId xmlns:a16="http://schemas.microsoft.com/office/drawing/2014/main" id="{82E17024-BCA3-033A-F865-A3A457FD29A0}"/>
              </a:ext>
            </a:extLst>
          </p:cNvPr>
          <p:cNvSpPr txBox="1">
            <a:spLocks noGrp="1" noChangeArrowheads="1"/>
          </p:cNvSpPr>
          <p:nvPr/>
        </p:nvSpPr>
        <p:spPr bwMode="auto">
          <a:xfrm>
            <a:off x="3849688" y="0"/>
            <a:ext cx="2946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73" tIns="44186" rIns="88373" bIns="44186"/>
          <a:lstStyle>
            <a:lvl1pPr defTabSz="882650">
              <a:spcBef>
                <a:spcPct val="30000"/>
              </a:spcBef>
              <a:defRPr sz="1200">
                <a:solidFill>
                  <a:schemeClr val="tx1"/>
                </a:solidFill>
                <a:latin typeface="Arial" panose="020B0604020202020204" pitchFamily="34" charset="0"/>
              </a:defRPr>
            </a:lvl1pPr>
            <a:lvl2pPr marL="742950" indent="-285750" defTabSz="882650">
              <a:spcBef>
                <a:spcPct val="30000"/>
              </a:spcBef>
              <a:defRPr sz="1200">
                <a:solidFill>
                  <a:schemeClr val="tx1"/>
                </a:solidFill>
                <a:latin typeface="Arial" panose="020B0604020202020204" pitchFamily="34" charset="0"/>
              </a:defRPr>
            </a:lvl2pPr>
            <a:lvl3pPr marL="1143000" indent="-228600" defTabSz="882650">
              <a:spcBef>
                <a:spcPct val="30000"/>
              </a:spcBef>
              <a:defRPr sz="1200">
                <a:solidFill>
                  <a:schemeClr val="tx1"/>
                </a:solidFill>
                <a:latin typeface="Arial" panose="020B0604020202020204" pitchFamily="34" charset="0"/>
              </a:defRPr>
            </a:lvl3pPr>
            <a:lvl4pPr marL="1600200" indent="-228600" defTabSz="882650">
              <a:spcBef>
                <a:spcPct val="30000"/>
              </a:spcBef>
              <a:defRPr sz="1200">
                <a:solidFill>
                  <a:schemeClr val="tx1"/>
                </a:solidFill>
                <a:latin typeface="Arial" panose="020B0604020202020204" pitchFamily="34" charset="0"/>
              </a:defRPr>
            </a:lvl4pPr>
            <a:lvl5pPr marL="2057400" indent="-228600" defTabSz="882650">
              <a:spcBef>
                <a:spcPct val="30000"/>
              </a:spcBef>
              <a:defRPr sz="1200">
                <a:solidFill>
                  <a:schemeClr val="tx1"/>
                </a:solidFill>
                <a:latin typeface="Arial" panose="020B0604020202020204" pitchFamily="34" charset="0"/>
              </a:defRPr>
            </a:lvl5pPr>
            <a:lvl6pPr marL="2514600" indent="-228600" defTabSz="8826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26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26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265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562CCA9C-748E-49E2-A2F6-AAF5723FF9B2}" type="datetime8">
              <a:rPr lang="en-US" altLang="el-GR">
                <a:solidFill>
                  <a:srgbClr val="000000"/>
                </a:solidFill>
              </a:rPr>
              <a:pPr algn="r">
                <a:spcBef>
                  <a:spcPct val="0"/>
                </a:spcBef>
              </a:pPr>
              <a:t>11/11/2022 4:13 PM</a:t>
            </a:fld>
            <a:endParaRPr lang="en-US" altLang="el-GR">
              <a:solidFill>
                <a:srgbClr val="000000"/>
              </a:solidFill>
            </a:endParaRPr>
          </a:p>
        </p:txBody>
      </p:sp>
      <p:sp>
        <p:nvSpPr>
          <p:cNvPr id="169987" name="Rectangle 7">
            <a:extLst>
              <a:ext uri="{FF2B5EF4-FFF2-40B4-BE49-F238E27FC236}">
                <a16:creationId xmlns:a16="http://schemas.microsoft.com/office/drawing/2014/main" id="{D61FA85F-1864-5AB8-7F45-7C4D75860149}"/>
              </a:ext>
            </a:extLst>
          </p:cNvPr>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73" tIns="44186" rIns="88373" bIns="44186" anchor="b"/>
          <a:lstStyle>
            <a:lvl1pPr defTabSz="882650">
              <a:spcBef>
                <a:spcPct val="30000"/>
              </a:spcBef>
              <a:defRPr sz="1200">
                <a:solidFill>
                  <a:schemeClr val="tx1"/>
                </a:solidFill>
                <a:latin typeface="Arial" panose="020B0604020202020204" pitchFamily="34" charset="0"/>
              </a:defRPr>
            </a:lvl1pPr>
            <a:lvl2pPr marL="742950" indent="-285750" defTabSz="882650">
              <a:spcBef>
                <a:spcPct val="30000"/>
              </a:spcBef>
              <a:defRPr sz="1200">
                <a:solidFill>
                  <a:schemeClr val="tx1"/>
                </a:solidFill>
                <a:latin typeface="Arial" panose="020B0604020202020204" pitchFamily="34" charset="0"/>
              </a:defRPr>
            </a:lvl2pPr>
            <a:lvl3pPr marL="1143000" indent="-228600" defTabSz="882650">
              <a:spcBef>
                <a:spcPct val="30000"/>
              </a:spcBef>
              <a:defRPr sz="1200">
                <a:solidFill>
                  <a:schemeClr val="tx1"/>
                </a:solidFill>
                <a:latin typeface="Arial" panose="020B0604020202020204" pitchFamily="34" charset="0"/>
              </a:defRPr>
            </a:lvl3pPr>
            <a:lvl4pPr marL="1600200" indent="-228600" defTabSz="882650">
              <a:spcBef>
                <a:spcPct val="30000"/>
              </a:spcBef>
              <a:defRPr sz="1200">
                <a:solidFill>
                  <a:schemeClr val="tx1"/>
                </a:solidFill>
                <a:latin typeface="Arial" panose="020B0604020202020204" pitchFamily="34" charset="0"/>
              </a:defRPr>
            </a:lvl4pPr>
            <a:lvl5pPr marL="2057400" indent="-228600" defTabSz="882650">
              <a:spcBef>
                <a:spcPct val="30000"/>
              </a:spcBef>
              <a:defRPr sz="1200">
                <a:solidFill>
                  <a:schemeClr val="tx1"/>
                </a:solidFill>
                <a:latin typeface="Arial" panose="020B0604020202020204" pitchFamily="34" charset="0"/>
              </a:defRPr>
            </a:lvl5pPr>
            <a:lvl6pPr marL="2514600" indent="-228600" defTabSz="8826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26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26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265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1CDA6606-6115-409E-9D5D-EEF020B4F0F5}" type="slidenum">
              <a:rPr lang="en-US" altLang="el-GR">
                <a:solidFill>
                  <a:srgbClr val="000000"/>
                </a:solidFill>
              </a:rPr>
              <a:pPr algn="r">
                <a:spcBef>
                  <a:spcPct val="0"/>
                </a:spcBef>
              </a:pPr>
              <a:t>34</a:t>
            </a:fld>
            <a:endParaRPr lang="en-US" altLang="el-GR">
              <a:solidFill>
                <a:srgbClr val="000000"/>
              </a:solidFill>
            </a:endParaRPr>
          </a:p>
        </p:txBody>
      </p:sp>
      <p:sp>
        <p:nvSpPr>
          <p:cNvPr id="169988" name="Rectangle 2">
            <a:extLst>
              <a:ext uri="{FF2B5EF4-FFF2-40B4-BE49-F238E27FC236}">
                <a16:creationId xmlns:a16="http://schemas.microsoft.com/office/drawing/2014/main" id="{591B2666-E4BB-0F3C-768C-09B549B5A7CA}"/>
              </a:ext>
            </a:extLst>
          </p:cNvPr>
          <p:cNvSpPr>
            <a:spLocks noGrp="1" noRot="1" noChangeAspect="1" noChangeArrowheads="1" noTextEdit="1"/>
          </p:cNvSpPr>
          <p:nvPr>
            <p:ph type="sldImg"/>
          </p:nvPr>
        </p:nvSpPr>
        <p:spPr>
          <a:ln/>
        </p:spPr>
      </p:sp>
      <p:sp>
        <p:nvSpPr>
          <p:cNvPr id="169989" name="Rectangle 3">
            <a:extLst>
              <a:ext uri="{FF2B5EF4-FFF2-40B4-BE49-F238E27FC236}">
                <a16:creationId xmlns:a16="http://schemas.microsoft.com/office/drawing/2014/main" id="{B0DDB28B-F810-36C5-4975-90D144183A82}"/>
              </a:ext>
            </a:extLst>
          </p:cNvPr>
          <p:cNvSpPr>
            <a:spLocks noGrp="1" noChangeArrowheads="1"/>
          </p:cNvSpPr>
          <p:nvPr>
            <p:ph type="body" idx="1"/>
          </p:nvPr>
        </p:nvSpPr>
        <p:spPr>
          <a:xfrm>
            <a:off x="679450" y="4716463"/>
            <a:ext cx="5438775" cy="4465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73" tIns="44186" rIns="88373" bIns="44186"/>
          <a:lstStyle/>
          <a:p>
            <a:pPr marL="209550" indent="-209550"/>
            <a:endParaRPr lang="el-GR" altLang="el-GR">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1 - Θέση εικόνας διαφάνειας">
            <a:extLst>
              <a:ext uri="{FF2B5EF4-FFF2-40B4-BE49-F238E27FC236}">
                <a16:creationId xmlns:a16="http://schemas.microsoft.com/office/drawing/2014/main" id="{A9CD60E7-5E7B-9E45-E99D-EF5C0B9BC7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2 - Θέση σημειώσεων">
            <a:extLst>
              <a:ext uri="{FF2B5EF4-FFF2-40B4-BE49-F238E27FC236}">
                <a16:creationId xmlns:a16="http://schemas.microsoft.com/office/drawing/2014/main" id="{A6AD9548-4875-2042-1751-9BC3467104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latin typeface="Arial" panose="020B0604020202020204" pitchFamily="34" charset="0"/>
                <a:cs typeface="Arial" panose="020B0604020202020204" pitchFamily="34" charset="0"/>
              </a:rPr>
              <a:t>In Thessaloniki, Greek Association of Alzheimer’s Disease has 4 day centers. Two of them are funded from Ministry of Health and European Union. The day centres are targeting mostly on patients with MCI and mild-moderate dementia. One of them targets on patients with moderate and severe dementia </a:t>
            </a:r>
            <a:endParaRPr lang="el-GR" altLang="el-GR">
              <a:latin typeface="Arial" panose="020B0604020202020204" pitchFamily="34" charset="0"/>
              <a:cs typeface="Arial" panose="020B0604020202020204" pitchFamily="34" charset="0"/>
            </a:endParaRPr>
          </a:p>
        </p:txBody>
      </p:sp>
      <p:sp>
        <p:nvSpPr>
          <p:cNvPr id="131076" name="3 - Θέση αριθμού διαφάνειας">
            <a:extLst>
              <a:ext uri="{FF2B5EF4-FFF2-40B4-BE49-F238E27FC236}">
                <a16:creationId xmlns:a16="http://schemas.microsoft.com/office/drawing/2014/main" id="{C75417D1-74C6-366E-ADE0-B079021BEF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F95D95-7D7C-4BE4-A521-D32D1CDBB34B}" type="slidenum">
              <a:rPr kumimoji="0" lang="en-US" altLang="el-G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l-GR"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PlaceHolder 1"/>
          <p:cNvSpPr>
            <a:spLocks noGrp="1"/>
          </p:cNvSpPr>
          <p:nvPr>
            <p:ph type="body"/>
          </p:nvPr>
        </p:nvSpPr>
        <p:spPr>
          <a:xfrm>
            <a:off x="685800" y="4343400"/>
            <a:ext cx="5486040" cy="411444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254" name="TextShape 2"/>
          <p:cNvSpPr txBox="1"/>
          <p:nvPr/>
        </p:nvSpPr>
        <p:spPr>
          <a:xfrm>
            <a:off x="3884760" y="8685360"/>
            <a:ext cx="2971440" cy="456840"/>
          </a:xfrm>
          <a:prstGeom prst="rect">
            <a:avLst/>
          </a:prstGeom>
          <a:noFill/>
          <a:ln>
            <a:noFill/>
          </a:ln>
        </p:spPr>
        <p:txBody>
          <a:bodyPr anchor="b"/>
          <a:lstStyle/>
          <a:p>
            <a:pPr algn="r">
              <a:lnSpc>
                <a:spcPct val="100000"/>
              </a:lnSpc>
            </a:pPr>
            <a:fld id="{1CCF2DC3-EB7F-4403-9F0A-2E93F1DE3CE3}" type="slidenum">
              <a:rPr lang="en-US" sz="1200" b="0" strike="noStrike" spc="-1">
                <a:solidFill>
                  <a:srgbClr val="000000"/>
                </a:solidFill>
                <a:uFill>
                  <a:solidFill>
                    <a:srgbClr val="FFFFFF"/>
                  </a:solidFill>
                </a:uFill>
                <a:latin typeface="+mn-lt"/>
                <a:ea typeface="+mn-ea"/>
              </a:rPr>
              <a:pPr algn="r">
                <a:lnSpc>
                  <a:spcPct val="100000"/>
                </a:lnSpc>
              </a:pPr>
              <a:t>45</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502651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PlaceHolder 1"/>
          <p:cNvSpPr>
            <a:spLocks noGrp="1"/>
          </p:cNvSpPr>
          <p:nvPr>
            <p:ph type="body"/>
          </p:nvPr>
        </p:nvSpPr>
        <p:spPr>
          <a:xfrm>
            <a:off x="685800" y="4343400"/>
            <a:ext cx="5486040" cy="4114440"/>
          </a:xfrm>
          <a:prstGeom prst="rect">
            <a:avLst/>
          </a:prstGeom>
        </p:spPr>
        <p:txBody>
          <a:bodyPr/>
          <a:lstStyle/>
          <a:p>
            <a:r>
              <a:rPr lang="en-US" sz="1200" b="0" strike="noStrike" spc="-1">
                <a:solidFill>
                  <a:srgbClr val="000000"/>
                </a:solidFill>
                <a:uFill>
                  <a:solidFill>
                    <a:srgbClr val="FFFFFF"/>
                  </a:solidFill>
                </a:uFill>
                <a:latin typeface="+mn-lt"/>
                <a:ea typeface="+mn-ea"/>
              </a:rPr>
              <a:t>The project team is led by Alzheimer’s Valencia and is supported by five European partners: </a:t>
            </a:r>
            <a:endParaRPr lang="en-US" sz="2000" b="0" strike="noStrike" spc="-1">
              <a:solidFill>
                <a:srgbClr val="000000"/>
              </a:solidFill>
              <a:uFill>
                <a:solidFill>
                  <a:srgbClr val="FFFFFF"/>
                </a:solidFill>
              </a:uFill>
              <a:latin typeface="Arial"/>
            </a:endParaRPr>
          </a:p>
        </p:txBody>
      </p:sp>
      <p:sp>
        <p:nvSpPr>
          <p:cNvPr id="258" name="TextShape 2"/>
          <p:cNvSpPr txBox="1"/>
          <p:nvPr/>
        </p:nvSpPr>
        <p:spPr>
          <a:xfrm>
            <a:off x="3884760" y="8685360"/>
            <a:ext cx="2971440" cy="456840"/>
          </a:xfrm>
          <a:prstGeom prst="rect">
            <a:avLst/>
          </a:prstGeom>
          <a:noFill/>
          <a:ln>
            <a:noFill/>
          </a:ln>
        </p:spPr>
        <p:txBody>
          <a:bodyPr anchor="b"/>
          <a:lstStyle/>
          <a:p>
            <a:pPr algn="r">
              <a:lnSpc>
                <a:spcPct val="100000"/>
              </a:lnSpc>
            </a:pPr>
            <a:fld id="{8C514E4A-748F-4167-9595-1E0347D35D0C}" type="slidenum">
              <a:rPr lang="en-US" sz="1200" b="0" strike="noStrike" spc="-1">
                <a:solidFill>
                  <a:srgbClr val="000000"/>
                </a:solidFill>
                <a:uFill>
                  <a:solidFill>
                    <a:srgbClr val="FFFFFF"/>
                  </a:solidFill>
                </a:uFill>
                <a:latin typeface="+mn-lt"/>
                <a:ea typeface="+mn-ea"/>
              </a:rPr>
              <a:pPr algn="r">
                <a:lnSpc>
                  <a:spcPct val="100000"/>
                </a:lnSpc>
              </a:pPr>
              <a:t>46</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219914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PlaceHolder 1"/>
          <p:cNvSpPr>
            <a:spLocks noGrp="1"/>
          </p:cNvSpPr>
          <p:nvPr>
            <p:ph type="body"/>
          </p:nvPr>
        </p:nvSpPr>
        <p:spPr>
          <a:xfrm>
            <a:off x="685800" y="4343400"/>
            <a:ext cx="5486040" cy="411444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262" name="TextShape 2"/>
          <p:cNvSpPr txBox="1"/>
          <p:nvPr/>
        </p:nvSpPr>
        <p:spPr>
          <a:xfrm>
            <a:off x="3884760" y="8685360"/>
            <a:ext cx="2971440" cy="456840"/>
          </a:xfrm>
          <a:prstGeom prst="rect">
            <a:avLst/>
          </a:prstGeom>
          <a:noFill/>
          <a:ln>
            <a:noFill/>
          </a:ln>
        </p:spPr>
        <p:txBody>
          <a:bodyPr anchor="b"/>
          <a:lstStyle/>
          <a:p>
            <a:pPr algn="r">
              <a:lnSpc>
                <a:spcPct val="100000"/>
              </a:lnSpc>
            </a:pPr>
            <a:fld id="{F2639DB0-A3DD-430F-BD8F-A83A2BC60240}" type="slidenum">
              <a:rPr lang="en-US" sz="1200" b="0" strike="noStrike" spc="-1">
                <a:solidFill>
                  <a:srgbClr val="000000"/>
                </a:solidFill>
                <a:uFill>
                  <a:solidFill>
                    <a:srgbClr val="FFFFFF"/>
                  </a:solidFill>
                </a:uFill>
                <a:latin typeface="+mn-lt"/>
                <a:ea typeface="+mn-ea"/>
              </a:rPr>
              <a:pPr algn="r">
                <a:lnSpc>
                  <a:spcPct val="100000"/>
                </a:lnSpc>
              </a:pPr>
              <a:t>47</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596205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PlaceHolder 1"/>
          <p:cNvSpPr>
            <a:spLocks noGrp="1"/>
          </p:cNvSpPr>
          <p:nvPr>
            <p:ph type="body"/>
          </p:nvPr>
        </p:nvSpPr>
        <p:spPr>
          <a:xfrm>
            <a:off x="685800" y="4343400"/>
            <a:ext cx="5486040" cy="4114440"/>
          </a:xfrm>
          <a:prstGeom prst="rect">
            <a:avLst/>
          </a:prstGeom>
        </p:spPr>
        <p:txBody>
          <a:bodyPr/>
          <a:lstStyle/>
          <a:p>
            <a:r>
              <a:rPr lang="en-US" sz="2000" b="0" strike="noStrike" spc="-1">
                <a:solidFill>
                  <a:srgbClr val="000000"/>
                </a:solidFill>
                <a:uFill>
                  <a:solidFill>
                    <a:srgbClr val="FFFFFF"/>
                  </a:solidFill>
                </a:uFill>
                <a:latin typeface="Arial"/>
              </a:rPr>
              <a:t>Here are the 5 games of each country which have been collected. The main criteria to include a game is the impact and applicability to the 8 cognitive symptoms.</a:t>
            </a:r>
          </a:p>
        </p:txBody>
      </p:sp>
      <p:sp>
        <p:nvSpPr>
          <p:cNvPr id="260" name="TextShape 2"/>
          <p:cNvSpPr txBox="1"/>
          <p:nvPr/>
        </p:nvSpPr>
        <p:spPr>
          <a:xfrm>
            <a:off x="3884760" y="8685360"/>
            <a:ext cx="2971440" cy="45684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AC93146-8586-47C6-BCA5-DB354619154C}" type="slidenum">
              <a:rPr kumimoji="0" lang="en-US" sz="1200" b="0" i="0" u="none" strike="noStrike" kern="1200" cap="none" spc="-1" normalizeH="0" baseline="0" noProof="0">
                <a:ln>
                  <a:noFill/>
                </a:ln>
                <a:solidFill>
                  <a:srgbClr val="000000"/>
                </a:solidFill>
                <a:effectLst/>
                <a:uLnTx/>
                <a:uFill>
                  <a:solidFill>
                    <a:srgbClr val="FFFFFF"/>
                  </a:solidFill>
                </a:uFill>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400" b="0" i="0" u="none" strike="noStrike" kern="1200" cap="none" spc="-1" normalizeH="0" baseline="0" noProof="0">
              <a:ln>
                <a:noFill/>
              </a:ln>
              <a:solidFill>
                <a:srgbClr val="000000"/>
              </a:solidFill>
              <a:effectLst/>
              <a:uLnTx/>
              <a:uFill>
                <a:solidFill>
                  <a:srgbClr val="FFFFFF"/>
                </a:solidFill>
              </a:uFill>
              <a:latin typeface="Times New Roman"/>
              <a:ea typeface="+mn-ea"/>
              <a:cs typeface="+mn-cs"/>
            </a:endParaRPr>
          </a:p>
        </p:txBody>
      </p:sp>
    </p:spTree>
    <p:extLst>
      <p:ext uri="{BB962C8B-B14F-4D97-AF65-F5344CB8AC3E}">
        <p14:creationId xmlns:p14="http://schemas.microsoft.com/office/powerpoint/2010/main" val="1803035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PlaceHolder 1"/>
          <p:cNvSpPr>
            <a:spLocks noGrp="1"/>
          </p:cNvSpPr>
          <p:nvPr>
            <p:ph type="body"/>
          </p:nvPr>
        </p:nvSpPr>
        <p:spPr>
          <a:xfrm>
            <a:off x="685800" y="4343400"/>
            <a:ext cx="5486040" cy="4114440"/>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b="0" strike="noStrike" spc="-1" dirty="0">
              <a:solidFill>
                <a:srgbClr val="000000"/>
              </a:solidFill>
              <a:uFill>
                <a:solidFill>
                  <a:srgbClr val="FFFFFF"/>
                </a:solidFill>
              </a:uFill>
              <a:latin typeface="Arial"/>
            </a:endParaRPr>
          </a:p>
        </p:txBody>
      </p:sp>
      <p:sp>
        <p:nvSpPr>
          <p:cNvPr id="258" name="TextShape 2"/>
          <p:cNvSpPr txBox="1"/>
          <p:nvPr/>
        </p:nvSpPr>
        <p:spPr>
          <a:xfrm>
            <a:off x="3884760" y="8685360"/>
            <a:ext cx="2971440" cy="456840"/>
          </a:xfrm>
          <a:prstGeom prst="rect">
            <a:avLst/>
          </a:prstGeom>
          <a:noFill/>
          <a:ln>
            <a:noFill/>
          </a:ln>
        </p:spPr>
        <p:txBody>
          <a:bodyPr anchor="b"/>
          <a:lstStyle/>
          <a:p>
            <a:pPr algn="r">
              <a:lnSpc>
                <a:spcPct val="100000"/>
              </a:lnSpc>
            </a:pPr>
            <a:fld id="{8C514E4A-748F-4167-9595-1E0347D35D0C}" type="slidenum">
              <a:rPr lang="en-US" sz="1200" b="0" strike="noStrike" spc="-1">
                <a:solidFill>
                  <a:srgbClr val="000000"/>
                </a:solidFill>
                <a:uFill>
                  <a:solidFill>
                    <a:srgbClr val="FFFFFF"/>
                  </a:solidFill>
                </a:uFill>
                <a:latin typeface="+mn-lt"/>
                <a:ea typeface="+mn-ea"/>
              </a:rPr>
              <a:pPr algn="r">
                <a:lnSpc>
                  <a:spcPct val="100000"/>
                </a:lnSpc>
              </a:pPr>
              <a:t>51</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942676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a:extLst>
              <a:ext uri="{FF2B5EF4-FFF2-40B4-BE49-F238E27FC236}">
                <a16:creationId xmlns:a16="http://schemas.microsoft.com/office/drawing/2014/main" id="{EC570217-CFC3-632C-2DC4-18A185261CCF}"/>
              </a:ext>
            </a:extLst>
          </p:cNvPr>
          <p:cNvSpPr txBox="1">
            <a:spLocks noGrp="1" noChangeArrowheads="1"/>
          </p:cNvSpPr>
          <p:nvPr/>
        </p:nvSpPr>
        <p:spPr bwMode="auto">
          <a:xfrm>
            <a:off x="3849688" y="0"/>
            <a:ext cx="2946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73" tIns="44186" rIns="88373" bIns="44186"/>
          <a:lstStyle>
            <a:lvl1pPr defTabSz="882650">
              <a:spcBef>
                <a:spcPct val="30000"/>
              </a:spcBef>
              <a:defRPr sz="1200">
                <a:solidFill>
                  <a:schemeClr val="tx1"/>
                </a:solidFill>
                <a:latin typeface="Arial" panose="020B0604020202020204" pitchFamily="34" charset="0"/>
              </a:defRPr>
            </a:lvl1pPr>
            <a:lvl2pPr marL="742950" indent="-285750" defTabSz="882650">
              <a:spcBef>
                <a:spcPct val="30000"/>
              </a:spcBef>
              <a:defRPr sz="1200">
                <a:solidFill>
                  <a:schemeClr val="tx1"/>
                </a:solidFill>
                <a:latin typeface="Arial" panose="020B0604020202020204" pitchFamily="34" charset="0"/>
              </a:defRPr>
            </a:lvl2pPr>
            <a:lvl3pPr marL="1143000" indent="-228600" defTabSz="882650">
              <a:spcBef>
                <a:spcPct val="30000"/>
              </a:spcBef>
              <a:defRPr sz="1200">
                <a:solidFill>
                  <a:schemeClr val="tx1"/>
                </a:solidFill>
                <a:latin typeface="Arial" panose="020B0604020202020204" pitchFamily="34" charset="0"/>
              </a:defRPr>
            </a:lvl3pPr>
            <a:lvl4pPr marL="1600200" indent="-228600" defTabSz="882650">
              <a:spcBef>
                <a:spcPct val="30000"/>
              </a:spcBef>
              <a:defRPr sz="1200">
                <a:solidFill>
                  <a:schemeClr val="tx1"/>
                </a:solidFill>
                <a:latin typeface="Arial" panose="020B0604020202020204" pitchFamily="34" charset="0"/>
              </a:defRPr>
            </a:lvl4pPr>
            <a:lvl5pPr marL="2057400" indent="-228600" defTabSz="882650">
              <a:spcBef>
                <a:spcPct val="30000"/>
              </a:spcBef>
              <a:defRPr sz="1200">
                <a:solidFill>
                  <a:schemeClr val="tx1"/>
                </a:solidFill>
                <a:latin typeface="Arial" panose="020B0604020202020204" pitchFamily="34" charset="0"/>
              </a:defRPr>
            </a:lvl5pPr>
            <a:lvl6pPr marL="2514600" indent="-228600" defTabSz="8826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26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26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26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882650" rtl="0" eaLnBrk="0" fontAlgn="base" latinLnBrk="0" hangingPunct="0">
              <a:lnSpc>
                <a:spcPct val="100000"/>
              </a:lnSpc>
              <a:spcBef>
                <a:spcPct val="0"/>
              </a:spcBef>
              <a:spcAft>
                <a:spcPct val="0"/>
              </a:spcAft>
              <a:buClrTx/>
              <a:buSzTx/>
              <a:buFontTx/>
              <a:buNone/>
              <a:tabLst/>
              <a:defRPr/>
            </a:pPr>
            <a:fld id="{C98C7DDE-43EF-47D1-BEAE-AEF22FF6B64A}" type="datetime8">
              <a:rPr kumimoji="0" lang="en-US"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882650" rtl="0" eaLnBrk="0" fontAlgn="base" latinLnBrk="0" hangingPunct="0">
                <a:lnSpc>
                  <a:spcPct val="100000"/>
                </a:lnSpc>
                <a:spcBef>
                  <a:spcPct val="0"/>
                </a:spcBef>
                <a:spcAft>
                  <a:spcPct val="0"/>
                </a:spcAft>
                <a:buClrTx/>
                <a:buSzTx/>
                <a:buFontTx/>
                <a:buNone/>
                <a:tabLst/>
                <a:defRPr/>
              </a:pPr>
              <a:t>11/11/2022 4:13 PM</a:t>
            </a:fld>
            <a:endParaRPr kumimoji="0" lang="en-US"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267" name="Rectangle 7">
            <a:extLst>
              <a:ext uri="{FF2B5EF4-FFF2-40B4-BE49-F238E27FC236}">
                <a16:creationId xmlns:a16="http://schemas.microsoft.com/office/drawing/2014/main" id="{08CAC8E4-762A-C877-7076-BBB971164CE2}"/>
              </a:ext>
            </a:extLst>
          </p:cNvPr>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73" tIns="44186" rIns="88373" bIns="44186" anchor="b"/>
          <a:lstStyle>
            <a:lvl1pPr defTabSz="882650">
              <a:spcBef>
                <a:spcPct val="30000"/>
              </a:spcBef>
              <a:defRPr sz="1200">
                <a:solidFill>
                  <a:schemeClr val="tx1"/>
                </a:solidFill>
                <a:latin typeface="Arial" panose="020B0604020202020204" pitchFamily="34" charset="0"/>
              </a:defRPr>
            </a:lvl1pPr>
            <a:lvl2pPr marL="742950" indent="-285750" defTabSz="882650">
              <a:spcBef>
                <a:spcPct val="30000"/>
              </a:spcBef>
              <a:defRPr sz="1200">
                <a:solidFill>
                  <a:schemeClr val="tx1"/>
                </a:solidFill>
                <a:latin typeface="Arial" panose="020B0604020202020204" pitchFamily="34" charset="0"/>
              </a:defRPr>
            </a:lvl2pPr>
            <a:lvl3pPr marL="1143000" indent="-228600" defTabSz="882650">
              <a:spcBef>
                <a:spcPct val="30000"/>
              </a:spcBef>
              <a:defRPr sz="1200">
                <a:solidFill>
                  <a:schemeClr val="tx1"/>
                </a:solidFill>
                <a:latin typeface="Arial" panose="020B0604020202020204" pitchFamily="34" charset="0"/>
              </a:defRPr>
            </a:lvl3pPr>
            <a:lvl4pPr marL="1600200" indent="-228600" defTabSz="882650">
              <a:spcBef>
                <a:spcPct val="30000"/>
              </a:spcBef>
              <a:defRPr sz="1200">
                <a:solidFill>
                  <a:schemeClr val="tx1"/>
                </a:solidFill>
                <a:latin typeface="Arial" panose="020B0604020202020204" pitchFamily="34" charset="0"/>
              </a:defRPr>
            </a:lvl4pPr>
            <a:lvl5pPr marL="2057400" indent="-228600" defTabSz="882650">
              <a:spcBef>
                <a:spcPct val="30000"/>
              </a:spcBef>
              <a:defRPr sz="1200">
                <a:solidFill>
                  <a:schemeClr val="tx1"/>
                </a:solidFill>
                <a:latin typeface="Arial" panose="020B0604020202020204" pitchFamily="34" charset="0"/>
              </a:defRPr>
            </a:lvl5pPr>
            <a:lvl6pPr marL="2514600" indent="-228600" defTabSz="8826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26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26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26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882650" rtl="0" eaLnBrk="0" fontAlgn="base" latinLnBrk="0" hangingPunct="0">
              <a:lnSpc>
                <a:spcPct val="100000"/>
              </a:lnSpc>
              <a:spcBef>
                <a:spcPct val="0"/>
              </a:spcBef>
              <a:spcAft>
                <a:spcPct val="0"/>
              </a:spcAft>
              <a:buClrTx/>
              <a:buSzTx/>
              <a:buFontTx/>
              <a:buNone/>
              <a:tabLst/>
              <a:defRPr/>
            </a:pPr>
            <a:fld id="{7569F2C3-3C48-4381-85AF-E17B009E57ED}" type="slidenum">
              <a:rPr kumimoji="0" lang="en-US"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882650" rtl="0" eaLnBrk="0" fontAlgn="base" latinLnBrk="0" hangingPunct="0">
                <a:lnSpc>
                  <a:spcPct val="100000"/>
                </a:lnSpc>
                <a:spcBef>
                  <a:spcPct val="0"/>
                </a:spcBef>
                <a:spcAft>
                  <a:spcPct val="0"/>
                </a:spcAft>
                <a:buClrTx/>
                <a:buSzTx/>
                <a:buFontTx/>
                <a:buNone/>
                <a:tabLst/>
                <a:defRPr/>
              </a:pPr>
              <a:t>4</a:t>
            </a:fld>
            <a:endParaRPr kumimoji="0" lang="en-US"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268" name="Rectangle 2">
            <a:extLst>
              <a:ext uri="{FF2B5EF4-FFF2-40B4-BE49-F238E27FC236}">
                <a16:creationId xmlns:a16="http://schemas.microsoft.com/office/drawing/2014/main" id="{06A9CA22-F8F5-5BCC-F2BE-D129DDA6517F}"/>
              </a:ext>
            </a:extLst>
          </p:cNvPr>
          <p:cNvSpPr>
            <a:spLocks noGrp="1" noRot="1" noChangeAspect="1" noChangeArrowheads="1" noTextEdit="1"/>
          </p:cNvSpPr>
          <p:nvPr>
            <p:ph type="sldImg"/>
          </p:nvPr>
        </p:nvSpPr>
        <p:spPr>
          <a:ln/>
        </p:spPr>
      </p:sp>
      <p:sp>
        <p:nvSpPr>
          <p:cNvPr id="139269" name="Rectangle 3">
            <a:extLst>
              <a:ext uri="{FF2B5EF4-FFF2-40B4-BE49-F238E27FC236}">
                <a16:creationId xmlns:a16="http://schemas.microsoft.com/office/drawing/2014/main" id="{1AFF0FB5-47A7-205A-5115-FC029EF6B5F5}"/>
              </a:ext>
            </a:extLst>
          </p:cNvPr>
          <p:cNvSpPr>
            <a:spLocks noGrp="1" noChangeArrowheads="1"/>
          </p:cNvSpPr>
          <p:nvPr>
            <p:ph type="body" idx="1"/>
          </p:nvPr>
        </p:nvSpPr>
        <p:spPr>
          <a:xfrm>
            <a:off x="679450" y="4716463"/>
            <a:ext cx="5438775" cy="4465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73" tIns="44186" rIns="88373" bIns="44186"/>
          <a:lstStyle/>
          <a:p>
            <a:pPr marL="209550" indent="-209550"/>
            <a:endParaRPr lang="el-GR" altLang="el-GR">
              <a:latin typeface="Arial" panose="020B0604020202020204" pitchFamily="34" charset="0"/>
            </a:endParaRPr>
          </a:p>
        </p:txBody>
      </p:sp>
    </p:spTree>
    <p:extLst>
      <p:ext uri="{BB962C8B-B14F-4D97-AF65-F5344CB8AC3E}">
        <p14:creationId xmlns:p14="http://schemas.microsoft.com/office/powerpoint/2010/main" val="3073407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8605DB9F-6F9B-4285-617E-7F89DEB068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a:extLst>
              <a:ext uri="{FF2B5EF4-FFF2-40B4-BE49-F238E27FC236}">
                <a16:creationId xmlns:a16="http://schemas.microsoft.com/office/drawing/2014/main" id="{7AFA20C3-9026-26F2-6C25-19F603C7B6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a:t>My presentation today concerns a European Founded Erasmus plus project “Using Drama and storytelling in Dementia Care”</a:t>
            </a:r>
            <a:r>
              <a:rPr lang="el-GR" altLang="el-GR"/>
              <a:t>.</a:t>
            </a:r>
            <a:r>
              <a:rPr lang="en-US" altLang="el-GR"/>
              <a:t> Story2remember is the logo of the project it will last 2,5  years. After an extension of six months it will end 30</a:t>
            </a:r>
            <a:r>
              <a:rPr lang="en-US" altLang="el-GR" baseline="30000"/>
              <a:t>th</a:t>
            </a:r>
            <a:r>
              <a:rPr lang="en-US" altLang="el-GR"/>
              <a:t> of March 2021.</a:t>
            </a:r>
            <a:endParaRPr lang="el-GR" altLang="el-GR"/>
          </a:p>
        </p:txBody>
      </p:sp>
      <p:sp>
        <p:nvSpPr>
          <p:cNvPr id="163844" name="Slide Number Placeholder 3">
            <a:extLst>
              <a:ext uri="{FF2B5EF4-FFF2-40B4-BE49-F238E27FC236}">
                <a16:creationId xmlns:a16="http://schemas.microsoft.com/office/drawing/2014/main" id="{69B48246-8602-CE45-6E55-192A5BDBAC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3186CA-DDEC-4A24-9D51-54662A8208CF}" type="slidenum">
              <a:rPr kumimoji="0" lang="el-GR" altLang="el-G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l-GR" altLang="el-G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97653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342900" lvl="0" indent="-342900">
              <a:buClr>
                <a:srgbClr val="00CC00"/>
              </a:buClr>
              <a:buFont typeface="Arial" panose="020B0604020202020204" pitchFamily="34" charset="0"/>
              <a:buChar char="•"/>
            </a:pPr>
            <a:r>
              <a:rPr lang="en-GB" sz="1200" dirty="0"/>
              <a:t>To develop and test a pedagogical method based on narration, adapted to different EU country contexts, targeting households caring for older family members with the goal of building family resilience to maintain capacity to care. </a:t>
            </a:r>
          </a:p>
          <a:p>
            <a:pPr marL="342900" lvl="0" indent="-342900">
              <a:buClr>
                <a:srgbClr val="00CC00"/>
              </a:buClr>
              <a:buFont typeface="Arial" panose="020B0604020202020204" pitchFamily="34" charset="0"/>
              <a:buChar char="•"/>
            </a:pPr>
            <a:r>
              <a:rPr lang="en-GB" sz="1200" dirty="0"/>
              <a:t>To provide informal carers with an opportunity to participate in an intervention designed to help them face challenges associated with their caring role, helping them make meaning of stressful experiences and adopt beliefs that support adaptation and growth. </a:t>
            </a:r>
          </a:p>
          <a:p>
            <a:pPr marL="342900" lvl="0" indent="-342900">
              <a:buClr>
                <a:srgbClr val="00CC00"/>
              </a:buClr>
              <a:buFont typeface="Arial" panose="020B0604020202020204" pitchFamily="34" charset="0"/>
              <a:buChar char="•"/>
            </a:pPr>
            <a:r>
              <a:rPr lang="en-GB" sz="1200" dirty="0"/>
              <a:t>To make available to educators and professionals working with family carers the S.IN.CA.L.A E-Learning course based on the learning from the research, the model of pedagogical intervention developed and piloted to inform a methodological guide and MOOC. This E-Learning course will extend and develop educators’ competences and improve and extent the supply of high quality learning opportunities tailored to the needs of informal carers. </a:t>
            </a:r>
            <a:endParaRPr lang="el-GR" sz="1200" dirty="0"/>
          </a:p>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8A8F8-6BB8-4077-BFBB-DE5424231BBC}"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3488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a:xfrm>
            <a:off x="258778" y="4650634"/>
            <a:ext cx="6434215" cy="4924785"/>
          </a:xfrm>
        </p:spPr>
        <p:txBody>
          <a:bodyPr/>
          <a:lstStyle/>
          <a:p>
            <a:r>
              <a:rPr lang="en-US" sz="1200" b="1" kern="1200" dirty="0">
                <a:solidFill>
                  <a:schemeClr val="tx1"/>
                </a:solidFill>
                <a:effectLst/>
                <a:latin typeface="+mn-lt"/>
                <a:ea typeface="+mn-ea"/>
                <a:cs typeface="+mn-cs"/>
              </a:rPr>
              <a:t>MTU </a:t>
            </a:r>
            <a:r>
              <a:rPr lang="en-US" sz="1200" b="1" kern="1200" dirty="0" err="1">
                <a:solidFill>
                  <a:schemeClr val="tx1"/>
                </a:solidFill>
                <a:effectLst/>
                <a:latin typeface="+mn-lt"/>
                <a:ea typeface="+mn-ea"/>
                <a:cs typeface="+mn-cs"/>
              </a:rPr>
              <a:t>EEsti</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Omastehooldus</a:t>
            </a:r>
            <a:r>
              <a:rPr lang="en-US" sz="1200" b="1" kern="1200" dirty="0">
                <a:solidFill>
                  <a:schemeClr val="tx1"/>
                </a:solidFill>
                <a:effectLst/>
                <a:latin typeface="+mn-lt"/>
                <a:ea typeface="+mn-ea"/>
                <a:cs typeface="+mn-cs"/>
              </a:rPr>
              <a:t> (EOH)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Estonia) </a:t>
            </a:r>
            <a:r>
              <a:rPr lang="en-US" sz="1200" kern="1200" dirty="0">
                <a:solidFill>
                  <a:schemeClr val="tx1"/>
                </a:solidFill>
                <a:effectLst/>
                <a:latin typeface="+mn-lt"/>
                <a:ea typeface="+mn-ea"/>
                <a:cs typeface="+mn-cs"/>
              </a:rPr>
              <a:t>is a voluntary association, whose goal is to support informal </a:t>
            </a:r>
            <a:r>
              <a:rPr lang="en-US" sz="1200" kern="1200" dirty="0" err="1">
                <a:solidFill>
                  <a:schemeClr val="tx1"/>
                </a:solidFill>
                <a:effectLst/>
                <a:latin typeface="+mn-lt"/>
                <a:ea typeface="+mn-ea"/>
                <a:cs typeface="+mn-cs"/>
              </a:rPr>
              <a:t>carers</a:t>
            </a:r>
            <a:r>
              <a:rPr lang="en-US" sz="1200" kern="1200" dirty="0">
                <a:solidFill>
                  <a:schemeClr val="tx1"/>
                </a:solidFill>
                <a:effectLst/>
                <a:latin typeface="+mn-lt"/>
                <a:ea typeface="+mn-ea"/>
                <a:cs typeface="+mn-cs"/>
              </a:rPr>
              <a:t> and advocate for their rights. Their activities include developing training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for informal </a:t>
            </a:r>
            <a:r>
              <a:rPr lang="en-US" sz="1200" kern="1200" dirty="0" err="1">
                <a:solidFill>
                  <a:schemeClr val="tx1"/>
                </a:solidFill>
                <a:effectLst/>
                <a:latin typeface="+mn-lt"/>
                <a:ea typeface="+mn-ea"/>
                <a:cs typeface="+mn-cs"/>
              </a:rPr>
              <a:t>carers</a:t>
            </a:r>
            <a:r>
              <a:rPr lang="en-US" sz="1200" kern="1200" dirty="0">
                <a:solidFill>
                  <a:schemeClr val="tx1"/>
                </a:solidFill>
                <a:effectLst/>
                <a:latin typeface="+mn-lt"/>
                <a:ea typeface="+mn-ea"/>
                <a:cs typeface="+mn-cs"/>
              </a:rPr>
              <a:t>; providing support such as counselling, peer support groups and respite care and representing the interests of informal cares at a policy level. </a:t>
            </a:r>
            <a:endParaRPr lang="el-G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Greek Association of Alzheimer’s Disease and Related Disorders (Alzheimer Hellas)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Greece</a:t>
            </a:r>
            <a:r>
              <a:rPr lang="en-US" sz="1200" kern="1200" dirty="0">
                <a:solidFill>
                  <a:schemeClr val="tx1"/>
                </a:solidFill>
                <a:effectLst/>
                <a:latin typeface="+mn-lt"/>
                <a:ea typeface="+mn-ea"/>
                <a:cs typeface="+mn-cs"/>
              </a:rPr>
              <a:t>) (provides a wide range of services to people with dementia and their families. Services include 2 day </a:t>
            </a:r>
            <a:r>
              <a:rPr lang="en-US" sz="1200" kern="1200" dirty="0" err="1">
                <a:solidFill>
                  <a:schemeClr val="tx1"/>
                </a:solidFill>
                <a:effectLst/>
                <a:latin typeface="+mn-lt"/>
                <a:ea typeface="+mn-ea"/>
                <a:cs typeface="+mn-cs"/>
              </a:rPr>
              <a:t>centres</a:t>
            </a:r>
            <a:r>
              <a:rPr lang="en-US" sz="1200" kern="1200" dirty="0">
                <a:solidFill>
                  <a:schemeClr val="tx1"/>
                </a:solidFill>
                <a:effectLst/>
                <a:latin typeface="+mn-lt"/>
                <a:ea typeface="+mn-ea"/>
                <a:cs typeface="+mn-cs"/>
              </a:rPr>
              <a:t> for people with dementia, family support groups, a home-care unit, a 24 hour help-line, the delivery of both pharmacological therapies and non-pharmacological interventions to maintain the person with dementia’s quality of life and that of their family </a:t>
            </a:r>
            <a:r>
              <a:rPr lang="en-US" sz="1200" kern="1200" dirty="0" err="1">
                <a:solidFill>
                  <a:schemeClr val="tx1"/>
                </a:solidFill>
                <a:effectLst/>
                <a:latin typeface="+mn-lt"/>
                <a:ea typeface="+mn-ea"/>
                <a:cs typeface="+mn-cs"/>
              </a:rPr>
              <a:t>carer</a:t>
            </a:r>
            <a:r>
              <a:rPr lang="en-US" sz="1200" kern="1200" dirty="0">
                <a:solidFill>
                  <a:schemeClr val="tx1"/>
                </a:solidFill>
                <a:effectLst/>
                <a:latin typeface="+mn-lt"/>
                <a:ea typeface="+mn-ea"/>
                <a:cs typeface="+mn-cs"/>
              </a:rPr>
              <a:t>. </a:t>
            </a:r>
            <a:endParaRPr lang="el-G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Co-Creation Support CLG</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(Ireland)</a:t>
            </a:r>
            <a:r>
              <a:rPr lang="en-US" sz="1200" kern="1200" dirty="0">
                <a:solidFill>
                  <a:schemeClr val="tx1"/>
                </a:solidFill>
                <a:effectLst/>
                <a:latin typeface="+mn-lt"/>
                <a:ea typeface="+mn-ea"/>
                <a:cs typeface="+mn-cs"/>
              </a:rPr>
              <a:t> is a not for profit social enterprise set up to promote, assist and work with stakeholders, such as people with dementia and family </a:t>
            </a:r>
            <a:r>
              <a:rPr lang="en-US" sz="1200" kern="1200" dirty="0" err="1">
                <a:solidFill>
                  <a:schemeClr val="tx1"/>
                </a:solidFill>
                <a:effectLst/>
                <a:latin typeface="+mn-lt"/>
                <a:ea typeface="+mn-ea"/>
                <a:cs typeface="+mn-cs"/>
              </a:rPr>
              <a:t>carers</a:t>
            </a:r>
            <a:r>
              <a:rPr lang="en-US" sz="1200" kern="1200" dirty="0">
                <a:solidFill>
                  <a:schemeClr val="tx1"/>
                </a:solidFill>
                <a:effectLst/>
                <a:latin typeface="+mn-lt"/>
                <a:ea typeface="+mn-ea"/>
                <a:cs typeface="+mn-cs"/>
              </a:rPr>
              <a:t>, to actively shape the design and delivery of person-</a:t>
            </a:r>
            <a:r>
              <a:rPr lang="en-US" sz="1200" kern="1200" dirty="0" err="1">
                <a:solidFill>
                  <a:schemeClr val="tx1"/>
                </a:solidFill>
                <a:effectLst/>
                <a:latin typeface="+mn-lt"/>
                <a:ea typeface="+mn-ea"/>
                <a:cs typeface="+mn-cs"/>
              </a:rPr>
              <a:t>centred</a:t>
            </a:r>
            <a:r>
              <a:rPr lang="en-US" sz="1200" kern="1200" dirty="0">
                <a:solidFill>
                  <a:schemeClr val="tx1"/>
                </a:solidFill>
                <a:effectLst/>
                <a:latin typeface="+mn-lt"/>
                <a:ea typeface="+mn-ea"/>
                <a:cs typeface="+mn-cs"/>
              </a:rPr>
              <a:t> services and supports through ‘bottom up’ engagement processes, research and knowledge translation. </a:t>
            </a:r>
            <a:endParaRPr lang="el-GR"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Anziani</a:t>
            </a:r>
            <a:r>
              <a:rPr lang="en-US" sz="1200" b="1" kern="1200" dirty="0">
                <a:solidFill>
                  <a:schemeClr val="tx1"/>
                </a:solidFill>
                <a:effectLst/>
                <a:latin typeface="+mn-lt"/>
                <a:ea typeface="+mn-ea"/>
                <a:cs typeface="+mn-cs"/>
              </a:rPr>
              <a:t> e non solo </a:t>
            </a:r>
            <a:r>
              <a:rPr lang="en-US" sz="1200" i="1" kern="1200" dirty="0">
                <a:solidFill>
                  <a:schemeClr val="tx1"/>
                </a:solidFill>
                <a:effectLst/>
                <a:latin typeface="+mn-lt"/>
                <a:ea typeface="+mn-ea"/>
                <a:cs typeface="+mn-cs"/>
              </a:rPr>
              <a:t>(Italy)</a:t>
            </a:r>
            <a:r>
              <a:rPr lang="en-US" sz="1200" kern="1200" dirty="0">
                <a:solidFill>
                  <a:schemeClr val="tx1"/>
                </a:solidFill>
                <a:effectLst/>
                <a:latin typeface="+mn-lt"/>
                <a:ea typeface="+mn-ea"/>
                <a:cs typeface="+mn-cs"/>
              </a:rPr>
              <a:t> has been working since 2004 in the field of project management and in the realization of services and supports that increase social inclusion; training and support to informal and formal </a:t>
            </a:r>
            <a:r>
              <a:rPr lang="en-US" sz="1200" kern="1200" dirty="0" err="1">
                <a:solidFill>
                  <a:schemeClr val="tx1"/>
                </a:solidFill>
                <a:effectLst/>
                <a:latin typeface="+mn-lt"/>
                <a:ea typeface="+mn-ea"/>
                <a:cs typeface="+mn-cs"/>
              </a:rPr>
              <a:t>carers</a:t>
            </a:r>
            <a:r>
              <a:rPr lang="en-US" sz="1200" kern="1200" dirty="0">
                <a:solidFill>
                  <a:schemeClr val="tx1"/>
                </a:solidFill>
                <a:effectLst/>
                <a:latin typeface="+mn-lt"/>
                <a:ea typeface="+mn-ea"/>
                <a:cs typeface="+mn-cs"/>
              </a:rPr>
              <a:t>; prevention of gender based violence, elder abuse, and discrimination.</a:t>
            </a:r>
            <a:endParaRPr lang="el-G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CASO50+ Centro de </a:t>
            </a:r>
            <a:r>
              <a:rPr lang="en-US" sz="1200" b="1" kern="1200" dirty="0" err="1">
                <a:solidFill>
                  <a:schemeClr val="tx1"/>
                </a:solidFill>
                <a:effectLst/>
                <a:latin typeface="+mn-lt"/>
                <a:ea typeface="+mn-ea"/>
                <a:cs typeface="+mn-cs"/>
              </a:rPr>
              <a:t>Atendimento</a:t>
            </a:r>
            <a:r>
              <a:rPr lang="en-US" sz="1200" b="1" kern="1200" dirty="0">
                <a:solidFill>
                  <a:schemeClr val="tx1"/>
                </a:solidFill>
                <a:effectLst/>
                <a:latin typeface="+mn-lt"/>
                <a:ea typeface="+mn-ea"/>
                <a:cs typeface="+mn-cs"/>
              </a:rPr>
              <a:t> e </a:t>
            </a:r>
            <a:r>
              <a:rPr lang="en-US" sz="1200" b="1" kern="1200" dirty="0" err="1">
                <a:solidFill>
                  <a:schemeClr val="tx1"/>
                </a:solidFill>
                <a:effectLst/>
                <a:latin typeface="+mn-lt"/>
                <a:ea typeface="+mn-ea"/>
                <a:cs typeface="+mn-cs"/>
              </a:rPr>
              <a:t>Servicos</a:t>
            </a:r>
            <a:r>
              <a:rPr lang="en-US" sz="1200" b="1" kern="1200" dirty="0">
                <a:solidFill>
                  <a:schemeClr val="tx1"/>
                </a:solidFill>
                <a:effectLst/>
                <a:latin typeface="+mn-lt"/>
                <a:ea typeface="+mn-ea"/>
                <a:cs typeface="+mn-cs"/>
              </a:rPr>
              <a:t> 50+, </a:t>
            </a:r>
            <a:r>
              <a:rPr lang="en-US" sz="1200" b="1" kern="1200" dirty="0" err="1">
                <a:solidFill>
                  <a:schemeClr val="tx1"/>
                </a:solidFill>
                <a:effectLst/>
                <a:latin typeface="+mn-lt"/>
                <a:ea typeface="+mn-ea"/>
                <a:cs typeface="+mn-cs"/>
              </a:rPr>
              <a:t>Associacao</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(Portugal)</a:t>
            </a:r>
            <a:r>
              <a:rPr lang="en-US" sz="1200" kern="1200" dirty="0">
                <a:solidFill>
                  <a:schemeClr val="tx1"/>
                </a:solidFill>
                <a:effectLst/>
                <a:latin typeface="+mn-lt"/>
                <a:ea typeface="+mn-ea"/>
                <a:cs typeface="+mn-cs"/>
              </a:rPr>
              <a:t> aims to promote health and well-being, active ageing and quality of life of older people through the production and dissemination of knowledge; training and awareness activities and the promotion of initiatives aimed at the early detection  of changes associated with ageing process to minimize impact on quality of life. </a:t>
            </a:r>
            <a:endParaRPr lang="el-GR"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Spomincica</a:t>
            </a:r>
            <a:r>
              <a:rPr lang="en-US" sz="1200" b="1" kern="1200" dirty="0">
                <a:solidFill>
                  <a:schemeClr val="tx1"/>
                </a:solidFill>
                <a:effectLst/>
                <a:latin typeface="+mn-lt"/>
                <a:ea typeface="+mn-ea"/>
                <a:cs typeface="+mn-cs"/>
              </a:rPr>
              <a:t>, Alzheimer </a:t>
            </a:r>
            <a:r>
              <a:rPr lang="en-US" sz="1200" b="1" kern="1200" dirty="0" err="1">
                <a:solidFill>
                  <a:schemeClr val="tx1"/>
                </a:solidFill>
                <a:effectLst/>
                <a:latin typeface="+mn-lt"/>
                <a:ea typeface="+mn-ea"/>
                <a:cs typeface="+mn-cs"/>
              </a:rPr>
              <a:t>Slovenija</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(Slovenia) </a:t>
            </a:r>
            <a:r>
              <a:rPr lang="en-US" sz="1200" kern="1200" dirty="0">
                <a:solidFill>
                  <a:schemeClr val="tx1"/>
                </a:solidFill>
                <a:effectLst/>
                <a:latin typeface="+mn-lt"/>
                <a:ea typeface="+mn-ea"/>
                <a:cs typeface="+mn-cs"/>
              </a:rPr>
              <a:t>aims to provide support to </a:t>
            </a:r>
            <a:r>
              <a:rPr lang="en-US" sz="1200" kern="1200" dirty="0" err="1">
                <a:solidFill>
                  <a:schemeClr val="tx1"/>
                </a:solidFill>
                <a:effectLst/>
                <a:latin typeface="+mn-lt"/>
                <a:ea typeface="+mn-ea"/>
                <a:cs typeface="+mn-cs"/>
              </a:rPr>
              <a:t>carers</a:t>
            </a:r>
            <a:r>
              <a:rPr lang="en-US" sz="1200" kern="1200" dirty="0">
                <a:solidFill>
                  <a:schemeClr val="tx1"/>
                </a:solidFill>
                <a:effectLst/>
                <a:latin typeface="+mn-lt"/>
                <a:ea typeface="+mn-ea"/>
                <a:cs typeface="+mn-cs"/>
              </a:rPr>
              <a:t> of people with dementia and raise awareness and de-</a:t>
            </a:r>
            <a:r>
              <a:rPr lang="en-US" sz="1200" kern="1200" dirty="0" err="1">
                <a:solidFill>
                  <a:schemeClr val="tx1"/>
                </a:solidFill>
                <a:effectLst/>
                <a:latin typeface="+mn-lt"/>
                <a:ea typeface="+mn-ea"/>
                <a:cs typeface="+mn-cs"/>
              </a:rPr>
              <a:t>stigmatizse</a:t>
            </a:r>
            <a:r>
              <a:rPr lang="en-US" sz="1200" kern="1200" dirty="0">
                <a:solidFill>
                  <a:schemeClr val="tx1"/>
                </a:solidFill>
                <a:effectLst/>
                <a:latin typeface="+mn-lt"/>
                <a:ea typeface="+mn-ea"/>
                <a:cs typeface="+mn-cs"/>
              </a:rPr>
              <a:t> dementia. There activities include providing  training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for </a:t>
            </a:r>
            <a:r>
              <a:rPr lang="en-US" sz="1200" kern="1200" dirty="0" err="1">
                <a:solidFill>
                  <a:schemeClr val="tx1"/>
                </a:solidFill>
                <a:effectLst/>
                <a:latin typeface="+mn-lt"/>
                <a:ea typeface="+mn-ea"/>
                <a:cs typeface="+mn-cs"/>
              </a:rPr>
              <a:t>carers</a:t>
            </a:r>
            <a:r>
              <a:rPr lang="en-US" sz="1200" kern="1200" dirty="0">
                <a:solidFill>
                  <a:schemeClr val="tx1"/>
                </a:solidFill>
                <a:effectLst/>
                <a:latin typeface="+mn-lt"/>
                <a:ea typeface="+mn-ea"/>
                <a:cs typeface="+mn-cs"/>
              </a:rPr>
              <a:t>, self-help groups, telephone help line, trained volunteer companions and dementia friendly training to the wider community organizations, businesses and service providers. </a:t>
            </a:r>
            <a:endParaRPr lang="el-GR" sz="1200" kern="1200" dirty="0">
              <a:solidFill>
                <a:schemeClr val="tx1"/>
              </a:solidFill>
              <a:effectLst/>
              <a:latin typeface="+mn-lt"/>
              <a:ea typeface="+mn-ea"/>
              <a:cs typeface="+mn-cs"/>
            </a:endParaRPr>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8A8F8-6BB8-4077-BFBB-DE5424231BBC}"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6708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GB" sz="1200" kern="1200" dirty="0">
                <a:solidFill>
                  <a:schemeClr val="tx1"/>
                </a:solidFill>
                <a:effectLst/>
                <a:latin typeface="+mn-lt"/>
                <a:ea typeface="+mn-ea"/>
                <a:cs typeface="+mn-cs"/>
              </a:rPr>
              <a:t>The resources developed over the next three years will include: </a:t>
            </a:r>
            <a:endParaRPr lang="el-G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1.‘Tell Me About You’ Report will outline the experiences and needs of families with caring role in six countries – Estonia, Greece, Ireland, Italy, Portugal and Slovenia. It will explore with informal carers in the different countries the impact of caring on them, family relations; coping strategies and unmet needs. The findings from the research report will inform the development of the narrative based workshops and the MOOC (Massive Open On- line Course).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Aim:</a:t>
            </a:r>
            <a:r>
              <a:rPr lang="en-GB" dirty="0"/>
              <a:t> to collect information on how Europeans deal with caring (similarities, differences, idiosyncrasies, needs, experiences, coping strategies, state of art)</a:t>
            </a:r>
          </a:p>
          <a:p>
            <a:pPr lvl="0"/>
            <a:endParaRPr lang="en-GB" sz="1200" kern="1200" dirty="0">
              <a:solidFill>
                <a:schemeClr val="tx1"/>
              </a:solidFill>
              <a:effectLst/>
              <a:latin typeface="+mn-lt"/>
              <a:ea typeface="+mn-ea"/>
              <a:cs typeface="+mn-cs"/>
            </a:endParaRPr>
          </a:p>
          <a:p>
            <a:pPr lvl="0"/>
            <a:endParaRPr lang="el-G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2.‘Listen to my story’: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 programme of narrative based workshops for informal carers. This programme of workshops based on narration and expressive </a:t>
            </a:r>
            <a:r>
              <a:rPr lang="en-US" sz="1200" kern="1200" dirty="0">
                <a:solidFill>
                  <a:schemeClr val="tx1"/>
                </a:solidFill>
                <a:effectLst/>
                <a:latin typeface="+mn-lt"/>
                <a:ea typeface="+mn-ea"/>
                <a:cs typeface="+mn-cs"/>
              </a:rPr>
              <a:t>and spontaneous expressive techniques </a:t>
            </a:r>
            <a:r>
              <a:rPr lang="en-GB" sz="1200" kern="1200" dirty="0">
                <a:solidFill>
                  <a:schemeClr val="tx1"/>
                </a:solidFill>
                <a:effectLst/>
                <a:latin typeface="+mn-lt"/>
                <a:ea typeface="+mn-ea"/>
                <a:cs typeface="+mn-cs"/>
              </a:rPr>
              <a:t>will support informal carers providing care to an older person, to be part of empathetic community, where they can acknowledge and express how they feel and make meaning of their situation. A series of workshops will be developed specific to spouses, adult children and grandchildren and adapted to the language and context of each country. Aim: </a:t>
            </a:r>
            <a:r>
              <a:rPr lang="en-US" dirty="0"/>
              <a:t>Adaptation of the original </a:t>
            </a:r>
            <a:r>
              <a:rPr lang="en-US" dirty="0" err="1"/>
              <a:t>programme</a:t>
            </a:r>
            <a:r>
              <a:rPr lang="en-US" dirty="0"/>
              <a:t> from Alzheimer Hellas according to the specific needs of different generations of </a:t>
            </a:r>
            <a:r>
              <a:rPr lang="en-US" dirty="0" err="1"/>
              <a:t>carers</a:t>
            </a:r>
            <a:r>
              <a:rPr lang="en-US" dirty="0"/>
              <a:t>. </a:t>
            </a:r>
            <a:r>
              <a:rPr lang="en-US" sz="2800" dirty="0"/>
              <a:t>Whole family approach. </a:t>
            </a:r>
            <a:r>
              <a:rPr lang="en-US" dirty="0"/>
              <a:t>Extension of its usability to older people in general.</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3.S.IN.CA.L.A E-Learning Course: an Massive Open Online Course for educators and professionals working with informal carers with the </a:t>
            </a:r>
            <a:r>
              <a:rPr lang="en-GB" sz="1200" b="1" kern="1200" dirty="0">
                <a:solidFill>
                  <a:schemeClr val="tx1"/>
                </a:solidFill>
                <a:effectLst/>
                <a:latin typeface="+mn-lt"/>
                <a:ea typeface="+mn-ea"/>
                <a:cs typeface="+mn-cs"/>
              </a:rPr>
              <a:t>aim</a:t>
            </a:r>
            <a:r>
              <a:rPr lang="en-GB" sz="1200" kern="1200" dirty="0">
                <a:solidFill>
                  <a:schemeClr val="tx1"/>
                </a:solidFill>
                <a:effectLst/>
                <a:latin typeface="+mn-lt"/>
                <a:ea typeface="+mn-ea"/>
                <a:cs typeface="+mn-cs"/>
              </a:rPr>
              <a:t> of providing them with the skills and knowledge to deliver the ‘Listen to my story’ programme of workshops. To create the E-Learning course, the learning from the research report and the piloting of the narrative based workshops will be collated into a Methodological Guide, from which the MOOC will be developed. </a:t>
            </a:r>
            <a:r>
              <a:rPr lang="en-US" sz="1200" b="1" i="0" u="none" strike="noStrike" kern="1200" cap="none" dirty="0">
                <a:solidFill>
                  <a:schemeClr val="dk1"/>
                </a:solidFill>
                <a:latin typeface="+mn-lt"/>
                <a:ea typeface="Rambla"/>
                <a:cs typeface="Rambla"/>
                <a:sym typeface="Rambla"/>
              </a:rPr>
              <a:t>CONTENTS</a:t>
            </a:r>
            <a:r>
              <a:rPr lang="en-US" sz="1200" b="0" i="0" u="none" strike="noStrike" kern="1200" cap="none" dirty="0">
                <a:solidFill>
                  <a:schemeClr val="dk1"/>
                </a:solidFill>
                <a:latin typeface="+mn-lt"/>
                <a:ea typeface="Rambla"/>
                <a:cs typeface="Rambla"/>
                <a:sym typeface="Rambla"/>
              </a:rPr>
              <a:t>: free accessible materials such as lectures, videos, study materials and problem sets, etc. </a:t>
            </a:r>
          </a:p>
          <a:p>
            <a:pPr marL="858837" marR="0" lvl="2" indent="-228599" algn="l" rtl="0">
              <a:lnSpc>
                <a:spcPct val="100000"/>
              </a:lnSpc>
              <a:spcBef>
                <a:spcPts val="300"/>
              </a:spcBef>
              <a:spcAft>
                <a:spcPts val="0"/>
              </a:spcAft>
              <a:buClr>
                <a:schemeClr val="accent1"/>
              </a:buClr>
              <a:buSzPts val="2300"/>
              <a:buFont typeface="Rambla"/>
              <a:buChar char="‣"/>
            </a:pPr>
            <a:r>
              <a:rPr lang="en-US" sz="1200" b="1" i="0" u="none" strike="noStrike" kern="1200" cap="none" dirty="0">
                <a:solidFill>
                  <a:schemeClr val="dk1"/>
                </a:solidFill>
                <a:latin typeface="+mn-lt"/>
                <a:ea typeface="Rambla"/>
                <a:cs typeface="Rambla"/>
                <a:sym typeface="Rambla"/>
              </a:rPr>
              <a:t>TARGET</a:t>
            </a:r>
            <a:r>
              <a:rPr lang="en-US" sz="1200" b="0" i="0" u="none" strike="noStrike" kern="1200" cap="none" dirty="0">
                <a:solidFill>
                  <a:schemeClr val="dk1"/>
                </a:solidFill>
                <a:latin typeface="+mn-lt"/>
                <a:ea typeface="Rambla"/>
                <a:cs typeface="Rambla"/>
                <a:sym typeface="Rambla"/>
              </a:rPr>
              <a:t>: large number of professionals across Europe and beyond, working with informal </a:t>
            </a:r>
            <a:r>
              <a:rPr lang="en-US" sz="1200" b="0" i="0" u="none" strike="noStrike" kern="1200" cap="none" dirty="0" err="1">
                <a:solidFill>
                  <a:schemeClr val="dk1"/>
                </a:solidFill>
                <a:latin typeface="+mn-lt"/>
                <a:ea typeface="Rambla"/>
                <a:cs typeface="Rambla"/>
                <a:sym typeface="Rambla"/>
              </a:rPr>
              <a:t>carers</a:t>
            </a:r>
            <a:r>
              <a:rPr lang="en-US" sz="1200" b="0" i="0" u="none" strike="noStrike" kern="1200" cap="none" dirty="0">
                <a:solidFill>
                  <a:schemeClr val="dk1"/>
                </a:solidFill>
                <a:latin typeface="+mn-lt"/>
                <a:ea typeface="Rambla"/>
                <a:cs typeface="Rambla"/>
                <a:sym typeface="Rambla"/>
              </a:rPr>
              <a:t> and/or supporting vulnerable families with caring responsibilities.</a:t>
            </a:r>
          </a:p>
          <a:p>
            <a:pPr marL="858837" marR="0" lvl="2" indent="-228599" algn="l" rtl="0">
              <a:lnSpc>
                <a:spcPct val="100000"/>
              </a:lnSpc>
              <a:spcBef>
                <a:spcPts val="300"/>
              </a:spcBef>
              <a:spcAft>
                <a:spcPts val="0"/>
              </a:spcAft>
              <a:buClr>
                <a:schemeClr val="accent1"/>
              </a:buClr>
              <a:buSzPts val="2300"/>
              <a:buFont typeface="Rambla"/>
              <a:buChar char="‣"/>
            </a:pPr>
            <a:r>
              <a:rPr lang="en-US" sz="1200" b="1" i="0" u="none" strike="noStrike" kern="1200" cap="none" dirty="0">
                <a:solidFill>
                  <a:schemeClr val="dk1"/>
                </a:solidFill>
                <a:latin typeface="+mn-lt"/>
                <a:ea typeface="Rambla"/>
                <a:cs typeface="Rambla"/>
                <a:sym typeface="Rambla"/>
              </a:rPr>
              <a:t>OFFER</a:t>
            </a:r>
            <a:r>
              <a:rPr lang="en-US" sz="1200" b="0" i="0" u="none" strike="noStrike" kern="1200" cap="none" dirty="0">
                <a:solidFill>
                  <a:schemeClr val="dk1"/>
                </a:solidFill>
                <a:latin typeface="+mn-lt"/>
                <a:ea typeface="Rambla"/>
                <a:cs typeface="Rambla"/>
                <a:sym typeface="Rambla"/>
              </a:rPr>
              <a:t>: free training that can strengthen professional skills-&gt; </a:t>
            </a:r>
            <a:r>
              <a:rPr lang="en-US" sz="1200" b="1" i="0" u="none" strike="noStrike" kern="1200" cap="none" dirty="0">
                <a:solidFill>
                  <a:schemeClr val="dk1"/>
                </a:solidFill>
                <a:latin typeface="+mn-lt"/>
                <a:ea typeface="Rambla"/>
                <a:cs typeface="Rambla"/>
                <a:sym typeface="Rambla"/>
              </a:rPr>
              <a:t>CERTIFICATE O</a:t>
            </a:r>
            <a:r>
              <a:rPr lang="en-US" sz="1200" b="1" kern="1200" dirty="0">
                <a:solidFill>
                  <a:schemeClr val="tx1"/>
                </a:solidFill>
                <a:latin typeface="+mn-lt"/>
                <a:ea typeface="+mn-ea"/>
                <a:cs typeface="+mn-cs"/>
              </a:rPr>
              <a:t>F </a:t>
            </a:r>
            <a:r>
              <a:rPr lang="en-US" sz="1200" b="1" i="0" u="none" strike="noStrike" kern="1200" cap="none" dirty="0">
                <a:solidFill>
                  <a:schemeClr val="dk1"/>
                </a:solidFill>
                <a:latin typeface="+mn-lt"/>
                <a:ea typeface="Rambla"/>
                <a:cs typeface="Rambla"/>
                <a:sym typeface="Rambla"/>
              </a:rPr>
              <a:t>ATTENDANCE</a:t>
            </a:r>
            <a:endParaRPr lang="en-US" sz="1200" kern="1200" dirty="0">
              <a:solidFill>
                <a:schemeClr val="tx1"/>
              </a:solidFill>
              <a:latin typeface="+mn-lt"/>
              <a:ea typeface="+mn-ea"/>
              <a:cs typeface="+mn-cs"/>
            </a:endParaRPr>
          </a:p>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8A8F8-6BB8-4077-BFBB-DE5424231BBC}"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4593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7394" name="Google Shape;82;p1:notes">
            <a:extLst>
              <a:ext uri="{FF2B5EF4-FFF2-40B4-BE49-F238E27FC236}">
                <a16:creationId xmlns:a16="http://schemas.microsoft.com/office/drawing/2014/main" id="{D1D1C6A5-6157-69C8-F86A-3D182E3DF61B}"/>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87395" name="Google Shape;83;p1:notes">
            <a:extLst>
              <a:ext uri="{FF2B5EF4-FFF2-40B4-BE49-F238E27FC236}">
                <a16:creationId xmlns:a16="http://schemas.microsoft.com/office/drawing/2014/main" id="{A577ED56-D122-B2BC-EFCB-3AF0BBF6BF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r>
              <a:rPr lang="el-GR" altLang="el-GR"/>
              <a:t>45’</a:t>
            </a:r>
          </a:p>
        </p:txBody>
      </p:sp>
      <p:sp>
        <p:nvSpPr>
          <p:cNvPr id="187396" name="Google Shape;84;p1:notes">
            <a:extLst>
              <a:ext uri="{FF2B5EF4-FFF2-40B4-BE49-F238E27FC236}">
                <a16:creationId xmlns:a16="http://schemas.microsoft.com/office/drawing/2014/main" id="{FA116C88-1B70-B7F0-94AC-5E51CB3F26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BA77BB-AA98-4250-AECC-E72AFFA47C0D}" type="slidenum">
              <a:rPr kumimoji="0" lang="el-GR" altLang="el-G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l-GR" altLang="el-G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9442" name="Google Shape;105;p4:notes">
            <a:extLst>
              <a:ext uri="{FF2B5EF4-FFF2-40B4-BE49-F238E27FC236}">
                <a16:creationId xmlns:a16="http://schemas.microsoft.com/office/drawing/2014/main" id="{6D934897-37CF-4DB7-7938-4B64B076DFBB}"/>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89443" name="Google Shape;106;p4:notes">
            <a:extLst>
              <a:ext uri="{FF2B5EF4-FFF2-40B4-BE49-F238E27FC236}">
                <a16:creationId xmlns:a16="http://schemas.microsoft.com/office/drawing/2014/main" id="{2D44D55E-4E2D-6471-0A1F-CC6117B1D9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r>
              <a:rPr lang="el-GR" altLang="el-GR"/>
              <a:t>Στο έργο συμμετέχουν ως ερευνητικός φορέας το Εθνικό Κέντρο </a:t>
            </a:r>
            <a:r>
              <a:rPr lang="el-GR" altLang="el-GR">
                <a:solidFill>
                  <a:srgbClr val="000000"/>
                </a:solidFill>
                <a:latin typeface="Tinos"/>
              </a:rPr>
              <a:t>Έρευνας &amp; Τεχνολογικής Ανάπτυξης (ΕΚΕΤΑ), η εταιρία πληροφορικής </a:t>
            </a:r>
            <a:r>
              <a:rPr lang="en-US" altLang="el-GR">
                <a:solidFill>
                  <a:srgbClr val="000000"/>
                </a:solidFill>
                <a:latin typeface="Tinos"/>
              </a:rPr>
              <a:t>ARX.NET AE</a:t>
            </a:r>
            <a:r>
              <a:rPr lang="el-GR" altLang="el-GR">
                <a:solidFill>
                  <a:srgbClr val="000000"/>
                </a:solidFill>
                <a:latin typeface="Tinos"/>
              </a:rPr>
              <a:t>, η </a:t>
            </a:r>
            <a:r>
              <a:rPr lang="el-GR" altLang="el-GR">
                <a:ea typeface="Calibri" panose="020F0502020204030204" pitchFamily="34" charset="0"/>
                <a:cs typeface="Times New Roman" panose="02020603050405020304" pitchFamily="18" charset="0"/>
              </a:rPr>
              <a:t>Ελληνική Εταιρία Αλτσχάιμερ και το κέντρο βοήθειας ηλικιωμένων Φροντίδα Ζωής από την Πάτρα που συμμετείχε στα πρώτα στάδια του έργου.</a:t>
            </a:r>
            <a:endParaRPr lang="el-GR" altLang="el-GR"/>
          </a:p>
        </p:txBody>
      </p:sp>
      <p:sp>
        <p:nvSpPr>
          <p:cNvPr id="189444" name="Google Shape;107;p4:notes">
            <a:extLst>
              <a:ext uri="{FF2B5EF4-FFF2-40B4-BE49-F238E27FC236}">
                <a16:creationId xmlns:a16="http://schemas.microsoft.com/office/drawing/2014/main" id="{8F995568-9D7A-8907-43B6-8DAFE2C07A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FB7590-05F8-4B8D-A50F-43BF8FDB773E}" type="slidenum">
              <a:rPr kumimoji="0" lang="el-GR" altLang="el-G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l-GR" altLang="el-G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1490" name="Google Shape;151;p7:notes">
            <a:extLst>
              <a:ext uri="{FF2B5EF4-FFF2-40B4-BE49-F238E27FC236}">
                <a16:creationId xmlns:a16="http://schemas.microsoft.com/office/drawing/2014/main" id="{75470616-DE6C-9110-0002-06379A4483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l-GR" altLang="el-GR"/>
          </a:p>
        </p:txBody>
      </p:sp>
      <p:sp>
        <p:nvSpPr>
          <p:cNvPr id="191491" name="Google Shape;152;p7:notes">
            <a:extLst>
              <a:ext uri="{FF2B5EF4-FFF2-40B4-BE49-F238E27FC236}">
                <a16:creationId xmlns:a16="http://schemas.microsoft.com/office/drawing/2014/main" id="{CE780D52-31AE-AD14-1BBA-6F8E141CD652}"/>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3538" name="Google Shape;334;g114317768ed_0_0:notes">
            <a:extLst>
              <a:ext uri="{FF2B5EF4-FFF2-40B4-BE49-F238E27FC236}">
                <a16:creationId xmlns:a16="http://schemas.microsoft.com/office/drawing/2014/main" id="{A487F3CF-BF01-95EC-CC99-F6F55AA82D43}"/>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93539" name="Google Shape;335;g114317768ed_0_0:notes">
            <a:extLst>
              <a:ext uri="{FF2B5EF4-FFF2-40B4-BE49-F238E27FC236}">
                <a16:creationId xmlns:a16="http://schemas.microsoft.com/office/drawing/2014/main" id="{4A4B89F7-17B5-0227-0512-017A2BB0C5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l-GR" altLang="el-GR"/>
          </a:p>
        </p:txBody>
      </p:sp>
      <p:sp>
        <p:nvSpPr>
          <p:cNvPr id="336" name="Google Shape;336;g114317768ed_0_0:notes">
            <a:extLst>
              <a:ext uri="{FF2B5EF4-FFF2-40B4-BE49-F238E27FC236}">
                <a16:creationId xmlns:a16="http://schemas.microsoft.com/office/drawing/2014/main" id="{57AA6757-3B82-CFCA-DB57-3A08292D8D57}"/>
              </a:ext>
            </a:extLst>
          </p:cNvPr>
          <p:cNvSpPr>
            <a:spLocks noGrp="1"/>
          </p:cNvSpPr>
          <p:nvPr>
            <p:ph type="sldNum" sz="quarter" idx="5"/>
          </p:nvPr>
        </p:nvSpPr>
        <p:spPr/>
        <p:txBody>
          <a:bodyPr spcFirstLastPara="1" lIns="91425" tIns="45700" rIns="91425" bIns="4570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5F723909-0E60-4618-B568-61C6FB6506CC}" type="slidenum">
              <a:rPr kumimoji="0" lang="el-GR"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5586" name="Google Shape;405;g114317768ed_0_219:notes">
            <a:extLst>
              <a:ext uri="{FF2B5EF4-FFF2-40B4-BE49-F238E27FC236}">
                <a16:creationId xmlns:a16="http://schemas.microsoft.com/office/drawing/2014/main" id="{3423E543-8316-29C5-131C-FA4BEC535B4A}"/>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95587" name="Google Shape;406;g114317768ed_0_219:notes">
            <a:extLst>
              <a:ext uri="{FF2B5EF4-FFF2-40B4-BE49-F238E27FC236}">
                <a16:creationId xmlns:a16="http://schemas.microsoft.com/office/drawing/2014/main" id="{40B89F7B-E6FA-7220-ACF7-63BDF1A6DA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ts val="400"/>
              </a:spcBef>
            </a:pPr>
            <a:endParaRPr lang="el-GR" altLang="el-GR"/>
          </a:p>
        </p:txBody>
      </p:sp>
      <p:sp>
        <p:nvSpPr>
          <p:cNvPr id="195588" name="Google Shape;407;g114317768ed_0_219:notes">
            <a:extLst>
              <a:ext uri="{FF2B5EF4-FFF2-40B4-BE49-F238E27FC236}">
                <a16:creationId xmlns:a16="http://schemas.microsoft.com/office/drawing/2014/main" id="{1E53766A-B6BD-37C8-40F4-1FDF654EE2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28049F3F-025B-4374-B799-CA5034A8A497}" type="slidenum">
              <a:rPr kumimoji="0" lang="el-GR" altLang="el-G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84</a:t>
            </a:fld>
            <a:endParaRPr kumimoji="0" lang="el-GR" altLang="el-G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7634" name="Google Shape;517;g114317768ed_0_50:notes">
            <a:extLst>
              <a:ext uri="{FF2B5EF4-FFF2-40B4-BE49-F238E27FC236}">
                <a16:creationId xmlns:a16="http://schemas.microsoft.com/office/drawing/2014/main" id="{9A98DE03-DB49-7F29-8E52-C8DD6A4ADE83}"/>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97635" name="Google Shape;518;g114317768ed_0_50:notes">
            <a:extLst>
              <a:ext uri="{FF2B5EF4-FFF2-40B4-BE49-F238E27FC236}">
                <a16:creationId xmlns:a16="http://schemas.microsoft.com/office/drawing/2014/main" id="{0964FF95-A32A-99FE-DD6F-DBA31C2FE6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l-GR" altLang="el-GR"/>
          </a:p>
        </p:txBody>
      </p:sp>
      <p:sp>
        <p:nvSpPr>
          <p:cNvPr id="197636" name="Google Shape;519;g114317768ed_0_50:notes">
            <a:extLst>
              <a:ext uri="{FF2B5EF4-FFF2-40B4-BE49-F238E27FC236}">
                <a16:creationId xmlns:a16="http://schemas.microsoft.com/office/drawing/2014/main" id="{915F6649-C748-E109-3340-D2D9E0C2FF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fld id="{37FF6730-F26D-4F5F-B7B0-4F253FB402C0}" type="slidenum">
              <a:rPr kumimoji="0" lang="el-GR" altLang="el-G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t>85</a:t>
            </a:fld>
            <a:endParaRPr kumimoji="0" lang="el-GR" altLang="el-G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2493555-3363-4177-B410-F61F59D86104}" type="slidenum">
              <a:rPr lang="el-GR" smtClean="0"/>
              <a:t>10</a:t>
            </a:fld>
            <a:endParaRPr lang="el-GR"/>
          </a:p>
        </p:txBody>
      </p:sp>
    </p:spTree>
    <p:extLst>
      <p:ext uri="{BB962C8B-B14F-4D97-AF65-F5344CB8AC3E}">
        <p14:creationId xmlns:p14="http://schemas.microsoft.com/office/powerpoint/2010/main" val="624598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2493555-3363-4177-B410-F61F59D86104}" type="slidenum">
              <a:rPr lang="el-GR" smtClean="0"/>
              <a:t>12</a:t>
            </a:fld>
            <a:endParaRPr lang="el-GR"/>
          </a:p>
        </p:txBody>
      </p:sp>
    </p:spTree>
    <p:extLst>
      <p:ext uri="{BB962C8B-B14F-4D97-AF65-F5344CB8AC3E}">
        <p14:creationId xmlns:p14="http://schemas.microsoft.com/office/powerpoint/2010/main" val="3238338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69d558d48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69d558d48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69d558d48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69d558d48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3">
            <a:extLst>
              <a:ext uri="{FF2B5EF4-FFF2-40B4-BE49-F238E27FC236}">
                <a16:creationId xmlns:a16="http://schemas.microsoft.com/office/drawing/2014/main" id="{137645D1-576C-8FED-4F10-8536B294B9B4}"/>
              </a:ext>
            </a:extLst>
          </p:cNvPr>
          <p:cNvSpPr txBox="1">
            <a:spLocks noGrp="1" noChangeArrowheads="1"/>
          </p:cNvSpPr>
          <p:nvPr/>
        </p:nvSpPr>
        <p:spPr bwMode="auto">
          <a:xfrm>
            <a:off x="3849688" y="0"/>
            <a:ext cx="2946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73" tIns="44186" rIns="88373" bIns="44186"/>
          <a:lstStyle>
            <a:lvl1pPr defTabSz="882650">
              <a:spcBef>
                <a:spcPct val="30000"/>
              </a:spcBef>
              <a:defRPr sz="1200">
                <a:solidFill>
                  <a:schemeClr val="tx1"/>
                </a:solidFill>
                <a:latin typeface="Arial" panose="020B0604020202020204" pitchFamily="34" charset="0"/>
              </a:defRPr>
            </a:lvl1pPr>
            <a:lvl2pPr marL="742950" indent="-285750" defTabSz="882650">
              <a:spcBef>
                <a:spcPct val="30000"/>
              </a:spcBef>
              <a:defRPr sz="1200">
                <a:solidFill>
                  <a:schemeClr val="tx1"/>
                </a:solidFill>
                <a:latin typeface="Arial" panose="020B0604020202020204" pitchFamily="34" charset="0"/>
              </a:defRPr>
            </a:lvl2pPr>
            <a:lvl3pPr marL="1143000" indent="-228600" defTabSz="882650">
              <a:spcBef>
                <a:spcPct val="30000"/>
              </a:spcBef>
              <a:defRPr sz="1200">
                <a:solidFill>
                  <a:schemeClr val="tx1"/>
                </a:solidFill>
                <a:latin typeface="Arial" panose="020B0604020202020204" pitchFamily="34" charset="0"/>
              </a:defRPr>
            </a:lvl3pPr>
            <a:lvl4pPr marL="1600200" indent="-228600" defTabSz="882650">
              <a:spcBef>
                <a:spcPct val="30000"/>
              </a:spcBef>
              <a:defRPr sz="1200">
                <a:solidFill>
                  <a:schemeClr val="tx1"/>
                </a:solidFill>
                <a:latin typeface="Arial" panose="020B0604020202020204" pitchFamily="34" charset="0"/>
              </a:defRPr>
            </a:lvl4pPr>
            <a:lvl5pPr marL="2057400" indent="-228600" defTabSz="882650">
              <a:spcBef>
                <a:spcPct val="30000"/>
              </a:spcBef>
              <a:defRPr sz="1200">
                <a:solidFill>
                  <a:schemeClr val="tx1"/>
                </a:solidFill>
                <a:latin typeface="Arial" panose="020B0604020202020204" pitchFamily="34" charset="0"/>
              </a:defRPr>
            </a:lvl5pPr>
            <a:lvl6pPr marL="2514600" indent="-228600" defTabSz="8826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26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26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26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882650" rtl="0" eaLnBrk="0" fontAlgn="base" latinLnBrk="0" hangingPunct="0">
              <a:lnSpc>
                <a:spcPct val="100000"/>
              </a:lnSpc>
              <a:spcBef>
                <a:spcPct val="0"/>
              </a:spcBef>
              <a:spcAft>
                <a:spcPct val="0"/>
              </a:spcAft>
              <a:buClrTx/>
              <a:buSzTx/>
              <a:buFontTx/>
              <a:buNone/>
              <a:tabLst/>
              <a:defRPr/>
            </a:pPr>
            <a:fld id="{3A281E08-0D3F-4D8A-8CF5-5A1F8D669BD7}" type="datetime8">
              <a:rPr kumimoji="0" lang="en-US"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882650" rtl="0" eaLnBrk="0" fontAlgn="base" latinLnBrk="0" hangingPunct="0">
                <a:lnSpc>
                  <a:spcPct val="100000"/>
                </a:lnSpc>
                <a:spcBef>
                  <a:spcPct val="0"/>
                </a:spcBef>
                <a:spcAft>
                  <a:spcPct val="0"/>
                </a:spcAft>
                <a:buClrTx/>
                <a:buSzTx/>
                <a:buFontTx/>
                <a:buNone/>
                <a:tabLst/>
                <a:defRPr/>
              </a:pPr>
              <a:t>11/11/2022 4:13 PM</a:t>
            </a:fld>
            <a:endParaRPr kumimoji="0" lang="en-US"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2339" name="Rectangle 7">
            <a:extLst>
              <a:ext uri="{FF2B5EF4-FFF2-40B4-BE49-F238E27FC236}">
                <a16:creationId xmlns:a16="http://schemas.microsoft.com/office/drawing/2014/main" id="{97E640A1-85F9-3D19-D453-ABE9F2716A1B}"/>
              </a:ext>
            </a:extLst>
          </p:cNvPr>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73" tIns="44186" rIns="88373" bIns="44186" anchor="b"/>
          <a:lstStyle>
            <a:lvl1pPr defTabSz="882650">
              <a:spcBef>
                <a:spcPct val="30000"/>
              </a:spcBef>
              <a:defRPr sz="1200">
                <a:solidFill>
                  <a:schemeClr val="tx1"/>
                </a:solidFill>
                <a:latin typeface="Arial" panose="020B0604020202020204" pitchFamily="34" charset="0"/>
              </a:defRPr>
            </a:lvl1pPr>
            <a:lvl2pPr marL="742950" indent="-285750" defTabSz="882650">
              <a:spcBef>
                <a:spcPct val="30000"/>
              </a:spcBef>
              <a:defRPr sz="1200">
                <a:solidFill>
                  <a:schemeClr val="tx1"/>
                </a:solidFill>
                <a:latin typeface="Arial" panose="020B0604020202020204" pitchFamily="34" charset="0"/>
              </a:defRPr>
            </a:lvl2pPr>
            <a:lvl3pPr marL="1143000" indent="-228600" defTabSz="882650">
              <a:spcBef>
                <a:spcPct val="30000"/>
              </a:spcBef>
              <a:defRPr sz="1200">
                <a:solidFill>
                  <a:schemeClr val="tx1"/>
                </a:solidFill>
                <a:latin typeface="Arial" panose="020B0604020202020204" pitchFamily="34" charset="0"/>
              </a:defRPr>
            </a:lvl3pPr>
            <a:lvl4pPr marL="1600200" indent="-228600" defTabSz="882650">
              <a:spcBef>
                <a:spcPct val="30000"/>
              </a:spcBef>
              <a:defRPr sz="1200">
                <a:solidFill>
                  <a:schemeClr val="tx1"/>
                </a:solidFill>
                <a:latin typeface="Arial" panose="020B0604020202020204" pitchFamily="34" charset="0"/>
              </a:defRPr>
            </a:lvl4pPr>
            <a:lvl5pPr marL="2057400" indent="-228600" defTabSz="882650">
              <a:spcBef>
                <a:spcPct val="30000"/>
              </a:spcBef>
              <a:defRPr sz="1200">
                <a:solidFill>
                  <a:schemeClr val="tx1"/>
                </a:solidFill>
                <a:latin typeface="Arial" panose="020B0604020202020204" pitchFamily="34" charset="0"/>
              </a:defRPr>
            </a:lvl5pPr>
            <a:lvl6pPr marL="2514600" indent="-228600" defTabSz="8826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26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26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26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882650" rtl="0" eaLnBrk="0" fontAlgn="base" latinLnBrk="0" hangingPunct="0">
              <a:lnSpc>
                <a:spcPct val="100000"/>
              </a:lnSpc>
              <a:spcBef>
                <a:spcPct val="0"/>
              </a:spcBef>
              <a:spcAft>
                <a:spcPct val="0"/>
              </a:spcAft>
              <a:buClrTx/>
              <a:buSzTx/>
              <a:buFontTx/>
              <a:buNone/>
              <a:tabLst/>
              <a:defRPr/>
            </a:pPr>
            <a:fld id="{3004F6A7-C333-4B47-B7AB-F0BC19E0247F}" type="slidenum">
              <a:rPr kumimoji="0" lang="en-US"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882650" rtl="0" eaLnBrk="0" fontAlgn="base" latinLnBrk="0" hangingPunct="0">
                <a:lnSpc>
                  <a:spcPct val="100000"/>
                </a:lnSpc>
                <a:spcBef>
                  <a:spcPct val="0"/>
                </a:spcBef>
                <a:spcAft>
                  <a:spcPct val="0"/>
                </a:spcAft>
                <a:buClrTx/>
                <a:buSzTx/>
                <a:buFontTx/>
                <a:buNone/>
                <a:tabLst/>
                <a:defRPr/>
              </a:pPr>
              <a:t>16</a:t>
            </a:fld>
            <a:endParaRPr kumimoji="0" lang="en-US"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2340" name="Rectangle 2">
            <a:extLst>
              <a:ext uri="{FF2B5EF4-FFF2-40B4-BE49-F238E27FC236}">
                <a16:creationId xmlns:a16="http://schemas.microsoft.com/office/drawing/2014/main" id="{669A33A0-DC20-1278-9575-C5CDF955F92F}"/>
              </a:ext>
            </a:extLst>
          </p:cNvPr>
          <p:cNvSpPr>
            <a:spLocks noGrp="1" noRot="1" noChangeAspect="1" noChangeArrowheads="1" noTextEdit="1"/>
          </p:cNvSpPr>
          <p:nvPr>
            <p:ph type="sldImg"/>
          </p:nvPr>
        </p:nvSpPr>
        <p:spPr>
          <a:ln/>
        </p:spPr>
      </p:sp>
      <p:sp>
        <p:nvSpPr>
          <p:cNvPr id="142341" name="Rectangle 3">
            <a:extLst>
              <a:ext uri="{FF2B5EF4-FFF2-40B4-BE49-F238E27FC236}">
                <a16:creationId xmlns:a16="http://schemas.microsoft.com/office/drawing/2014/main" id="{ADFE8FFD-FC58-8E80-0ED4-350617FCDEEC}"/>
              </a:ext>
            </a:extLst>
          </p:cNvPr>
          <p:cNvSpPr>
            <a:spLocks noGrp="1" noChangeArrowheads="1"/>
          </p:cNvSpPr>
          <p:nvPr>
            <p:ph type="body" idx="1"/>
          </p:nvPr>
        </p:nvSpPr>
        <p:spPr>
          <a:xfrm>
            <a:off x="679450" y="4716463"/>
            <a:ext cx="5438775" cy="4465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73" tIns="44186" rIns="88373" bIns="44186"/>
          <a:lstStyle/>
          <a:p>
            <a:pPr marL="209550" indent="-209550"/>
            <a:endParaRPr lang="el-GR" altLang="el-GR">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a:extLst>
              <a:ext uri="{FF2B5EF4-FFF2-40B4-BE49-F238E27FC236}">
                <a16:creationId xmlns:a16="http://schemas.microsoft.com/office/drawing/2014/main" id="{C489C46D-4033-2E22-F162-06A77AE9A368}"/>
              </a:ext>
            </a:extLst>
          </p:cNvPr>
          <p:cNvSpPr txBox="1">
            <a:spLocks noGrp="1" noChangeArrowheads="1"/>
          </p:cNvSpPr>
          <p:nvPr/>
        </p:nvSpPr>
        <p:spPr bwMode="auto">
          <a:xfrm>
            <a:off x="3849688" y="0"/>
            <a:ext cx="2946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73" tIns="44186" rIns="88373" bIns="44186"/>
          <a:lstStyle>
            <a:lvl1pPr defTabSz="882650">
              <a:spcBef>
                <a:spcPct val="30000"/>
              </a:spcBef>
              <a:defRPr sz="1200">
                <a:solidFill>
                  <a:schemeClr val="tx1"/>
                </a:solidFill>
                <a:latin typeface="Arial" panose="020B0604020202020204" pitchFamily="34" charset="0"/>
              </a:defRPr>
            </a:lvl1pPr>
            <a:lvl2pPr marL="742950" indent="-285750" defTabSz="882650">
              <a:spcBef>
                <a:spcPct val="30000"/>
              </a:spcBef>
              <a:defRPr sz="1200">
                <a:solidFill>
                  <a:schemeClr val="tx1"/>
                </a:solidFill>
                <a:latin typeface="Arial" panose="020B0604020202020204" pitchFamily="34" charset="0"/>
              </a:defRPr>
            </a:lvl2pPr>
            <a:lvl3pPr marL="1143000" indent="-228600" defTabSz="882650">
              <a:spcBef>
                <a:spcPct val="30000"/>
              </a:spcBef>
              <a:defRPr sz="1200">
                <a:solidFill>
                  <a:schemeClr val="tx1"/>
                </a:solidFill>
                <a:latin typeface="Arial" panose="020B0604020202020204" pitchFamily="34" charset="0"/>
              </a:defRPr>
            </a:lvl3pPr>
            <a:lvl4pPr marL="1600200" indent="-228600" defTabSz="882650">
              <a:spcBef>
                <a:spcPct val="30000"/>
              </a:spcBef>
              <a:defRPr sz="1200">
                <a:solidFill>
                  <a:schemeClr val="tx1"/>
                </a:solidFill>
                <a:latin typeface="Arial" panose="020B0604020202020204" pitchFamily="34" charset="0"/>
              </a:defRPr>
            </a:lvl4pPr>
            <a:lvl5pPr marL="2057400" indent="-228600" defTabSz="882650">
              <a:spcBef>
                <a:spcPct val="30000"/>
              </a:spcBef>
              <a:defRPr sz="1200">
                <a:solidFill>
                  <a:schemeClr val="tx1"/>
                </a:solidFill>
                <a:latin typeface="Arial" panose="020B0604020202020204" pitchFamily="34" charset="0"/>
              </a:defRPr>
            </a:lvl5pPr>
            <a:lvl6pPr marL="2514600" indent="-228600" defTabSz="8826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26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26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265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1C091B36-794E-47A8-A85D-4FC237CA55C3}" type="datetime8">
              <a:rPr lang="en-US" altLang="el-GR">
                <a:solidFill>
                  <a:srgbClr val="000000"/>
                </a:solidFill>
              </a:rPr>
              <a:pPr algn="r">
                <a:spcBef>
                  <a:spcPct val="0"/>
                </a:spcBef>
              </a:pPr>
              <a:t>11/11/2022 4:13 PM</a:t>
            </a:fld>
            <a:endParaRPr lang="en-US" altLang="el-GR">
              <a:solidFill>
                <a:srgbClr val="000000"/>
              </a:solidFill>
            </a:endParaRPr>
          </a:p>
        </p:txBody>
      </p:sp>
      <p:sp>
        <p:nvSpPr>
          <p:cNvPr id="148483" name="Rectangle 7">
            <a:extLst>
              <a:ext uri="{FF2B5EF4-FFF2-40B4-BE49-F238E27FC236}">
                <a16:creationId xmlns:a16="http://schemas.microsoft.com/office/drawing/2014/main" id="{645321D4-2D7A-4687-50AD-72D46A7BED98}"/>
              </a:ext>
            </a:extLst>
          </p:cNvPr>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73" tIns="44186" rIns="88373" bIns="44186" anchor="b"/>
          <a:lstStyle>
            <a:lvl1pPr defTabSz="882650">
              <a:spcBef>
                <a:spcPct val="30000"/>
              </a:spcBef>
              <a:defRPr sz="1200">
                <a:solidFill>
                  <a:schemeClr val="tx1"/>
                </a:solidFill>
                <a:latin typeface="Arial" panose="020B0604020202020204" pitchFamily="34" charset="0"/>
              </a:defRPr>
            </a:lvl1pPr>
            <a:lvl2pPr marL="742950" indent="-285750" defTabSz="882650">
              <a:spcBef>
                <a:spcPct val="30000"/>
              </a:spcBef>
              <a:defRPr sz="1200">
                <a:solidFill>
                  <a:schemeClr val="tx1"/>
                </a:solidFill>
                <a:latin typeface="Arial" panose="020B0604020202020204" pitchFamily="34" charset="0"/>
              </a:defRPr>
            </a:lvl2pPr>
            <a:lvl3pPr marL="1143000" indent="-228600" defTabSz="882650">
              <a:spcBef>
                <a:spcPct val="30000"/>
              </a:spcBef>
              <a:defRPr sz="1200">
                <a:solidFill>
                  <a:schemeClr val="tx1"/>
                </a:solidFill>
                <a:latin typeface="Arial" panose="020B0604020202020204" pitchFamily="34" charset="0"/>
              </a:defRPr>
            </a:lvl3pPr>
            <a:lvl4pPr marL="1600200" indent="-228600" defTabSz="882650">
              <a:spcBef>
                <a:spcPct val="30000"/>
              </a:spcBef>
              <a:defRPr sz="1200">
                <a:solidFill>
                  <a:schemeClr val="tx1"/>
                </a:solidFill>
                <a:latin typeface="Arial" panose="020B0604020202020204" pitchFamily="34" charset="0"/>
              </a:defRPr>
            </a:lvl4pPr>
            <a:lvl5pPr marL="2057400" indent="-228600" defTabSz="882650">
              <a:spcBef>
                <a:spcPct val="30000"/>
              </a:spcBef>
              <a:defRPr sz="1200">
                <a:solidFill>
                  <a:schemeClr val="tx1"/>
                </a:solidFill>
                <a:latin typeface="Arial" panose="020B0604020202020204" pitchFamily="34" charset="0"/>
              </a:defRPr>
            </a:lvl5pPr>
            <a:lvl6pPr marL="2514600" indent="-228600" defTabSz="8826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26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26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265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F874D482-1479-48DE-8B08-630F3787896F}" type="slidenum">
              <a:rPr lang="en-US" altLang="el-GR">
                <a:solidFill>
                  <a:srgbClr val="000000"/>
                </a:solidFill>
              </a:rPr>
              <a:pPr algn="r">
                <a:spcBef>
                  <a:spcPct val="0"/>
                </a:spcBef>
              </a:pPr>
              <a:t>18</a:t>
            </a:fld>
            <a:endParaRPr lang="en-US" altLang="el-GR">
              <a:solidFill>
                <a:srgbClr val="000000"/>
              </a:solidFill>
            </a:endParaRPr>
          </a:p>
        </p:txBody>
      </p:sp>
      <p:sp>
        <p:nvSpPr>
          <p:cNvPr id="148484" name="Rectangle 2">
            <a:extLst>
              <a:ext uri="{FF2B5EF4-FFF2-40B4-BE49-F238E27FC236}">
                <a16:creationId xmlns:a16="http://schemas.microsoft.com/office/drawing/2014/main" id="{79884927-1A76-D959-3581-AC57E26DDAC5}"/>
              </a:ext>
            </a:extLst>
          </p:cNvPr>
          <p:cNvSpPr>
            <a:spLocks noGrp="1" noRot="1" noChangeAspect="1" noChangeArrowheads="1" noTextEdit="1"/>
          </p:cNvSpPr>
          <p:nvPr>
            <p:ph type="sldImg"/>
          </p:nvPr>
        </p:nvSpPr>
        <p:spPr>
          <a:ln/>
        </p:spPr>
      </p:sp>
      <p:sp>
        <p:nvSpPr>
          <p:cNvPr id="148485" name="Rectangle 3">
            <a:extLst>
              <a:ext uri="{FF2B5EF4-FFF2-40B4-BE49-F238E27FC236}">
                <a16:creationId xmlns:a16="http://schemas.microsoft.com/office/drawing/2014/main" id="{38A530D9-C465-A7DF-C05A-4E01DBBB4801}"/>
              </a:ext>
            </a:extLst>
          </p:cNvPr>
          <p:cNvSpPr>
            <a:spLocks noGrp="1" noChangeArrowheads="1"/>
          </p:cNvSpPr>
          <p:nvPr>
            <p:ph type="body" idx="1"/>
          </p:nvPr>
        </p:nvSpPr>
        <p:spPr>
          <a:xfrm>
            <a:off x="679450" y="4716463"/>
            <a:ext cx="5438775" cy="4465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73" tIns="44186" rIns="88373" bIns="44186"/>
          <a:lstStyle/>
          <a:p>
            <a:pPr marL="209550" indent="-209550"/>
            <a:endParaRPr lang="el-GR" altLang="el-GR">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Marcador de Posição da Imagem do Diapositivo 1">
            <a:extLst>
              <a:ext uri="{FF2B5EF4-FFF2-40B4-BE49-F238E27FC236}">
                <a16:creationId xmlns:a16="http://schemas.microsoft.com/office/drawing/2014/main" id="{21CE123B-07D4-8B13-A1CA-4C624E0737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Marcador de Posição de Notas 2">
            <a:extLst>
              <a:ext uri="{FF2B5EF4-FFF2-40B4-BE49-F238E27FC236}">
                <a16:creationId xmlns:a16="http://schemas.microsoft.com/office/drawing/2014/main" id="{5D13ECD8-1E14-7FBE-AA4C-5EC2A244BC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PT" altLang="el-GR"/>
          </a:p>
        </p:txBody>
      </p:sp>
      <p:sp>
        <p:nvSpPr>
          <p:cNvPr id="144388" name="Marcador de Posição do Número do Diapositivo 3">
            <a:extLst>
              <a:ext uri="{FF2B5EF4-FFF2-40B4-BE49-F238E27FC236}">
                <a16:creationId xmlns:a16="http://schemas.microsoft.com/office/drawing/2014/main" id="{78DF40CC-53E6-C3E8-0C08-D6AE32DA2A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B588C1B-1F68-41C8-8767-AC4CF741C44B}" type="slidenum">
              <a:rPr lang="pt-PT" altLang="el-GR" smtClean="0">
                <a:latin typeface="Calibri" panose="020F0502020204030204" pitchFamily="34" charset="0"/>
              </a:rPr>
              <a:pPr/>
              <a:t>22</a:t>
            </a:fld>
            <a:endParaRPr lang="pt-PT" altLang="el-GR">
              <a:latin typeface="Calibri" panose="020F0502020204030204" pitchFamily="34" charset="0"/>
            </a:endParaRPr>
          </a:p>
        </p:txBody>
      </p:sp>
    </p:spTree>
    <p:extLst>
      <p:ext uri="{BB962C8B-B14F-4D97-AF65-F5344CB8AC3E}">
        <p14:creationId xmlns:p14="http://schemas.microsoft.com/office/powerpoint/2010/main" val="701532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fld id="{515D4500-0622-4152-9B8B-06FCE7B1B338}" type="datetimeFigureOut">
              <a:rPr lang="el-GR" smtClean="0"/>
              <a:t>11/11/2022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4BA741C-002D-4CD2-A5CA-A90D68DAA458}" type="slidenum">
              <a:rPr lang="el-GR" smtClean="0"/>
              <a:t>‹#›</a:t>
            </a:fld>
            <a:endParaRPr lang="el-GR"/>
          </a:p>
        </p:txBody>
      </p:sp>
    </p:spTree>
    <p:extLst>
      <p:ext uri="{BB962C8B-B14F-4D97-AF65-F5344CB8AC3E}">
        <p14:creationId xmlns:p14="http://schemas.microsoft.com/office/powerpoint/2010/main" val="1958708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515D4500-0622-4152-9B8B-06FCE7B1B338}" type="datetimeFigureOut">
              <a:rPr lang="el-GR" smtClean="0"/>
              <a:t>11/11/2022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4BA741C-002D-4CD2-A5CA-A90D68DAA458}" type="slidenum">
              <a:rPr lang="el-GR" smtClean="0"/>
              <a:t>‹#›</a:t>
            </a:fld>
            <a:endParaRPr lang="el-GR"/>
          </a:p>
        </p:txBody>
      </p:sp>
    </p:spTree>
    <p:extLst>
      <p:ext uri="{BB962C8B-B14F-4D97-AF65-F5344CB8AC3E}">
        <p14:creationId xmlns:p14="http://schemas.microsoft.com/office/powerpoint/2010/main" val="836628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515D4500-0622-4152-9B8B-06FCE7B1B338}" type="datetimeFigureOut">
              <a:rPr lang="el-GR" smtClean="0"/>
              <a:t>11/11/2022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4BA741C-002D-4CD2-A5CA-A90D68DAA458}" type="slidenum">
              <a:rPr lang="el-GR" smtClean="0"/>
              <a:t>‹#›</a:t>
            </a:fld>
            <a:endParaRPr lang="el-GR"/>
          </a:p>
        </p:txBody>
      </p:sp>
    </p:spTree>
    <p:extLst>
      <p:ext uri="{BB962C8B-B14F-4D97-AF65-F5344CB8AC3E}">
        <p14:creationId xmlns:p14="http://schemas.microsoft.com/office/powerpoint/2010/main" val="3028675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6"/>
            <a:ext cx="10363200" cy="1470025"/>
          </a:xfrm>
        </p:spPr>
        <p:txBody>
          <a:bodyPr/>
          <a:lstStyle/>
          <a:p>
            <a:r>
              <a:rPr lang="el-GR"/>
              <a:t>Kλικ για επεξεργασία του τίτλου</a:t>
            </a:r>
            <a:endParaRPr lang="en-US"/>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a:p>
        </p:txBody>
      </p:sp>
      <p:sp>
        <p:nvSpPr>
          <p:cNvPr id="4" name="3 - Θέση ημερομηνίας">
            <a:extLst>
              <a:ext uri="{FF2B5EF4-FFF2-40B4-BE49-F238E27FC236}">
                <a16:creationId xmlns:a16="http://schemas.microsoft.com/office/drawing/2014/main" id="{F1E2CE38-FE2D-260F-A537-11CAD53D289D}"/>
              </a:ext>
            </a:extLst>
          </p:cNvPr>
          <p:cNvSpPr>
            <a:spLocks noGrp="1"/>
          </p:cNvSpPr>
          <p:nvPr>
            <p:ph type="dt" sz="half" idx="10"/>
          </p:nvPr>
        </p:nvSpPr>
        <p:spPr/>
        <p:txBody>
          <a:bodyPr/>
          <a:lstStyle>
            <a:lvl1pPr>
              <a:defRPr/>
            </a:lvl1pPr>
          </a:lstStyle>
          <a:p>
            <a:pPr>
              <a:defRPr/>
            </a:pPr>
            <a:fld id="{5633642F-290C-4CA1-A2A8-D13C7C1E98AC}" type="datetimeFigureOut">
              <a:rPr lang="en-US"/>
              <a:pPr>
                <a:defRPr/>
              </a:pPr>
              <a:t>11/11/2022</a:t>
            </a:fld>
            <a:endParaRPr lang="en-US"/>
          </a:p>
        </p:txBody>
      </p:sp>
      <p:sp>
        <p:nvSpPr>
          <p:cNvPr id="5" name="4 - Θέση υποσέλιδου">
            <a:extLst>
              <a:ext uri="{FF2B5EF4-FFF2-40B4-BE49-F238E27FC236}">
                <a16:creationId xmlns:a16="http://schemas.microsoft.com/office/drawing/2014/main" id="{8F43B74D-B132-8A94-19DE-EAE92D34C79A}"/>
              </a:ext>
            </a:extLst>
          </p:cNvPr>
          <p:cNvSpPr>
            <a:spLocks noGrp="1"/>
          </p:cNvSpPr>
          <p:nvPr>
            <p:ph type="ftr" sz="quarter" idx="11"/>
          </p:nvPr>
        </p:nvSpPr>
        <p:spPr/>
        <p:txBody>
          <a:bodyPr/>
          <a:lstStyle>
            <a:lvl1pPr>
              <a:defRPr/>
            </a:lvl1pPr>
          </a:lstStyle>
          <a:p>
            <a:pPr>
              <a:defRPr/>
            </a:pPr>
            <a:endParaRPr lang="en-US"/>
          </a:p>
        </p:txBody>
      </p:sp>
      <p:sp>
        <p:nvSpPr>
          <p:cNvPr id="6" name="5 - Θέση αριθμού διαφάνειας">
            <a:extLst>
              <a:ext uri="{FF2B5EF4-FFF2-40B4-BE49-F238E27FC236}">
                <a16:creationId xmlns:a16="http://schemas.microsoft.com/office/drawing/2014/main" id="{78C9C32C-CF8A-6AAB-8706-0ED964127CA3}"/>
              </a:ext>
            </a:extLst>
          </p:cNvPr>
          <p:cNvSpPr>
            <a:spLocks noGrp="1"/>
          </p:cNvSpPr>
          <p:nvPr>
            <p:ph type="sldNum" sz="quarter" idx="12"/>
          </p:nvPr>
        </p:nvSpPr>
        <p:spPr/>
        <p:txBody>
          <a:bodyPr/>
          <a:lstStyle>
            <a:lvl1pPr>
              <a:defRPr/>
            </a:lvl1pPr>
          </a:lstStyle>
          <a:p>
            <a:pPr>
              <a:defRPr/>
            </a:pPr>
            <a:fld id="{CFA3D5D3-7DD2-4064-A7FE-25BD6FD0E6DC}" type="slidenum">
              <a:rPr lang="en-US" altLang="el-GR"/>
              <a:pPr>
                <a:defRPr/>
              </a:pPr>
              <a:t>‹#›</a:t>
            </a:fld>
            <a:endParaRPr lang="en-US" altLang="el-GR"/>
          </a:p>
        </p:txBody>
      </p:sp>
    </p:spTree>
    <p:extLst>
      <p:ext uri="{BB962C8B-B14F-4D97-AF65-F5344CB8AC3E}">
        <p14:creationId xmlns:p14="http://schemas.microsoft.com/office/powerpoint/2010/main" val="909944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ημερομηνίας">
            <a:extLst>
              <a:ext uri="{FF2B5EF4-FFF2-40B4-BE49-F238E27FC236}">
                <a16:creationId xmlns:a16="http://schemas.microsoft.com/office/drawing/2014/main" id="{65FB8736-63CE-F22E-9634-F76C1EE0EC87}"/>
              </a:ext>
            </a:extLst>
          </p:cNvPr>
          <p:cNvSpPr>
            <a:spLocks noGrp="1"/>
          </p:cNvSpPr>
          <p:nvPr>
            <p:ph type="dt" sz="half" idx="10"/>
          </p:nvPr>
        </p:nvSpPr>
        <p:spPr/>
        <p:txBody>
          <a:bodyPr/>
          <a:lstStyle>
            <a:lvl1pPr>
              <a:defRPr/>
            </a:lvl1pPr>
          </a:lstStyle>
          <a:p>
            <a:pPr>
              <a:defRPr/>
            </a:pPr>
            <a:fld id="{C72AB156-ECD2-4118-A4F4-D3443CC8197C}" type="datetimeFigureOut">
              <a:rPr lang="en-US"/>
              <a:pPr>
                <a:defRPr/>
              </a:pPr>
              <a:t>11/11/2022</a:t>
            </a:fld>
            <a:endParaRPr lang="en-US"/>
          </a:p>
        </p:txBody>
      </p:sp>
      <p:sp>
        <p:nvSpPr>
          <p:cNvPr id="5" name="4 - Θέση υποσέλιδου">
            <a:extLst>
              <a:ext uri="{FF2B5EF4-FFF2-40B4-BE49-F238E27FC236}">
                <a16:creationId xmlns:a16="http://schemas.microsoft.com/office/drawing/2014/main" id="{5CF4FF8A-D0DF-92D5-0F8A-D818A0BEB557}"/>
              </a:ext>
            </a:extLst>
          </p:cNvPr>
          <p:cNvSpPr>
            <a:spLocks noGrp="1"/>
          </p:cNvSpPr>
          <p:nvPr>
            <p:ph type="ftr" sz="quarter" idx="11"/>
          </p:nvPr>
        </p:nvSpPr>
        <p:spPr/>
        <p:txBody>
          <a:bodyPr/>
          <a:lstStyle>
            <a:lvl1pPr>
              <a:defRPr/>
            </a:lvl1pPr>
          </a:lstStyle>
          <a:p>
            <a:pPr>
              <a:defRPr/>
            </a:pPr>
            <a:endParaRPr lang="en-US"/>
          </a:p>
        </p:txBody>
      </p:sp>
      <p:sp>
        <p:nvSpPr>
          <p:cNvPr id="6" name="5 - Θέση αριθμού διαφάνειας">
            <a:extLst>
              <a:ext uri="{FF2B5EF4-FFF2-40B4-BE49-F238E27FC236}">
                <a16:creationId xmlns:a16="http://schemas.microsoft.com/office/drawing/2014/main" id="{246D3CE3-3A49-92B8-AECB-0B3D60F8F0FC}"/>
              </a:ext>
            </a:extLst>
          </p:cNvPr>
          <p:cNvSpPr>
            <a:spLocks noGrp="1"/>
          </p:cNvSpPr>
          <p:nvPr>
            <p:ph type="sldNum" sz="quarter" idx="12"/>
          </p:nvPr>
        </p:nvSpPr>
        <p:spPr/>
        <p:txBody>
          <a:bodyPr/>
          <a:lstStyle>
            <a:lvl1pPr>
              <a:defRPr/>
            </a:lvl1pPr>
          </a:lstStyle>
          <a:p>
            <a:pPr>
              <a:defRPr/>
            </a:pPr>
            <a:fld id="{62312DEB-7939-468E-9F96-646076731203}" type="slidenum">
              <a:rPr lang="en-US" altLang="el-GR"/>
              <a:pPr>
                <a:defRPr/>
              </a:pPr>
              <a:t>‹#›</a:t>
            </a:fld>
            <a:endParaRPr lang="en-US" altLang="el-GR"/>
          </a:p>
        </p:txBody>
      </p:sp>
    </p:spTree>
    <p:extLst>
      <p:ext uri="{BB962C8B-B14F-4D97-AF65-F5344CB8AC3E}">
        <p14:creationId xmlns:p14="http://schemas.microsoft.com/office/powerpoint/2010/main" val="3077640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endParaRPr lang="en-US"/>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a:extLst>
              <a:ext uri="{FF2B5EF4-FFF2-40B4-BE49-F238E27FC236}">
                <a16:creationId xmlns:a16="http://schemas.microsoft.com/office/drawing/2014/main" id="{DA254E55-73A4-C542-6A5F-D1D6EBF16705}"/>
              </a:ext>
            </a:extLst>
          </p:cNvPr>
          <p:cNvSpPr>
            <a:spLocks noGrp="1"/>
          </p:cNvSpPr>
          <p:nvPr>
            <p:ph type="dt" sz="half" idx="10"/>
          </p:nvPr>
        </p:nvSpPr>
        <p:spPr/>
        <p:txBody>
          <a:bodyPr/>
          <a:lstStyle>
            <a:lvl1pPr>
              <a:defRPr/>
            </a:lvl1pPr>
          </a:lstStyle>
          <a:p>
            <a:pPr>
              <a:defRPr/>
            </a:pPr>
            <a:fld id="{BC462E5B-CF25-45D6-BB04-A338EDF9D2E4}" type="datetimeFigureOut">
              <a:rPr lang="en-US"/>
              <a:pPr>
                <a:defRPr/>
              </a:pPr>
              <a:t>11/11/2022</a:t>
            </a:fld>
            <a:endParaRPr lang="en-US"/>
          </a:p>
        </p:txBody>
      </p:sp>
      <p:sp>
        <p:nvSpPr>
          <p:cNvPr id="5" name="4 - Θέση υποσέλιδου">
            <a:extLst>
              <a:ext uri="{FF2B5EF4-FFF2-40B4-BE49-F238E27FC236}">
                <a16:creationId xmlns:a16="http://schemas.microsoft.com/office/drawing/2014/main" id="{F5422694-4F62-F00B-5080-4461FB66CC89}"/>
              </a:ext>
            </a:extLst>
          </p:cNvPr>
          <p:cNvSpPr>
            <a:spLocks noGrp="1"/>
          </p:cNvSpPr>
          <p:nvPr>
            <p:ph type="ftr" sz="quarter" idx="11"/>
          </p:nvPr>
        </p:nvSpPr>
        <p:spPr/>
        <p:txBody>
          <a:bodyPr/>
          <a:lstStyle>
            <a:lvl1pPr>
              <a:defRPr/>
            </a:lvl1pPr>
          </a:lstStyle>
          <a:p>
            <a:pPr>
              <a:defRPr/>
            </a:pPr>
            <a:endParaRPr lang="en-US"/>
          </a:p>
        </p:txBody>
      </p:sp>
      <p:sp>
        <p:nvSpPr>
          <p:cNvPr id="6" name="5 - Θέση αριθμού διαφάνειας">
            <a:extLst>
              <a:ext uri="{FF2B5EF4-FFF2-40B4-BE49-F238E27FC236}">
                <a16:creationId xmlns:a16="http://schemas.microsoft.com/office/drawing/2014/main" id="{11AE02AC-FFB7-6EA2-9B3F-3E27C70BE1B6}"/>
              </a:ext>
            </a:extLst>
          </p:cNvPr>
          <p:cNvSpPr>
            <a:spLocks noGrp="1"/>
          </p:cNvSpPr>
          <p:nvPr>
            <p:ph type="sldNum" sz="quarter" idx="12"/>
          </p:nvPr>
        </p:nvSpPr>
        <p:spPr/>
        <p:txBody>
          <a:bodyPr/>
          <a:lstStyle>
            <a:lvl1pPr>
              <a:defRPr/>
            </a:lvl1pPr>
          </a:lstStyle>
          <a:p>
            <a:pPr>
              <a:defRPr/>
            </a:pPr>
            <a:fld id="{FC2C29D0-70BE-4B49-929A-89A148EDAF33}" type="slidenum">
              <a:rPr lang="en-US" altLang="el-GR"/>
              <a:pPr>
                <a:defRPr/>
              </a:pPr>
              <a:t>‹#›</a:t>
            </a:fld>
            <a:endParaRPr lang="en-US" altLang="el-GR"/>
          </a:p>
        </p:txBody>
      </p:sp>
    </p:spTree>
    <p:extLst>
      <p:ext uri="{BB962C8B-B14F-4D97-AF65-F5344CB8AC3E}">
        <p14:creationId xmlns:p14="http://schemas.microsoft.com/office/powerpoint/2010/main" val="2577985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2 - Θέση περιεχομένου"/>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περιεχομένου"/>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3 - Θέση ημερομηνίας">
            <a:extLst>
              <a:ext uri="{FF2B5EF4-FFF2-40B4-BE49-F238E27FC236}">
                <a16:creationId xmlns:a16="http://schemas.microsoft.com/office/drawing/2014/main" id="{F522006B-0052-8E4B-84BF-E73EB65016F4}"/>
              </a:ext>
            </a:extLst>
          </p:cNvPr>
          <p:cNvSpPr>
            <a:spLocks noGrp="1"/>
          </p:cNvSpPr>
          <p:nvPr>
            <p:ph type="dt" sz="half" idx="10"/>
          </p:nvPr>
        </p:nvSpPr>
        <p:spPr/>
        <p:txBody>
          <a:bodyPr/>
          <a:lstStyle>
            <a:lvl1pPr>
              <a:defRPr/>
            </a:lvl1pPr>
          </a:lstStyle>
          <a:p>
            <a:pPr>
              <a:defRPr/>
            </a:pPr>
            <a:fld id="{8C61E57B-E280-4BEB-96AF-372B77C674D0}" type="datetimeFigureOut">
              <a:rPr lang="en-US"/>
              <a:pPr>
                <a:defRPr/>
              </a:pPr>
              <a:t>11/11/2022</a:t>
            </a:fld>
            <a:endParaRPr lang="en-US"/>
          </a:p>
        </p:txBody>
      </p:sp>
      <p:sp>
        <p:nvSpPr>
          <p:cNvPr id="6" name="4 - Θέση υποσέλιδου">
            <a:extLst>
              <a:ext uri="{FF2B5EF4-FFF2-40B4-BE49-F238E27FC236}">
                <a16:creationId xmlns:a16="http://schemas.microsoft.com/office/drawing/2014/main" id="{57F6E238-4850-9F41-88CC-C041B4CA1598}"/>
              </a:ext>
            </a:extLst>
          </p:cNvPr>
          <p:cNvSpPr>
            <a:spLocks noGrp="1"/>
          </p:cNvSpPr>
          <p:nvPr>
            <p:ph type="ftr" sz="quarter" idx="11"/>
          </p:nvPr>
        </p:nvSpPr>
        <p:spPr/>
        <p:txBody>
          <a:bodyPr/>
          <a:lstStyle>
            <a:lvl1pPr>
              <a:defRPr/>
            </a:lvl1pPr>
          </a:lstStyle>
          <a:p>
            <a:pPr>
              <a:defRPr/>
            </a:pPr>
            <a:endParaRPr lang="en-US"/>
          </a:p>
        </p:txBody>
      </p:sp>
      <p:sp>
        <p:nvSpPr>
          <p:cNvPr id="7" name="5 - Θέση αριθμού διαφάνειας">
            <a:extLst>
              <a:ext uri="{FF2B5EF4-FFF2-40B4-BE49-F238E27FC236}">
                <a16:creationId xmlns:a16="http://schemas.microsoft.com/office/drawing/2014/main" id="{85B10FE9-2709-92FE-7279-4C2BFC1425B7}"/>
              </a:ext>
            </a:extLst>
          </p:cNvPr>
          <p:cNvSpPr>
            <a:spLocks noGrp="1"/>
          </p:cNvSpPr>
          <p:nvPr>
            <p:ph type="sldNum" sz="quarter" idx="12"/>
          </p:nvPr>
        </p:nvSpPr>
        <p:spPr/>
        <p:txBody>
          <a:bodyPr/>
          <a:lstStyle>
            <a:lvl1pPr>
              <a:defRPr/>
            </a:lvl1pPr>
          </a:lstStyle>
          <a:p>
            <a:pPr>
              <a:defRPr/>
            </a:pPr>
            <a:fld id="{ACCCA7D7-9645-40D9-8EC9-93A4A21B66C4}" type="slidenum">
              <a:rPr lang="en-US" altLang="el-GR"/>
              <a:pPr>
                <a:defRPr/>
              </a:pPr>
              <a:t>‹#›</a:t>
            </a:fld>
            <a:endParaRPr lang="en-US" altLang="el-GR"/>
          </a:p>
        </p:txBody>
      </p:sp>
    </p:spTree>
    <p:extLst>
      <p:ext uri="{BB962C8B-B14F-4D97-AF65-F5344CB8AC3E}">
        <p14:creationId xmlns:p14="http://schemas.microsoft.com/office/powerpoint/2010/main" val="249352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endParaRPr lang="en-US"/>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4 - Θέση κειμένου"/>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7" name="3 - Θέση ημερομηνίας">
            <a:extLst>
              <a:ext uri="{FF2B5EF4-FFF2-40B4-BE49-F238E27FC236}">
                <a16:creationId xmlns:a16="http://schemas.microsoft.com/office/drawing/2014/main" id="{19BD80E5-A346-9D5E-1D31-D7B910B4E5E4}"/>
              </a:ext>
            </a:extLst>
          </p:cNvPr>
          <p:cNvSpPr>
            <a:spLocks noGrp="1"/>
          </p:cNvSpPr>
          <p:nvPr>
            <p:ph type="dt" sz="half" idx="10"/>
          </p:nvPr>
        </p:nvSpPr>
        <p:spPr/>
        <p:txBody>
          <a:bodyPr/>
          <a:lstStyle>
            <a:lvl1pPr>
              <a:defRPr/>
            </a:lvl1pPr>
          </a:lstStyle>
          <a:p>
            <a:pPr>
              <a:defRPr/>
            </a:pPr>
            <a:fld id="{DD0484FD-4AA9-4149-A55A-C0E003AB2902}" type="datetimeFigureOut">
              <a:rPr lang="en-US"/>
              <a:pPr>
                <a:defRPr/>
              </a:pPr>
              <a:t>11/11/2022</a:t>
            </a:fld>
            <a:endParaRPr lang="en-US"/>
          </a:p>
        </p:txBody>
      </p:sp>
      <p:sp>
        <p:nvSpPr>
          <p:cNvPr id="8" name="4 - Θέση υποσέλιδου">
            <a:extLst>
              <a:ext uri="{FF2B5EF4-FFF2-40B4-BE49-F238E27FC236}">
                <a16:creationId xmlns:a16="http://schemas.microsoft.com/office/drawing/2014/main" id="{0B641181-EF49-147C-6B16-8059F29085A4}"/>
              </a:ext>
            </a:extLst>
          </p:cNvPr>
          <p:cNvSpPr>
            <a:spLocks noGrp="1"/>
          </p:cNvSpPr>
          <p:nvPr>
            <p:ph type="ftr" sz="quarter" idx="11"/>
          </p:nvPr>
        </p:nvSpPr>
        <p:spPr/>
        <p:txBody>
          <a:bodyPr/>
          <a:lstStyle>
            <a:lvl1pPr>
              <a:defRPr/>
            </a:lvl1pPr>
          </a:lstStyle>
          <a:p>
            <a:pPr>
              <a:defRPr/>
            </a:pPr>
            <a:endParaRPr lang="en-US"/>
          </a:p>
        </p:txBody>
      </p:sp>
      <p:sp>
        <p:nvSpPr>
          <p:cNvPr id="9" name="5 - Θέση αριθμού διαφάνειας">
            <a:extLst>
              <a:ext uri="{FF2B5EF4-FFF2-40B4-BE49-F238E27FC236}">
                <a16:creationId xmlns:a16="http://schemas.microsoft.com/office/drawing/2014/main" id="{DEBC0802-FF67-7E0C-ADE3-00F2CBD81DF1}"/>
              </a:ext>
            </a:extLst>
          </p:cNvPr>
          <p:cNvSpPr>
            <a:spLocks noGrp="1"/>
          </p:cNvSpPr>
          <p:nvPr>
            <p:ph type="sldNum" sz="quarter" idx="12"/>
          </p:nvPr>
        </p:nvSpPr>
        <p:spPr/>
        <p:txBody>
          <a:bodyPr/>
          <a:lstStyle>
            <a:lvl1pPr>
              <a:defRPr/>
            </a:lvl1pPr>
          </a:lstStyle>
          <a:p>
            <a:pPr>
              <a:defRPr/>
            </a:pPr>
            <a:fld id="{18D71025-A643-4533-B800-9A37B2C5861C}" type="slidenum">
              <a:rPr lang="en-US" altLang="el-GR"/>
              <a:pPr>
                <a:defRPr/>
              </a:pPr>
              <a:t>‹#›</a:t>
            </a:fld>
            <a:endParaRPr lang="en-US" altLang="el-GR"/>
          </a:p>
        </p:txBody>
      </p:sp>
    </p:spTree>
    <p:extLst>
      <p:ext uri="{BB962C8B-B14F-4D97-AF65-F5344CB8AC3E}">
        <p14:creationId xmlns:p14="http://schemas.microsoft.com/office/powerpoint/2010/main" val="3160855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3 - Θέση ημερομηνίας">
            <a:extLst>
              <a:ext uri="{FF2B5EF4-FFF2-40B4-BE49-F238E27FC236}">
                <a16:creationId xmlns:a16="http://schemas.microsoft.com/office/drawing/2014/main" id="{052C223F-081D-4142-24D3-DD03BB247CB4}"/>
              </a:ext>
            </a:extLst>
          </p:cNvPr>
          <p:cNvSpPr>
            <a:spLocks noGrp="1"/>
          </p:cNvSpPr>
          <p:nvPr>
            <p:ph type="dt" sz="half" idx="10"/>
          </p:nvPr>
        </p:nvSpPr>
        <p:spPr/>
        <p:txBody>
          <a:bodyPr/>
          <a:lstStyle>
            <a:lvl1pPr>
              <a:defRPr/>
            </a:lvl1pPr>
          </a:lstStyle>
          <a:p>
            <a:pPr>
              <a:defRPr/>
            </a:pPr>
            <a:fld id="{170942C1-6027-4659-B067-8C46BD21F5BC}" type="datetimeFigureOut">
              <a:rPr lang="en-US"/>
              <a:pPr>
                <a:defRPr/>
              </a:pPr>
              <a:t>11/11/2022</a:t>
            </a:fld>
            <a:endParaRPr lang="en-US"/>
          </a:p>
        </p:txBody>
      </p:sp>
      <p:sp>
        <p:nvSpPr>
          <p:cNvPr id="4" name="4 - Θέση υποσέλιδου">
            <a:extLst>
              <a:ext uri="{FF2B5EF4-FFF2-40B4-BE49-F238E27FC236}">
                <a16:creationId xmlns:a16="http://schemas.microsoft.com/office/drawing/2014/main" id="{FC084E7F-8EE2-F31A-C423-F9BC463D39DA}"/>
              </a:ext>
            </a:extLst>
          </p:cNvPr>
          <p:cNvSpPr>
            <a:spLocks noGrp="1"/>
          </p:cNvSpPr>
          <p:nvPr>
            <p:ph type="ftr" sz="quarter" idx="11"/>
          </p:nvPr>
        </p:nvSpPr>
        <p:spPr/>
        <p:txBody>
          <a:bodyPr/>
          <a:lstStyle>
            <a:lvl1pPr>
              <a:defRPr/>
            </a:lvl1pPr>
          </a:lstStyle>
          <a:p>
            <a:pPr>
              <a:defRPr/>
            </a:pPr>
            <a:endParaRPr lang="en-US"/>
          </a:p>
        </p:txBody>
      </p:sp>
      <p:sp>
        <p:nvSpPr>
          <p:cNvPr id="5" name="5 - Θέση αριθμού διαφάνειας">
            <a:extLst>
              <a:ext uri="{FF2B5EF4-FFF2-40B4-BE49-F238E27FC236}">
                <a16:creationId xmlns:a16="http://schemas.microsoft.com/office/drawing/2014/main" id="{F8BEDB8E-DE04-2D5B-558D-DAD9728FD3B5}"/>
              </a:ext>
            </a:extLst>
          </p:cNvPr>
          <p:cNvSpPr>
            <a:spLocks noGrp="1"/>
          </p:cNvSpPr>
          <p:nvPr>
            <p:ph type="sldNum" sz="quarter" idx="12"/>
          </p:nvPr>
        </p:nvSpPr>
        <p:spPr/>
        <p:txBody>
          <a:bodyPr/>
          <a:lstStyle>
            <a:lvl1pPr>
              <a:defRPr/>
            </a:lvl1pPr>
          </a:lstStyle>
          <a:p>
            <a:pPr>
              <a:defRPr/>
            </a:pPr>
            <a:fld id="{1ABBB1C1-3C3B-4B9C-A228-EFBFEBC980C3}" type="slidenum">
              <a:rPr lang="en-US" altLang="el-GR"/>
              <a:pPr>
                <a:defRPr/>
              </a:pPr>
              <a:t>‹#›</a:t>
            </a:fld>
            <a:endParaRPr lang="en-US" altLang="el-GR"/>
          </a:p>
        </p:txBody>
      </p:sp>
    </p:spTree>
    <p:extLst>
      <p:ext uri="{BB962C8B-B14F-4D97-AF65-F5344CB8AC3E}">
        <p14:creationId xmlns:p14="http://schemas.microsoft.com/office/powerpoint/2010/main" val="615201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a:extLst>
              <a:ext uri="{FF2B5EF4-FFF2-40B4-BE49-F238E27FC236}">
                <a16:creationId xmlns:a16="http://schemas.microsoft.com/office/drawing/2014/main" id="{53385D75-3BBC-7EE7-163D-D3F9E6DA3E1B}"/>
              </a:ext>
            </a:extLst>
          </p:cNvPr>
          <p:cNvSpPr>
            <a:spLocks noGrp="1"/>
          </p:cNvSpPr>
          <p:nvPr>
            <p:ph type="dt" sz="half" idx="10"/>
          </p:nvPr>
        </p:nvSpPr>
        <p:spPr/>
        <p:txBody>
          <a:bodyPr/>
          <a:lstStyle>
            <a:lvl1pPr>
              <a:defRPr/>
            </a:lvl1pPr>
          </a:lstStyle>
          <a:p>
            <a:pPr>
              <a:defRPr/>
            </a:pPr>
            <a:fld id="{653E21DA-A24D-4A16-8173-F06D1A934BE1}" type="datetimeFigureOut">
              <a:rPr lang="en-US"/>
              <a:pPr>
                <a:defRPr/>
              </a:pPr>
              <a:t>11/11/2022</a:t>
            </a:fld>
            <a:endParaRPr lang="en-US"/>
          </a:p>
        </p:txBody>
      </p:sp>
      <p:sp>
        <p:nvSpPr>
          <p:cNvPr id="3" name="4 - Θέση υποσέλιδου">
            <a:extLst>
              <a:ext uri="{FF2B5EF4-FFF2-40B4-BE49-F238E27FC236}">
                <a16:creationId xmlns:a16="http://schemas.microsoft.com/office/drawing/2014/main" id="{1AD5B1D2-A1BA-00A9-41A4-E1E319152B0F}"/>
              </a:ext>
            </a:extLst>
          </p:cNvPr>
          <p:cNvSpPr>
            <a:spLocks noGrp="1"/>
          </p:cNvSpPr>
          <p:nvPr>
            <p:ph type="ftr" sz="quarter" idx="11"/>
          </p:nvPr>
        </p:nvSpPr>
        <p:spPr/>
        <p:txBody>
          <a:bodyPr/>
          <a:lstStyle>
            <a:lvl1pPr>
              <a:defRPr/>
            </a:lvl1pPr>
          </a:lstStyle>
          <a:p>
            <a:pPr>
              <a:defRPr/>
            </a:pPr>
            <a:endParaRPr lang="en-US"/>
          </a:p>
        </p:txBody>
      </p:sp>
      <p:sp>
        <p:nvSpPr>
          <p:cNvPr id="4" name="5 - Θέση αριθμού διαφάνειας">
            <a:extLst>
              <a:ext uri="{FF2B5EF4-FFF2-40B4-BE49-F238E27FC236}">
                <a16:creationId xmlns:a16="http://schemas.microsoft.com/office/drawing/2014/main" id="{67B7A7CD-EA5A-7860-479C-D02AD3FF1022}"/>
              </a:ext>
            </a:extLst>
          </p:cNvPr>
          <p:cNvSpPr>
            <a:spLocks noGrp="1"/>
          </p:cNvSpPr>
          <p:nvPr>
            <p:ph type="sldNum" sz="quarter" idx="12"/>
          </p:nvPr>
        </p:nvSpPr>
        <p:spPr/>
        <p:txBody>
          <a:bodyPr/>
          <a:lstStyle>
            <a:lvl1pPr>
              <a:defRPr/>
            </a:lvl1pPr>
          </a:lstStyle>
          <a:p>
            <a:pPr>
              <a:defRPr/>
            </a:pPr>
            <a:fld id="{70CDAE0A-0412-4A02-9E79-95F3A2D8AE99}" type="slidenum">
              <a:rPr lang="en-US" altLang="el-GR"/>
              <a:pPr>
                <a:defRPr/>
              </a:pPr>
              <a:t>‹#›</a:t>
            </a:fld>
            <a:endParaRPr lang="en-US" altLang="el-GR"/>
          </a:p>
        </p:txBody>
      </p:sp>
    </p:spTree>
    <p:extLst>
      <p:ext uri="{BB962C8B-B14F-4D97-AF65-F5344CB8AC3E}">
        <p14:creationId xmlns:p14="http://schemas.microsoft.com/office/powerpoint/2010/main" val="2655455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1" y="273050"/>
            <a:ext cx="4011084" cy="1162050"/>
          </a:xfrm>
        </p:spPr>
        <p:txBody>
          <a:bodyPr anchor="b"/>
          <a:lstStyle>
            <a:lvl1pPr algn="l">
              <a:defRPr sz="2000" b="1"/>
            </a:lvl1pPr>
          </a:lstStyle>
          <a:p>
            <a:r>
              <a:rPr lang="el-GR"/>
              <a:t>Kλικ για επεξεργασία του τίτλου</a:t>
            </a:r>
            <a:endParaRPr lang="en-US"/>
          </a:p>
        </p:txBody>
      </p:sp>
      <p:sp>
        <p:nvSpPr>
          <p:cNvPr id="3" name="2 - Θέση περιεχομένου"/>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κειμένου"/>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a:extLst>
              <a:ext uri="{FF2B5EF4-FFF2-40B4-BE49-F238E27FC236}">
                <a16:creationId xmlns:a16="http://schemas.microsoft.com/office/drawing/2014/main" id="{F2A3C6F9-791F-1E90-D06E-00C3C4BD0DF6}"/>
              </a:ext>
            </a:extLst>
          </p:cNvPr>
          <p:cNvSpPr>
            <a:spLocks noGrp="1"/>
          </p:cNvSpPr>
          <p:nvPr>
            <p:ph type="dt" sz="half" idx="10"/>
          </p:nvPr>
        </p:nvSpPr>
        <p:spPr/>
        <p:txBody>
          <a:bodyPr/>
          <a:lstStyle>
            <a:lvl1pPr>
              <a:defRPr/>
            </a:lvl1pPr>
          </a:lstStyle>
          <a:p>
            <a:pPr>
              <a:defRPr/>
            </a:pPr>
            <a:fld id="{95C93D4A-B613-474B-A085-143838B7B43F}" type="datetimeFigureOut">
              <a:rPr lang="en-US"/>
              <a:pPr>
                <a:defRPr/>
              </a:pPr>
              <a:t>11/11/2022</a:t>
            </a:fld>
            <a:endParaRPr lang="en-US"/>
          </a:p>
        </p:txBody>
      </p:sp>
      <p:sp>
        <p:nvSpPr>
          <p:cNvPr id="6" name="4 - Θέση υποσέλιδου">
            <a:extLst>
              <a:ext uri="{FF2B5EF4-FFF2-40B4-BE49-F238E27FC236}">
                <a16:creationId xmlns:a16="http://schemas.microsoft.com/office/drawing/2014/main" id="{1416C22E-071F-316A-94D9-7B21626AC718}"/>
              </a:ext>
            </a:extLst>
          </p:cNvPr>
          <p:cNvSpPr>
            <a:spLocks noGrp="1"/>
          </p:cNvSpPr>
          <p:nvPr>
            <p:ph type="ftr" sz="quarter" idx="11"/>
          </p:nvPr>
        </p:nvSpPr>
        <p:spPr/>
        <p:txBody>
          <a:bodyPr/>
          <a:lstStyle>
            <a:lvl1pPr>
              <a:defRPr/>
            </a:lvl1pPr>
          </a:lstStyle>
          <a:p>
            <a:pPr>
              <a:defRPr/>
            </a:pPr>
            <a:endParaRPr lang="en-US"/>
          </a:p>
        </p:txBody>
      </p:sp>
      <p:sp>
        <p:nvSpPr>
          <p:cNvPr id="7" name="5 - Θέση αριθμού διαφάνειας">
            <a:extLst>
              <a:ext uri="{FF2B5EF4-FFF2-40B4-BE49-F238E27FC236}">
                <a16:creationId xmlns:a16="http://schemas.microsoft.com/office/drawing/2014/main" id="{78D2D2DC-751C-3A58-D0F5-DBDB61A9CD69}"/>
              </a:ext>
            </a:extLst>
          </p:cNvPr>
          <p:cNvSpPr>
            <a:spLocks noGrp="1"/>
          </p:cNvSpPr>
          <p:nvPr>
            <p:ph type="sldNum" sz="quarter" idx="12"/>
          </p:nvPr>
        </p:nvSpPr>
        <p:spPr/>
        <p:txBody>
          <a:bodyPr/>
          <a:lstStyle>
            <a:lvl1pPr>
              <a:defRPr/>
            </a:lvl1pPr>
          </a:lstStyle>
          <a:p>
            <a:pPr>
              <a:defRPr/>
            </a:pPr>
            <a:fld id="{DEB2EA37-038B-4C37-88B9-16E2CA6A7B58}" type="slidenum">
              <a:rPr lang="en-US" altLang="el-GR"/>
              <a:pPr>
                <a:defRPr/>
              </a:pPr>
              <a:t>‹#›</a:t>
            </a:fld>
            <a:endParaRPr lang="en-US" altLang="el-GR"/>
          </a:p>
        </p:txBody>
      </p:sp>
    </p:spTree>
    <p:extLst>
      <p:ext uri="{BB962C8B-B14F-4D97-AF65-F5344CB8AC3E}">
        <p14:creationId xmlns:p14="http://schemas.microsoft.com/office/powerpoint/2010/main" val="2898174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515D4500-0622-4152-9B8B-06FCE7B1B338}" type="datetimeFigureOut">
              <a:rPr lang="el-GR" smtClean="0"/>
              <a:t>11/11/2022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4BA741C-002D-4CD2-A5CA-A90D68DAA458}" type="slidenum">
              <a:rPr lang="el-GR" smtClean="0"/>
              <a:t>‹#›</a:t>
            </a:fld>
            <a:endParaRPr lang="el-GR"/>
          </a:p>
        </p:txBody>
      </p:sp>
    </p:spTree>
    <p:extLst>
      <p:ext uri="{BB962C8B-B14F-4D97-AF65-F5344CB8AC3E}">
        <p14:creationId xmlns:p14="http://schemas.microsoft.com/office/powerpoint/2010/main" val="85643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a:t>Kλικ για επεξεργασία του τίτλου</a:t>
            </a:r>
            <a:endParaRPr lang="en-US"/>
          </a:p>
        </p:txBody>
      </p:sp>
      <p:sp>
        <p:nvSpPr>
          <p:cNvPr id="3" name="2 - Θέση εικόνας"/>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a:extLst>
              <a:ext uri="{FF2B5EF4-FFF2-40B4-BE49-F238E27FC236}">
                <a16:creationId xmlns:a16="http://schemas.microsoft.com/office/drawing/2014/main" id="{820DDF83-BE57-2396-882E-5218DEF1C10D}"/>
              </a:ext>
            </a:extLst>
          </p:cNvPr>
          <p:cNvSpPr>
            <a:spLocks noGrp="1"/>
          </p:cNvSpPr>
          <p:nvPr>
            <p:ph type="dt" sz="half" idx="10"/>
          </p:nvPr>
        </p:nvSpPr>
        <p:spPr/>
        <p:txBody>
          <a:bodyPr/>
          <a:lstStyle>
            <a:lvl1pPr>
              <a:defRPr/>
            </a:lvl1pPr>
          </a:lstStyle>
          <a:p>
            <a:pPr>
              <a:defRPr/>
            </a:pPr>
            <a:fld id="{2FB7F2A9-1D2F-4EC5-90A8-75F5126A91ED}" type="datetimeFigureOut">
              <a:rPr lang="en-US"/>
              <a:pPr>
                <a:defRPr/>
              </a:pPr>
              <a:t>11/11/2022</a:t>
            </a:fld>
            <a:endParaRPr lang="en-US"/>
          </a:p>
        </p:txBody>
      </p:sp>
      <p:sp>
        <p:nvSpPr>
          <p:cNvPr id="6" name="4 - Θέση υποσέλιδου">
            <a:extLst>
              <a:ext uri="{FF2B5EF4-FFF2-40B4-BE49-F238E27FC236}">
                <a16:creationId xmlns:a16="http://schemas.microsoft.com/office/drawing/2014/main" id="{32FEE1FE-3731-F521-8022-A419A1629C7C}"/>
              </a:ext>
            </a:extLst>
          </p:cNvPr>
          <p:cNvSpPr>
            <a:spLocks noGrp="1"/>
          </p:cNvSpPr>
          <p:nvPr>
            <p:ph type="ftr" sz="quarter" idx="11"/>
          </p:nvPr>
        </p:nvSpPr>
        <p:spPr/>
        <p:txBody>
          <a:bodyPr/>
          <a:lstStyle>
            <a:lvl1pPr>
              <a:defRPr/>
            </a:lvl1pPr>
          </a:lstStyle>
          <a:p>
            <a:pPr>
              <a:defRPr/>
            </a:pPr>
            <a:endParaRPr lang="en-US"/>
          </a:p>
        </p:txBody>
      </p:sp>
      <p:sp>
        <p:nvSpPr>
          <p:cNvPr id="7" name="5 - Θέση αριθμού διαφάνειας">
            <a:extLst>
              <a:ext uri="{FF2B5EF4-FFF2-40B4-BE49-F238E27FC236}">
                <a16:creationId xmlns:a16="http://schemas.microsoft.com/office/drawing/2014/main" id="{80879023-BF60-14C5-C938-AE670E052437}"/>
              </a:ext>
            </a:extLst>
          </p:cNvPr>
          <p:cNvSpPr>
            <a:spLocks noGrp="1"/>
          </p:cNvSpPr>
          <p:nvPr>
            <p:ph type="sldNum" sz="quarter" idx="12"/>
          </p:nvPr>
        </p:nvSpPr>
        <p:spPr/>
        <p:txBody>
          <a:bodyPr/>
          <a:lstStyle>
            <a:lvl1pPr>
              <a:defRPr/>
            </a:lvl1pPr>
          </a:lstStyle>
          <a:p>
            <a:pPr>
              <a:defRPr/>
            </a:pPr>
            <a:fld id="{EA3F1E9E-69F4-477C-B548-68166E801FA1}" type="slidenum">
              <a:rPr lang="en-US" altLang="el-GR"/>
              <a:pPr>
                <a:defRPr/>
              </a:pPr>
              <a:t>‹#›</a:t>
            </a:fld>
            <a:endParaRPr lang="en-US" altLang="el-GR"/>
          </a:p>
        </p:txBody>
      </p:sp>
    </p:spTree>
    <p:extLst>
      <p:ext uri="{BB962C8B-B14F-4D97-AF65-F5344CB8AC3E}">
        <p14:creationId xmlns:p14="http://schemas.microsoft.com/office/powerpoint/2010/main" val="821731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ημερομηνίας">
            <a:extLst>
              <a:ext uri="{FF2B5EF4-FFF2-40B4-BE49-F238E27FC236}">
                <a16:creationId xmlns:a16="http://schemas.microsoft.com/office/drawing/2014/main" id="{825E1935-591B-3F04-311F-28DA244D45C6}"/>
              </a:ext>
            </a:extLst>
          </p:cNvPr>
          <p:cNvSpPr>
            <a:spLocks noGrp="1"/>
          </p:cNvSpPr>
          <p:nvPr>
            <p:ph type="dt" sz="half" idx="10"/>
          </p:nvPr>
        </p:nvSpPr>
        <p:spPr/>
        <p:txBody>
          <a:bodyPr/>
          <a:lstStyle>
            <a:lvl1pPr>
              <a:defRPr/>
            </a:lvl1pPr>
          </a:lstStyle>
          <a:p>
            <a:pPr>
              <a:defRPr/>
            </a:pPr>
            <a:fld id="{73AFFFFE-4EB9-469B-B5A3-6D2520CC7E74}" type="datetimeFigureOut">
              <a:rPr lang="en-US"/>
              <a:pPr>
                <a:defRPr/>
              </a:pPr>
              <a:t>11/11/2022</a:t>
            </a:fld>
            <a:endParaRPr lang="en-US"/>
          </a:p>
        </p:txBody>
      </p:sp>
      <p:sp>
        <p:nvSpPr>
          <p:cNvPr id="5" name="4 - Θέση υποσέλιδου">
            <a:extLst>
              <a:ext uri="{FF2B5EF4-FFF2-40B4-BE49-F238E27FC236}">
                <a16:creationId xmlns:a16="http://schemas.microsoft.com/office/drawing/2014/main" id="{95F49E10-44FC-57C9-812A-E1E5F45C8E0E}"/>
              </a:ext>
            </a:extLst>
          </p:cNvPr>
          <p:cNvSpPr>
            <a:spLocks noGrp="1"/>
          </p:cNvSpPr>
          <p:nvPr>
            <p:ph type="ftr" sz="quarter" idx="11"/>
          </p:nvPr>
        </p:nvSpPr>
        <p:spPr/>
        <p:txBody>
          <a:bodyPr/>
          <a:lstStyle>
            <a:lvl1pPr>
              <a:defRPr/>
            </a:lvl1pPr>
          </a:lstStyle>
          <a:p>
            <a:pPr>
              <a:defRPr/>
            </a:pPr>
            <a:endParaRPr lang="en-US"/>
          </a:p>
        </p:txBody>
      </p:sp>
      <p:sp>
        <p:nvSpPr>
          <p:cNvPr id="6" name="5 - Θέση αριθμού διαφάνειας">
            <a:extLst>
              <a:ext uri="{FF2B5EF4-FFF2-40B4-BE49-F238E27FC236}">
                <a16:creationId xmlns:a16="http://schemas.microsoft.com/office/drawing/2014/main" id="{91922802-EBAF-F3B5-E126-82881C7FBDED}"/>
              </a:ext>
            </a:extLst>
          </p:cNvPr>
          <p:cNvSpPr>
            <a:spLocks noGrp="1"/>
          </p:cNvSpPr>
          <p:nvPr>
            <p:ph type="sldNum" sz="quarter" idx="12"/>
          </p:nvPr>
        </p:nvSpPr>
        <p:spPr/>
        <p:txBody>
          <a:bodyPr/>
          <a:lstStyle>
            <a:lvl1pPr>
              <a:defRPr/>
            </a:lvl1pPr>
          </a:lstStyle>
          <a:p>
            <a:pPr>
              <a:defRPr/>
            </a:pPr>
            <a:fld id="{46367C0C-D455-4FCE-A647-65DF53D9B103}" type="slidenum">
              <a:rPr lang="en-US" altLang="el-GR"/>
              <a:pPr>
                <a:defRPr/>
              </a:pPr>
              <a:t>‹#›</a:t>
            </a:fld>
            <a:endParaRPr lang="en-US" altLang="el-GR"/>
          </a:p>
        </p:txBody>
      </p:sp>
    </p:spTree>
    <p:extLst>
      <p:ext uri="{BB962C8B-B14F-4D97-AF65-F5344CB8AC3E}">
        <p14:creationId xmlns:p14="http://schemas.microsoft.com/office/powerpoint/2010/main" val="3484277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39"/>
            <a:ext cx="2743200" cy="5851525"/>
          </a:xfrm>
        </p:spPr>
        <p:txBody>
          <a:bodyPr vert="eaVert"/>
          <a:lstStyle/>
          <a:p>
            <a:r>
              <a:rPr lang="el-GR"/>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609600" y="274639"/>
            <a:ext cx="80264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ημερομηνίας">
            <a:extLst>
              <a:ext uri="{FF2B5EF4-FFF2-40B4-BE49-F238E27FC236}">
                <a16:creationId xmlns:a16="http://schemas.microsoft.com/office/drawing/2014/main" id="{F10C63CC-0634-E4F3-9EA7-A59C5089B939}"/>
              </a:ext>
            </a:extLst>
          </p:cNvPr>
          <p:cNvSpPr>
            <a:spLocks noGrp="1"/>
          </p:cNvSpPr>
          <p:nvPr>
            <p:ph type="dt" sz="half" idx="10"/>
          </p:nvPr>
        </p:nvSpPr>
        <p:spPr/>
        <p:txBody>
          <a:bodyPr/>
          <a:lstStyle>
            <a:lvl1pPr>
              <a:defRPr/>
            </a:lvl1pPr>
          </a:lstStyle>
          <a:p>
            <a:pPr>
              <a:defRPr/>
            </a:pPr>
            <a:fld id="{C0C3C4F7-6B66-4992-9A03-ADB11A285E6B}" type="datetimeFigureOut">
              <a:rPr lang="en-US"/>
              <a:pPr>
                <a:defRPr/>
              </a:pPr>
              <a:t>11/11/2022</a:t>
            </a:fld>
            <a:endParaRPr lang="en-US"/>
          </a:p>
        </p:txBody>
      </p:sp>
      <p:sp>
        <p:nvSpPr>
          <p:cNvPr id="5" name="4 - Θέση υποσέλιδου">
            <a:extLst>
              <a:ext uri="{FF2B5EF4-FFF2-40B4-BE49-F238E27FC236}">
                <a16:creationId xmlns:a16="http://schemas.microsoft.com/office/drawing/2014/main" id="{7095EF35-59F5-B842-506E-5A8EA33F64ED}"/>
              </a:ext>
            </a:extLst>
          </p:cNvPr>
          <p:cNvSpPr>
            <a:spLocks noGrp="1"/>
          </p:cNvSpPr>
          <p:nvPr>
            <p:ph type="ftr" sz="quarter" idx="11"/>
          </p:nvPr>
        </p:nvSpPr>
        <p:spPr/>
        <p:txBody>
          <a:bodyPr/>
          <a:lstStyle>
            <a:lvl1pPr>
              <a:defRPr/>
            </a:lvl1pPr>
          </a:lstStyle>
          <a:p>
            <a:pPr>
              <a:defRPr/>
            </a:pPr>
            <a:endParaRPr lang="en-US"/>
          </a:p>
        </p:txBody>
      </p:sp>
      <p:sp>
        <p:nvSpPr>
          <p:cNvPr id="6" name="5 - Θέση αριθμού διαφάνειας">
            <a:extLst>
              <a:ext uri="{FF2B5EF4-FFF2-40B4-BE49-F238E27FC236}">
                <a16:creationId xmlns:a16="http://schemas.microsoft.com/office/drawing/2014/main" id="{FA578524-420A-DD7D-1733-8113AB57F254}"/>
              </a:ext>
            </a:extLst>
          </p:cNvPr>
          <p:cNvSpPr>
            <a:spLocks noGrp="1"/>
          </p:cNvSpPr>
          <p:nvPr>
            <p:ph type="sldNum" sz="quarter" idx="12"/>
          </p:nvPr>
        </p:nvSpPr>
        <p:spPr/>
        <p:txBody>
          <a:bodyPr/>
          <a:lstStyle>
            <a:lvl1pPr>
              <a:defRPr/>
            </a:lvl1pPr>
          </a:lstStyle>
          <a:p>
            <a:pPr>
              <a:defRPr/>
            </a:pPr>
            <a:fld id="{DEE52A72-2051-4CA4-A498-C77AFAE735F6}" type="slidenum">
              <a:rPr lang="en-US" altLang="el-GR"/>
              <a:pPr>
                <a:defRPr/>
              </a:pPr>
              <a:t>‹#›</a:t>
            </a:fld>
            <a:endParaRPr lang="en-US" altLang="el-GR"/>
          </a:p>
        </p:txBody>
      </p:sp>
    </p:spTree>
    <p:extLst>
      <p:ext uri="{BB962C8B-B14F-4D97-AF65-F5344CB8AC3E}">
        <p14:creationId xmlns:p14="http://schemas.microsoft.com/office/powerpoint/2010/main" val="3608328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Τίτλος και περιεχόμενο">
    <p:spTree>
      <p:nvGrpSpPr>
        <p:cNvPr id="1" name=""/>
        <p:cNvGrpSpPr/>
        <p:nvPr/>
      </p:nvGrpSpPr>
      <p:grpSpPr>
        <a:xfrm>
          <a:off x="0" y="0"/>
          <a:ext cx="0" cy="0"/>
          <a:chOff x="0" y="0"/>
          <a:chExt cx="0" cy="0"/>
        </a:xfrm>
      </p:grpSpPr>
      <p:sp>
        <p:nvSpPr>
          <p:cNvPr id="10" name="Rectangle 3"/>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a:p>
        </p:txBody>
      </p:sp>
      <p:sp>
        <p:nvSpPr>
          <p:cNvPr id="28" name="Rectangle 14"/>
          <p:cNvSpPr>
            <a:spLocks noGrp="1"/>
          </p:cNvSpPr>
          <p:nvPr>
            <p:ph type="title"/>
          </p:nvPr>
        </p:nvSpPr>
        <p:spPr/>
        <p:txBody>
          <a:bodyPr rtlCol="0"/>
          <a:lstStyle/>
          <a:p>
            <a:r>
              <a:rPr lang="el-GR"/>
              <a:t>Kλικ για επεξεργασία του τίτλου</a:t>
            </a:r>
            <a:endParaRPr/>
          </a:p>
        </p:txBody>
      </p:sp>
      <p:sp>
        <p:nvSpPr>
          <p:cNvPr id="2" name="Rectangle 10">
            <a:extLst>
              <a:ext uri="{FF2B5EF4-FFF2-40B4-BE49-F238E27FC236}">
                <a16:creationId xmlns:a16="http://schemas.microsoft.com/office/drawing/2014/main" id="{14593B1F-7E89-A77C-506B-5946DBB63D95}"/>
              </a:ext>
            </a:extLst>
          </p:cNvPr>
          <p:cNvSpPr>
            <a:spLocks noGrp="1"/>
          </p:cNvSpPr>
          <p:nvPr>
            <p:ph type="dt" sz="half" idx="10"/>
          </p:nvPr>
        </p:nvSpPr>
        <p:spPr/>
        <p:txBody>
          <a:bodyPr/>
          <a:lstStyle>
            <a:lvl1pPr fontAlgn="base">
              <a:spcBef>
                <a:spcPct val="0"/>
              </a:spcBef>
              <a:spcAft>
                <a:spcPct val="0"/>
              </a:spcAft>
              <a:defRPr>
                <a:solidFill>
                  <a:prstClr val="white"/>
                </a:solidFill>
                <a:latin typeface="Arial" pitchFamily="34" charset="0"/>
                <a:cs typeface="Arial" pitchFamily="34" charset="0"/>
              </a:defRPr>
            </a:lvl1pPr>
            <a:extLst/>
          </a:lstStyle>
          <a:p>
            <a:pPr>
              <a:defRPr/>
            </a:pPr>
            <a:endParaRPr/>
          </a:p>
        </p:txBody>
      </p:sp>
      <p:sp>
        <p:nvSpPr>
          <p:cNvPr id="3" name="Rectangle 11">
            <a:extLst>
              <a:ext uri="{FF2B5EF4-FFF2-40B4-BE49-F238E27FC236}">
                <a16:creationId xmlns:a16="http://schemas.microsoft.com/office/drawing/2014/main" id="{2B9A0F03-B530-9570-BFB0-037FE76C9BC3}"/>
              </a:ext>
            </a:extLst>
          </p:cNvPr>
          <p:cNvSpPr>
            <a:spLocks noGrp="1"/>
          </p:cNvSpPr>
          <p:nvPr>
            <p:ph type="sldNum" sz="quarter" idx="11"/>
          </p:nvPr>
        </p:nvSpPr>
        <p:spPr/>
        <p:txBody>
          <a:bodyPr/>
          <a:lstStyle>
            <a:lvl1pPr>
              <a:defRPr>
                <a:solidFill>
                  <a:srgbClr val="FFFFFF"/>
                </a:solidFill>
                <a:latin typeface="Arial" panose="020B0604020202020204" pitchFamily="34" charset="0"/>
              </a:defRPr>
            </a:lvl1pPr>
          </a:lstStyle>
          <a:p>
            <a:pPr>
              <a:defRPr/>
            </a:pPr>
            <a:fld id="{6682AD20-4B95-4487-8A09-AB5101D7150B}" type="slidenum">
              <a:rPr lang="el-GR" altLang="el-GR"/>
              <a:pPr>
                <a:defRPr/>
              </a:pPr>
              <a:t>‹#›</a:t>
            </a:fld>
            <a:endParaRPr lang="el-GR" altLang="el-GR"/>
          </a:p>
        </p:txBody>
      </p:sp>
      <p:sp>
        <p:nvSpPr>
          <p:cNvPr id="4" name="Rectangle 12">
            <a:extLst>
              <a:ext uri="{FF2B5EF4-FFF2-40B4-BE49-F238E27FC236}">
                <a16:creationId xmlns:a16="http://schemas.microsoft.com/office/drawing/2014/main" id="{29D29ADB-887C-0250-7FA0-60893A110B35}"/>
              </a:ext>
            </a:extLst>
          </p:cNvPr>
          <p:cNvSpPr>
            <a:spLocks noGrp="1"/>
          </p:cNvSpPr>
          <p:nvPr>
            <p:ph type="ftr" sz="quarter" idx="12"/>
          </p:nvPr>
        </p:nvSpPr>
        <p:spPr/>
        <p:txBody>
          <a:bodyPr/>
          <a:lstStyle>
            <a:lvl1pPr fontAlgn="base">
              <a:spcBef>
                <a:spcPct val="0"/>
              </a:spcBef>
              <a:spcAft>
                <a:spcPct val="0"/>
              </a:spcAft>
              <a:defRPr>
                <a:solidFill>
                  <a:prstClr val="white"/>
                </a:solidFill>
                <a:latin typeface="Arial" pitchFamily="34" charset="0"/>
                <a:cs typeface="Arial" pitchFamily="34" charset="0"/>
              </a:defRPr>
            </a:lvl1pPr>
            <a:extLst/>
          </a:lstStyle>
          <a:p>
            <a:pPr>
              <a:defRPr/>
            </a:pPr>
            <a:endParaRPr/>
          </a:p>
        </p:txBody>
      </p:sp>
    </p:spTree>
    <p:extLst>
      <p:ext uri="{BB962C8B-B14F-4D97-AF65-F5344CB8AC3E}">
        <p14:creationId xmlns:p14="http://schemas.microsoft.com/office/powerpoint/2010/main" val="4250690818"/>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8"/>
        <p:cNvGrpSpPr/>
        <p:nvPr/>
      </p:nvGrpSpPr>
      <p:grpSpPr>
        <a:xfrm>
          <a:off x="0" y="0"/>
          <a:ext cx="0" cy="0"/>
          <a:chOff x="0" y="0"/>
          <a:chExt cx="0" cy="0"/>
        </a:xfrm>
      </p:grpSpPr>
      <p:sp>
        <p:nvSpPr>
          <p:cNvPr id="2" name="Google Shape;29;p27">
            <a:extLst>
              <a:ext uri="{FF2B5EF4-FFF2-40B4-BE49-F238E27FC236}">
                <a16:creationId xmlns:a16="http://schemas.microsoft.com/office/drawing/2014/main" id="{EEE91C05-C01E-2B8C-61F2-03BBB0AB0AD4}"/>
              </a:ext>
            </a:extLst>
          </p:cNvPr>
          <p:cNvSpPr>
            <a:spLocks noChangeArrowheads="1"/>
          </p:cNvSpPr>
          <p:nvPr/>
        </p:nvSpPr>
        <p:spPr bwMode="auto">
          <a:xfrm>
            <a:off x="10634134" y="6311900"/>
            <a:ext cx="651933" cy="469900"/>
          </a:xfrm>
          <a:prstGeom prst="ellipse">
            <a:avLst/>
          </a:prstGeom>
          <a:solidFill>
            <a:srgbClr val="FFE8A3"/>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30" name="Google Shape;30;p27"/>
          <p:cNvSpPr txBox="1">
            <a:spLocks noGrp="1"/>
          </p:cNvSpPr>
          <p:nvPr>
            <p:ph type="title"/>
          </p:nvPr>
        </p:nvSpPr>
        <p:spPr>
          <a:xfrm>
            <a:off x="838200" y="588789"/>
            <a:ext cx="10515600" cy="1101901"/>
          </a:xfrm>
          <a:prstGeom prst="rect">
            <a:avLst/>
          </a:prstGeom>
          <a:noFill/>
          <a:ln>
            <a:noFill/>
          </a:ln>
        </p:spPr>
        <p:txBody>
          <a:bodyPr spcFirstLastPara="1" lIns="91425" tIns="45700" rIns="91425" bIns="45700">
            <a:normAutofit/>
          </a:bodyPr>
          <a:lstStyle>
            <a:lvl1pPr lvl="0" algn="l">
              <a:lnSpc>
                <a:spcPct val="90000"/>
              </a:lnSpc>
              <a:spcBef>
                <a:spcPts val="0"/>
              </a:spcBef>
              <a:spcAft>
                <a:spcPts val="0"/>
              </a:spcAft>
              <a:buClr>
                <a:srgbClr val="13837F"/>
              </a:buClr>
              <a:buSzPts val="3300"/>
              <a:buFont typeface="Calibri"/>
              <a:buNone/>
              <a:defRPr>
                <a:solidFill>
                  <a:srgbClr val="1383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7"/>
          <p:cNvSpPr txBox="1">
            <a:spLocks noGrp="1"/>
          </p:cNvSpPr>
          <p:nvPr>
            <p:ph type="body" idx="1"/>
          </p:nvPr>
        </p:nvSpPr>
        <p:spPr>
          <a:xfrm>
            <a:off x="838200" y="1825625"/>
            <a:ext cx="10515600" cy="4351338"/>
          </a:xfrm>
          <a:prstGeom prst="rect">
            <a:avLst/>
          </a:prstGeom>
          <a:noFill/>
          <a:ln>
            <a:noFill/>
          </a:ln>
        </p:spPr>
        <p:txBody>
          <a:bodyPr spcFirstLastPara="1" lIns="91425" tIns="45700" rIns="91425" bIns="45700">
            <a:normAutofit/>
          </a:bodyPr>
          <a:lstStyle>
            <a:lvl1pPr marL="457200" lvl="0" indent="-361950" algn="l">
              <a:lnSpc>
                <a:spcPct val="90000"/>
              </a:lnSpc>
              <a:spcBef>
                <a:spcPts val="750"/>
              </a:spcBef>
              <a:spcAft>
                <a:spcPts val="0"/>
              </a:spcAft>
              <a:buClr>
                <a:schemeClr val="dk2"/>
              </a:buClr>
              <a:buSzPts val="2100"/>
              <a:buChar char="•"/>
              <a:defRPr>
                <a:solidFill>
                  <a:schemeClr val="dk2"/>
                </a:solidFill>
              </a:defRPr>
            </a:lvl1pPr>
            <a:lvl2pPr marL="914400" lvl="1" indent="-342900" algn="l">
              <a:lnSpc>
                <a:spcPct val="90000"/>
              </a:lnSpc>
              <a:spcBef>
                <a:spcPts val="375"/>
              </a:spcBef>
              <a:spcAft>
                <a:spcPts val="0"/>
              </a:spcAft>
              <a:buClr>
                <a:schemeClr val="dk2"/>
              </a:buClr>
              <a:buSzPts val="1800"/>
              <a:buChar char="•"/>
              <a:defRPr/>
            </a:lvl2pPr>
            <a:lvl3pPr marL="1371600" lvl="2" indent="-323850" algn="l">
              <a:lnSpc>
                <a:spcPct val="90000"/>
              </a:lnSpc>
              <a:spcBef>
                <a:spcPts val="375"/>
              </a:spcBef>
              <a:spcAft>
                <a:spcPts val="0"/>
              </a:spcAft>
              <a:buClr>
                <a:schemeClr val="dk2"/>
              </a:buClr>
              <a:buSzPts val="1500"/>
              <a:buChar char="•"/>
              <a:defRPr/>
            </a:lvl3pPr>
            <a:lvl4pPr marL="1828800" lvl="3" indent="-314325" algn="l">
              <a:lnSpc>
                <a:spcPct val="90000"/>
              </a:lnSpc>
              <a:spcBef>
                <a:spcPts val="375"/>
              </a:spcBef>
              <a:spcAft>
                <a:spcPts val="0"/>
              </a:spcAft>
              <a:buClr>
                <a:schemeClr val="dk2"/>
              </a:buClr>
              <a:buSzPts val="1350"/>
              <a:buChar char="•"/>
              <a:defRPr/>
            </a:lvl4pPr>
            <a:lvl5pPr marL="2286000" lvl="4" indent="-314325" algn="l">
              <a:lnSpc>
                <a:spcPct val="90000"/>
              </a:lnSpc>
              <a:spcBef>
                <a:spcPts val="375"/>
              </a:spcBef>
              <a:spcAft>
                <a:spcPts val="0"/>
              </a:spcAft>
              <a:buClr>
                <a:schemeClr val="dk2"/>
              </a:buClr>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 name="Google Shape;32;p27">
            <a:extLst>
              <a:ext uri="{FF2B5EF4-FFF2-40B4-BE49-F238E27FC236}">
                <a16:creationId xmlns:a16="http://schemas.microsoft.com/office/drawing/2014/main" id="{7AD00375-254C-4802-FC1F-823494AD28AA}"/>
              </a:ext>
            </a:extLst>
          </p:cNvPr>
          <p:cNvSpPr txBox="1">
            <a:spLocks noGrp="1"/>
          </p:cNvSpPr>
          <p:nvPr>
            <p:ph type="sldNum" idx="10"/>
          </p:nvPr>
        </p:nvSpPr>
        <p:spPr>
          <a:xfrm>
            <a:off x="10566400" y="6356351"/>
            <a:ext cx="787400" cy="365125"/>
          </a:xfrm>
        </p:spPr>
        <p:txBody>
          <a:bodyPr spcFirstLastPara="1" lIns="91425" tIns="45700" rIns="91425" bIns="45700">
            <a:noAutofit/>
          </a:bodyPr>
          <a:lstStyle>
            <a:lvl1pPr marL="0" lvl="0" indent="0" algn="ctr">
              <a:spcBef>
                <a:spcPts val="0"/>
              </a:spcBef>
              <a:spcAft>
                <a:spcPts val="0"/>
              </a:spcAft>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a:defRPr/>
            </a:pPr>
            <a:fld id="{EF90C4F6-ADD5-4269-8B0A-F681F42BBEC6}" type="slidenum">
              <a:rPr lang="el-GR"/>
              <a:pPr>
                <a:defRPr/>
              </a:pPr>
              <a:t>‹#›</a:t>
            </a:fld>
            <a:endParaRPr/>
          </a:p>
        </p:txBody>
      </p:sp>
    </p:spTree>
    <p:extLst>
      <p:ext uri="{BB962C8B-B14F-4D97-AF65-F5344CB8AC3E}">
        <p14:creationId xmlns:p14="http://schemas.microsoft.com/office/powerpoint/2010/main" val="3532546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8"/>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FD5B9C4-4B9A-B26C-95DD-99AB79E74028}"/>
              </a:ext>
            </a:extLst>
          </p:cNvPr>
          <p:cNvSpPr>
            <a:spLocks noGrp="1"/>
          </p:cNvSpPr>
          <p:nvPr>
            <p:ph type="dt" sz="half" idx="10"/>
          </p:nvPr>
        </p:nvSpPr>
        <p:spPr/>
        <p:txBody>
          <a:bodyPr/>
          <a:lstStyle>
            <a:lvl1pPr>
              <a:defRPr/>
            </a:lvl1pPr>
          </a:lstStyle>
          <a:p>
            <a:pPr>
              <a:defRPr/>
            </a:pPr>
            <a:fld id="{169B3EF0-BC47-4598-9BE0-8FFB2AA5675D}" type="datetimeFigureOut">
              <a:rPr lang="it-IT"/>
              <a:pPr>
                <a:defRPr/>
              </a:pPr>
              <a:t>11/11/2022</a:t>
            </a:fld>
            <a:endParaRPr lang="it-IT"/>
          </a:p>
        </p:txBody>
      </p:sp>
      <p:sp>
        <p:nvSpPr>
          <p:cNvPr id="5" name="Segnaposto piè di pagina 4">
            <a:extLst>
              <a:ext uri="{FF2B5EF4-FFF2-40B4-BE49-F238E27FC236}">
                <a16:creationId xmlns:a16="http://schemas.microsoft.com/office/drawing/2014/main" id="{F0879BAA-1D46-1513-930D-C4EA3673DB02}"/>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DB3BBCC9-97DA-BAEA-90CD-BDD04711A204}"/>
              </a:ext>
            </a:extLst>
          </p:cNvPr>
          <p:cNvSpPr>
            <a:spLocks noGrp="1"/>
          </p:cNvSpPr>
          <p:nvPr>
            <p:ph type="sldNum" sz="quarter" idx="12"/>
          </p:nvPr>
        </p:nvSpPr>
        <p:spPr/>
        <p:txBody>
          <a:bodyPr/>
          <a:lstStyle>
            <a:lvl1pPr>
              <a:defRPr/>
            </a:lvl1pPr>
          </a:lstStyle>
          <a:p>
            <a:pPr>
              <a:defRPr/>
            </a:pPr>
            <a:fld id="{4D87CF64-F256-4B57-B98C-12EB7745C3B7}" type="slidenum">
              <a:rPr lang="it-IT"/>
              <a:pPr>
                <a:defRPr/>
              </a:pPr>
              <a:t>‹#›</a:t>
            </a:fld>
            <a:endParaRPr lang="it-IT"/>
          </a:p>
        </p:txBody>
      </p:sp>
    </p:spTree>
    <p:extLst>
      <p:ext uri="{BB962C8B-B14F-4D97-AF65-F5344CB8AC3E}">
        <p14:creationId xmlns:p14="http://schemas.microsoft.com/office/powerpoint/2010/main" val="3144687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9C882CA-2AB1-88E1-08FE-524F97018FB1}"/>
              </a:ext>
            </a:extLst>
          </p:cNvPr>
          <p:cNvSpPr>
            <a:spLocks noGrp="1"/>
          </p:cNvSpPr>
          <p:nvPr>
            <p:ph type="dt" sz="half" idx="10"/>
          </p:nvPr>
        </p:nvSpPr>
        <p:spPr/>
        <p:txBody>
          <a:bodyPr/>
          <a:lstStyle>
            <a:lvl1pPr>
              <a:defRPr/>
            </a:lvl1pPr>
          </a:lstStyle>
          <a:p>
            <a:pPr>
              <a:defRPr/>
            </a:pPr>
            <a:fld id="{E4E4B3C9-F352-45B1-A102-000B167D3743}" type="datetimeFigureOut">
              <a:rPr lang="it-IT"/>
              <a:pPr>
                <a:defRPr/>
              </a:pPr>
              <a:t>11/11/2022</a:t>
            </a:fld>
            <a:endParaRPr lang="it-IT"/>
          </a:p>
        </p:txBody>
      </p:sp>
      <p:sp>
        <p:nvSpPr>
          <p:cNvPr id="5" name="Segnaposto piè di pagina 4">
            <a:extLst>
              <a:ext uri="{FF2B5EF4-FFF2-40B4-BE49-F238E27FC236}">
                <a16:creationId xmlns:a16="http://schemas.microsoft.com/office/drawing/2014/main" id="{55DFF0C1-91A3-3134-4D1E-860A8131DBB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76F9F3D3-009B-A1B1-79FF-D11E0FD595C1}"/>
              </a:ext>
            </a:extLst>
          </p:cNvPr>
          <p:cNvSpPr>
            <a:spLocks noGrp="1"/>
          </p:cNvSpPr>
          <p:nvPr>
            <p:ph type="sldNum" sz="quarter" idx="12"/>
          </p:nvPr>
        </p:nvSpPr>
        <p:spPr/>
        <p:txBody>
          <a:bodyPr/>
          <a:lstStyle>
            <a:lvl1pPr>
              <a:defRPr/>
            </a:lvl1pPr>
          </a:lstStyle>
          <a:p>
            <a:pPr>
              <a:defRPr/>
            </a:pPr>
            <a:fld id="{0D22BB2E-6B12-4BA7-8639-FCF1BA942CF2}" type="slidenum">
              <a:rPr lang="it-IT"/>
              <a:pPr>
                <a:defRPr/>
              </a:pPr>
              <a:t>‹#›</a:t>
            </a:fld>
            <a:endParaRPr lang="it-IT"/>
          </a:p>
        </p:txBody>
      </p:sp>
    </p:spTree>
    <p:extLst>
      <p:ext uri="{BB962C8B-B14F-4D97-AF65-F5344CB8AC3E}">
        <p14:creationId xmlns:p14="http://schemas.microsoft.com/office/powerpoint/2010/main" val="3507164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3"/>
            <a:ext cx="10363200" cy="1362075"/>
          </a:xfrm>
        </p:spPr>
        <p:txBody>
          <a:bodyPr anchor="t"/>
          <a:lstStyle>
            <a:lvl1pPr algn="l">
              <a:defRPr sz="3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CE634446-F220-6343-85A8-E5BD8A7F4D19}"/>
              </a:ext>
            </a:extLst>
          </p:cNvPr>
          <p:cNvSpPr>
            <a:spLocks noGrp="1"/>
          </p:cNvSpPr>
          <p:nvPr>
            <p:ph type="dt" sz="half" idx="10"/>
          </p:nvPr>
        </p:nvSpPr>
        <p:spPr/>
        <p:txBody>
          <a:bodyPr/>
          <a:lstStyle>
            <a:lvl1pPr>
              <a:defRPr/>
            </a:lvl1pPr>
          </a:lstStyle>
          <a:p>
            <a:pPr>
              <a:defRPr/>
            </a:pPr>
            <a:fld id="{D101059F-B6E4-491A-A0F1-F30B2E4B69AB}" type="datetimeFigureOut">
              <a:rPr lang="it-IT"/>
              <a:pPr>
                <a:defRPr/>
              </a:pPr>
              <a:t>11/11/2022</a:t>
            </a:fld>
            <a:endParaRPr lang="it-IT"/>
          </a:p>
        </p:txBody>
      </p:sp>
      <p:sp>
        <p:nvSpPr>
          <p:cNvPr id="5" name="Segnaposto piè di pagina 4">
            <a:extLst>
              <a:ext uri="{FF2B5EF4-FFF2-40B4-BE49-F238E27FC236}">
                <a16:creationId xmlns:a16="http://schemas.microsoft.com/office/drawing/2014/main" id="{C211631A-DE13-2204-1151-3FE6BD5C5D5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99741B2B-0A5F-55D7-9289-5BFBF22064A9}"/>
              </a:ext>
            </a:extLst>
          </p:cNvPr>
          <p:cNvSpPr>
            <a:spLocks noGrp="1"/>
          </p:cNvSpPr>
          <p:nvPr>
            <p:ph type="sldNum" sz="quarter" idx="12"/>
          </p:nvPr>
        </p:nvSpPr>
        <p:spPr/>
        <p:txBody>
          <a:bodyPr/>
          <a:lstStyle>
            <a:lvl1pPr>
              <a:defRPr/>
            </a:lvl1pPr>
          </a:lstStyle>
          <a:p>
            <a:pPr>
              <a:defRPr/>
            </a:pPr>
            <a:fld id="{29C336AB-3D17-4461-8BA7-C262270A87F5}" type="slidenum">
              <a:rPr lang="it-IT"/>
              <a:pPr>
                <a:defRPr/>
              </a:pPr>
              <a:t>‹#›</a:t>
            </a:fld>
            <a:endParaRPr lang="it-IT"/>
          </a:p>
        </p:txBody>
      </p:sp>
    </p:spTree>
    <p:extLst>
      <p:ext uri="{BB962C8B-B14F-4D97-AF65-F5344CB8AC3E}">
        <p14:creationId xmlns:p14="http://schemas.microsoft.com/office/powerpoint/2010/main" val="2826295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748B775A-E0E2-E3D6-A93D-892BF5DD005D}"/>
              </a:ext>
            </a:extLst>
          </p:cNvPr>
          <p:cNvSpPr>
            <a:spLocks noGrp="1"/>
          </p:cNvSpPr>
          <p:nvPr>
            <p:ph type="dt" sz="half" idx="10"/>
          </p:nvPr>
        </p:nvSpPr>
        <p:spPr/>
        <p:txBody>
          <a:bodyPr/>
          <a:lstStyle>
            <a:lvl1pPr>
              <a:defRPr/>
            </a:lvl1pPr>
          </a:lstStyle>
          <a:p>
            <a:pPr>
              <a:defRPr/>
            </a:pPr>
            <a:fld id="{79106744-4E6F-430D-86A9-7E99386A356A}" type="datetimeFigureOut">
              <a:rPr lang="it-IT"/>
              <a:pPr>
                <a:defRPr/>
              </a:pPr>
              <a:t>11/11/2022</a:t>
            </a:fld>
            <a:endParaRPr lang="it-IT"/>
          </a:p>
        </p:txBody>
      </p:sp>
      <p:sp>
        <p:nvSpPr>
          <p:cNvPr id="6" name="Segnaposto piè di pagina 4">
            <a:extLst>
              <a:ext uri="{FF2B5EF4-FFF2-40B4-BE49-F238E27FC236}">
                <a16:creationId xmlns:a16="http://schemas.microsoft.com/office/drawing/2014/main" id="{E0387DA5-516D-E3B3-97E1-57B25986BFD4}"/>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A32C5E76-0906-A0C1-FD45-75FED68267E5}"/>
              </a:ext>
            </a:extLst>
          </p:cNvPr>
          <p:cNvSpPr>
            <a:spLocks noGrp="1"/>
          </p:cNvSpPr>
          <p:nvPr>
            <p:ph type="sldNum" sz="quarter" idx="12"/>
          </p:nvPr>
        </p:nvSpPr>
        <p:spPr/>
        <p:txBody>
          <a:bodyPr/>
          <a:lstStyle>
            <a:lvl1pPr>
              <a:defRPr/>
            </a:lvl1pPr>
          </a:lstStyle>
          <a:p>
            <a:pPr>
              <a:defRPr/>
            </a:pPr>
            <a:fld id="{28BE9A34-C654-4AAA-980B-C488DE9C1091}" type="slidenum">
              <a:rPr lang="it-IT"/>
              <a:pPr>
                <a:defRPr/>
              </a:pPr>
              <a:t>‹#›</a:t>
            </a:fld>
            <a:endParaRPr lang="it-IT"/>
          </a:p>
        </p:txBody>
      </p:sp>
    </p:spTree>
    <p:extLst>
      <p:ext uri="{BB962C8B-B14F-4D97-AF65-F5344CB8AC3E}">
        <p14:creationId xmlns:p14="http://schemas.microsoft.com/office/powerpoint/2010/main" val="2965050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6" name="Segnaposto contenuto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50778514-AA81-715D-C1E5-7F712D24C008}"/>
              </a:ext>
            </a:extLst>
          </p:cNvPr>
          <p:cNvSpPr>
            <a:spLocks noGrp="1"/>
          </p:cNvSpPr>
          <p:nvPr>
            <p:ph type="dt" sz="half" idx="10"/>
          </p:nvPr>
        </p:nvSpPr>
        <p:spPr/>
        <p:txBody>
          <a:bodyPr/>
          <a:lstStyle>
            <a:lvl1pPr>
              <a:defRPr/>
            </a:lvl1pPr>
          </a:lstStyle>
          <a:p>
            <a:pPr>
              <a:defRPr/>
            </a:pPr>
            <a:fld id="{1B9A84FA-4D99-407B-8F36-B6D06F4A1AA8}" type="datetimeFigureOut">
              <a:rPr lang="it-IT"/>
              <a:pPr>
                <a:defRPr/>
              </a:pPr>
              <a:t>11/11/2022</a:t>
            </a:fld>
            <a:endParaRPr lang="it-IT"/>
          </a:p>
        </p:txBody>
      </p:sp>
      <p:sp>
        <p:nvSpPr>
          <p:cNvPr id="8" name="Segnaposto piè di pagina 4">
            <a:extLst>
              <a:ext uri="{FF2B5EF4-FFF2-40B4-BE49-F238E27FC236}">
                <a16:creationId xmlns:a16="http://schemas.microsoft.com/office/drawing/2014/main" id="{9FACF235-314A-765D-2266-9D7DA5DC468D}"/>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1C8EE5F1-8AA1-16A0-CB96-C74D0EAC00F6}"/>
              </a:ext>
            </a:extLst>
          </p:cNvPr>
          <p:cNvSpPr>
            <a:spLocks noGrp="1"/>
          </p:cNvSpPr>
          <p:nvPr>
            <p:ph type="sldNum" sz="quarter" idx="12"/>
          </p:nvPr>
        </p:nvSpPr>
        <p:spPr/>
        <p:txBody>
          <a:bodyPr/>
          <a:lstStyle>
            <a:lvl1pPr>
              <a:defRPr/>
            </a:lvl1pPr>
          </a:lstStyle>
          <a:p>
            <a:pPr>
              <a:defRPr/>
            </a:pPr>
            <a:fld id="{33859B0E-102D-473F-A214-209F8634B596}" type="slidenum">
              <a:rPr lang="it-IT"/>
              <a:pPr>
                <a:defRPr/>
              </a:pPr>
              <a:t>‹#›</a:t>
            </a:fld>
            <a:endParaRPr lang="it-IT"/>
          </a:p>
        </p:txBody>
      </p:sp>
    </p:spTree>
    <p:extLst>
      <p:ext uri="{BB962C8B-B14F-4D97-AF65-F5344CB8AC3E}">
        <p14:creationId xmlns:p14="http://schemas.microsoft.com/office/powerpoint/2010/main" val="3252787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fld id="{515D4500-0622-4152-9B8B-06FCE7B1B338}" type="datetimeFigureOut">
              <a:rPr lang="el-GR" smtClean="0"/>
              <a:t>11/11/2022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4BA741C-002D-4CD2-A5CA-A90D68DAA458}" type="slidenum">
              <a:rPr lang="el-GR" smtClean="0"/>
              <a:t>‹#›</a:t>
            </a:fld>
            <a:endParaRPr lang="el-GR"/>
          </a:p>
        </p:txBody>
      </p:sp>
    </p:spTree>
    <p:extLst>
      <p:ext uri="{BB962C8B-B14F-4D97-AF65-F5344CB8AC3E}">
        <p14:creationId xmlns:p14="http://schemas.microsoft.com/office/powerpoint/2010/main" val="92483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EE66320D-08B2-F6F1-F520-F281856AB29C}"/>
              </a:ext>
            </a:extLst>
          </p:cNvPr>
          <p:cNvSpPr>
            <a:spLocks noGrp="1"/>
          </p:cNvSpPr>
          <p:nvPr>
            <p:ph type="dt" sz="half" idx="10"/>
          </p:nvPr>
        </p:nvSpPr>
        <p:spPr/>
        <p:txBody>
          <a:bodyPr/>
          <a:lstStyle>
            <a:lvl1pPr>
              <a:defRPr/>
            </a:lvl1pPr>
          </a:lstStyle>
          <a:p>
            <a:pPr>
              <a:defRPr/>
            </a:pPr>
            <a:fld id="{00A5662A-3C25-4D7A-8E43-E5AB0E26901D}" type="datetimeFigureOut">
              <a:rPr lang="it-IT"/>
              <a:pPr>
                <a:defRPr/>
              </a:pPr>
              <a:t>11/11/2022</a:t>
            </a:fld>
            <a:endParaRPr lang="it-IT"/>
          </a:p>
        </p:txBody>
      </p:sp>
      <p:sp>
        <p:nvSpPr>
          <p:cNvPr id="4" name="Segnaposto piè di pagina 4">
            <a:extLst>
              <a:ext uri="{FF2B5EF4-FFF2-40B4-BE49-F238E27FC236}">
                <a16:creationId xmlns:a16="http://schemas.microsoft.com/office/drawing/2014/main" id="{B7375920-EFC7-CBA7-C7EA-D41D4A85FDC1}"/>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4A6DC133-6F07-0F01-C3E8-93D9D22821D5}"/>
              </a:ext>
            </a:extLst>
          </p:cNvPr>
          <p:cNvSpPr>
            <a:spLocks noGrp="1"/>
          </p:cNvSpPr>
          <p:nvPr>
            <p:ph type="sldNum" sz="quarter" idx="12"/>
          </p:nvPr>
        </p:nvSpPr>
        <p:spPr/>
        <p:txBody>
          <a:bodyPr/>
          <a:lstStyle>
            <a:lvl1pPr>
              <a:defRPr/>
            </a:lvl1pPr>
          </a:lstStyle>
          <a:p>
            <a:pPr>
              <a:defRPr/>
            </a:pPr>
            <a:fld id="{BF705D1C-5262-4AEA-ABD7-C3F498F253C8}" type="slidenum">
              <a:rPr lang="it-IT"/>
              <a:pPr>
                <a:defRPr/>
              </a:pPr>
              <a:t>‹#›</a:t>
            </a:fld>
            <a:endParaRPr lang="it-IT"/>
          </a:p>
        </p:txBody>
      </p:sp>
    </p:spTree>
    <p:extLst>
      <p:ext uri="{BB962C8B-B14F-4D97-AF65-F5344CB8AC3E}">
        <p14:creationId xmlns:p14="http://schemas.microsoft.com/office/powerpoint/2010/main" val="33793364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359531FA-9AC3-0FA9-2CD8-60F5ED12F29F}"/>
              </a:ext>
            </a:extLst>
          </p:cNvPr>
          <p:cNvSpPr>
            <a:spLocks noGrp="1"/>
          </p:cNvSpPr>
          <p:nvPr>
            <p:ph type="dt" sz="half" idx="10"/>
          </p:nvPr>
        </p:nvSpPr>
        <p:spPr/>
        <p:txBody>
          <a:bodyPr/>
          <a:lstStyle>
            <a:lvl1pPr>
              <a:defRPr/>
            </a:lvl1pPr>
          </a:lstStyle>
          <a:p>
            <a:pPr>
              <a:defRPr/>
            </a:pPr>
            <a:fld id="{219B943D-2342-4765-9261-1A9CA37316B7}" type="datetimeFigureOut">
              <a:rPr lang="it-IT"/>
              <a:pPr>
                <a:defRPr/>
              </a:pPr>
              <a:t>11/11/2022</a:t>
            </a:fld>
            <a:endParaRPr lang="it-IT"/>
          </a:p>
        </p:txBody>
      </p:sp>
      <p:sp>
        <p:nvSpPr>
          <p:cNvPr id="3" name="Segnaposto piè di pagina 4">
            <a:extLst>
              <a:ext uri="{FF2B5EF4-FFF2-40B4-BE49-F238E27FC236}">
                <a16:creationId xmlns:a16="http://schemas.microsoft.com/office/drawing/2014/main" id="{45944FCC-86B1-A7DC-9B1E-DB2AF1112045}"/>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802FCA4D-83FA-0D68-6F50-E08600653927}"/>
              </a:ext>
            </a:extLst>
          </p:cNvPr>
          <p:cNvSpPr>
            <a:spLocks noGrp="1"/>
          </p:cNvSpPr>
          <p:nvPr>
            <p:ph type="sldNum" sz="quarter" idx="12"/>
          </p:nvPr>
        </p:nvSpPr>
        <p:spPr/>
        <p:txBody>
          <a:bodyPr/>
          <a:lstStyle>
            <a:lvl1pPr>
              <a:defRPr/>
            </a:lvl1pPr>
          </a:lstStyle>
          <a:p>
            <a:pPr>
              <a:defRPr/>
            </a:pPr>
            <a:fld id="{B40890BD-C020-4D3E-9ED8-0A80088F18F5}" type="slidenum">
              <a:rPr lang="it-IT"/>
              <a:pPr>
                <a:defRPr/>
              </a:pPr>
              <a:t>‹#›</a:t>
            </a:fld>
            <a:endParaRPr lang="it-IT"/>
          </a:p>
        </p:txBody>
      </p:sp>
    </p:spTree>
    <p:extLst>
      <p:ext uri="{BB962C8B-B14F-4D97-AF65-F5344CB8AC3E}">
        <p14:creationId xmlns:p14="http://schemas.microsoft.com/office/powerpoint/2010/main" val="2635894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2" y="273050"/>
            <a:ext cx="4011084" cy="1162050"/>
          </a:xfrm>
        </p:spPr>
        <p:txBody>
          <a:bodyPr anchor="b"/>
          <a:lstStyle>
            <a:lvl1pPr algn="l">
              <a:defRPr sz="1500" b="1"/>
            </a:lvl1pPr>
          </a:lstStyle>
          <a:p>
            <a:r>
              <a:rPr lang="it-IT"/>
              <a:t>Fare clic per modificare lo stile del titolo</a:t>
            </a:r>
          </a:p>
        </p:txBody>
      </p:sp>
      <p:sp>
        <p:nvSpPr>
          <p:cNvPr id="3" name="Segnaposto contenuto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45A42470-66E9-E0AA-97E1-6424B6249C00}"/>
              </a:ext>
            </a:extLst>
          </p:cNvPr>
          <p:cNvSpPr>
            <a:spLocks noGrp="1"/>
          </p:cNvSpPr>
          <p:nvPr>
            <p:ph type="dt" sz="half" idx="10"/>
          </p:nvPr>
        </p:nvSpPr>
        <p:spPr/>
        <p:txBody>
          <a:bodyPr/>
          <a:lstStyle>
            <a:lvl1pPr>
              <a:defRPr/>
            </a:lvl1pPr>
          </a:lstStyle>
          <a:p>
            <a:pPr>
              <a:defRPr/>
            </a:pPr>
            <a:fld id="{10AF4344-C325-449F-A64B-026E1DD699A4}" type="datetimeFigureOut">
              <a:rPr lang="it-IT"/>
              <a:pPr>
                <a:defRPr/>
              </a:pPr>
              <a:t>11/11/2022</a:t>
            </a:fld>
            <a:endParaRPr lang="it-IT"/>
          </a:p>
        </p:txBody>
      </p:sp>
      <p:sp>
        <p:nvSpPr>
          <p:cNvPr id="6" name="Segnaposto piè di pagina 4">
            <a:extLst>
              <a:ext uri="{FF2B5EF4-FFF2-40B4-BE49-F238E27FC236}">
                <a16:creationId xmlns:a16="http://schemas.microsoft.com/office/drawing/2014/main" id="{738B3043-E094-1FBF-9719-9A1FDAD05D99}"/>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88699D18-0D0D-0120-9304-605D72C95F29}"/>
              </a:ext>
            </a:extLst>
          </p:cNvPr>
          <p:cNvSpPr>
            <a:spLocks noGrp="1"/>
          </p:cNvSpPr>
          <p:nvPr>
            <p:ph type="sldNum" sz="quarter" idx="12"/>
          </p:nvPr>
        </p:nvSpPr>
        <p:spPr/>
        <p:txBody>
          <a:bodyPr/>
          <a:lstStyle>
            <a:lvl1pPr>
              <a:defRPr/>
            </a:lvl1pPr>
          </a:lstStyle>
          <a:p>
            <a:pPr>
              <a:defRPr/>
            </a:pPr>
            <a:fld id="{DD5EC0DD-5DBB-4DF9-AC4F-D07FDEFC3737}" type="slidenum">
              <a:rPr lang="it-IT"/>
              <a:pPr>
                <a:defRPr/>
              </a:pPr>
              <a:t>‹#›</a:t>
            </a:fld>
            <a:endParaRPr lang="it-IT"/>
          </a:p>
        </p:txBody>
      </p:sp>
    </p:spTree>
    <p:extLst>
      <p:ext uri="{BB962C8B-B14F-4D97-AF65-F5344CB8AC3E}">
        <p14:creationId xmlns:p14="http://schemas.microsoft.com/office/powerpoint/2010/main" val="17590442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15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696DAE13-4BC2-A81D-7543-A2C83F9A0F47}"/>
              </a:ext>
            </a:extLst>
          </p:cNvPr>
          <p:cNvSpPr>
            <a:spLocks noGrp="1"/>
          </p:cNvSpPr>
          <p:nvPr>
            <p:ph type="dt" sz="half" idx="10"/>
          </p:nvPr>
        </p:nvSpPr>
        <p:spPr/>
        <p:txBody>
          <a:bodyPr/>
          <a:lstStyle>
            <a:lvl1pPr>
              <a:defRPr/>
            </a:lvl1pPr>
          </a:lstStyle>
          <a:p>
            <a:pPr>
              <a:defRPr/>
            </a:pPr>
            <a:fld id="{B711A71E-1E9C-42F0-9D5C-F0911025A62A}" type="datetimeFigureOut">
              <a:rPr lang="it-IT"/>
              <a:pPr>
                <a:defRPr/>
              </a:pPr>
              <a:t>11/11/2022</a:t>
            </a:fld>
            <a:endParaRPr lang="it-IT"/>
          </a:p>
        </p:txBody>
      </p:sp>
      <p:sp>
        <p:nvSpPr>
          <p:cNvPr id="6" name="Segnaposto piè di pagina 4">
            <a:extLst>
              <a:ext uri="{FF2B5EF4-FFF2-40B4-BE49-F238E27FC236}">
                <a16:creationId xmlns:a16="http://schemas.microsoft.com/office/drawing/2014/main" id="{644BCD17-6ABD-C5E3-C955-BA0540C9B98A}"/>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D0E7A98A-D126-DAC1-B6A7-5F73D4E50E02}"/>
              </a:ext>
            </a:extLst>
          </p:cNvPr>
          <p:cNvSpPr>
            <a:spLocks noGrp="1"/>
          </p:cNvSpPr>
          <p:nvPr>
            <p:ph type="sldNum" sz="quarter" idx="12"/>
          </p:nvPr>
        </p:nvSpPr>
        <p:spPr/>
        <p:txBody>
          <a:bodyPr/>
          <a:lstStyle>
            <a:lvl1pPr>
              <a:defRPr/>
            </a:lvl1pPr>
          </a:lstStyle>
          <a:p>
            <a:pPr>
              <a:defRPr/>
            </a:pPr>
            <a:fld id="{F857A4BF-B206-4602-B437-A37B888F8B07}" type="slidenum">
              <a:rPr lang="it-IT"/>
              <a:pPr>
                <a:defRPr/>
              </a:pPr>
              <a:t>‹#›</a:t>
            </a:fld>
            <a:endParaRPr lang="it-IT"/>
          </a:p>
        </p:txBody>
      </p:sp>
    </p:spTree>
    <p:extLst>
      <p:ext uri="{BB962C8B-B14F-4D97-AF65-F5344CB8AC3E}">
        <p14:creationId xmlns:p14="http://schemas.microsoft.com/office/powerpoint/2010/main" val="1197127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8227ECC-296B-277F-F90E-7708D4AF0320}"/>
              </a:ext>
            </a:extLst>
          </p:cNvPr>
          <p:cNvSpPr>
            <a:spLocks noGrp="1"/>
          </p:cNvSpPr>
          <p:nvPr>
            <p:ph type="dt" sz="half" idx="10"/>
          </p:nvPr>
        </p:nvSpPr>
        <p:spPr/>
        <p:txBody>
          <a:bodyPr/>
          <a:lstStyle>
            <a:lvl1pPr>
              <a:defRPr/>
            </a:lvl1pPr>
          </a:lstStyle>
          <a:p>
            <a:pPr>
              <a:defRPr/>
            </a:pPr>
            <a:fld id="{4EF4C8A3-5A1A-413F-9965-692E57497214}" type="datetimeFigureOut">
              <a:rPr lang="it-IT"/>
              <a:pPr>
                <a:defRPr/>
              </a:pPr>
              <a:t>11/11/2022</a:t>
            </a:fld>
            <a:endParaRPr lang="it-IT"/>
          </a:p>
        </p:txBody>
      </p:sp>
      <p:sp>
        <p:nvSpPr>
          <p:cNvPr id="5" name="Segnaposto piè di pagina 4">
            <a:extLst>
              <a:ext uri="{FF2B5EF4-FFF2-40B4-BE49-F238E27FC236}">
                <a16:creationId xmlns:a16="http://schemas.microsoft.com/office/drawing/2014/main" id="{3659516F-B16A-624D-52AB-97DB472A75B7}"/>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D4F3BE8-3E01-F830-0919-2C63BAC80BB8}"/>
              </a:ext>
            </a:extLst>
          </p:cNvPr>
          <p:cNvSpPr>
            <a:spLocks noGrp="1"/>
          </p:cNvSpPr>
          <p:nvPr>
            <p:ph type="sldNum" sz="quarter" idx="12"/>
          </p:nvPr>
        </p:nvSpPr>
        <p:spPr/>
        <p:txBody>
          <a:bodyPr/>
          <a:lstStyle>
            <a:lvl1pPr>
              <a:defRPr/>
            </a:lvl1pPr>
          </a:lstStyle>
          <a:p>
            <a:pPr>
              <a:defRPr/>
            </a:pPr>
            <a:fld id="{8CC7C709-2600-4B91-807D-838244F49C02}" type="slidenum">
              <a:rPr lang="it-IT"/>
              <a:pPr>
                <a:defRPr/>
              </a:pPr>
              <a:t>‹#›</a:t>
            </a:fld>
            <a:endParaRPr lang="it-IT"/>
          </a:p>
        </p:txBody>
      </p:sp>
    </p:spTree>
    <p:extLst>
      <p:ext uri="{BB962C8B-B14F-4D97-AF65-F5344CB8AC3E}">
        <p14:creationId xmlns:p14="http://schemas.microsoft.com/office/powerpoint/2010/main" val="836113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1"/>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41"/>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5BE44C8-5F6D-E010-3360-2FBACDE20E6D}"/>
              </a:ext>
            </a:extLst>
          </p:cNvPr>
          <p:cNvSpPr>
            <a:spLocks noGrp="1"/>
          </p:cNvSpPr>
          <p:nvPr>
            <p:ph type="dt" sz="half" idx="10"/>
          </p:nvPr>
        </p:nvSpPr>
        <p:spPr/>
        <p:txBody>
          <a:bodyPr/>
          <a:lstStyle>
            <a:lvl1pPr>
              <a:defRPr/>
            </a:lvl1pPr>
          </a:lstStyle>
          <a:p>
            <a:pPr>
              <a:defRPr/>
            </a:pPr>
            <a:fld id="{F9D52ADB-E44E-43AE-B7EB-1C768470EDDB}" type="datetimeFigureOut">
              <a:rPr lang="it-IT"/>
              <a:pPr>
                <a:defRPr/>
              </a:pPr>
              <a:t>11/11/2022</a:t>
            </a:fld>
            <a:endParaRPr lang="it-IT"/>
          </a:p>
        </p:txBody>
      </p:sp>
      <p:sp>
        <p:nvSpPr>
          <p:cNvPr id="5" name="Segnaposto piè di pagina 4">
            <a:extLst>
              <a:ext uri="{FF2B5EF4-FFF2-40B4-BE49-F238E27FC236}">
                <a16:creationId xmlns:a16="http://schemas.microsoft.com/office/drawing/2014/main" id="{A1048FEE-5870-73B4-241C-616B1AE46472}"/>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8710A6F3-C01A-1D57-1150-A536D3BCD99D}"/>
              </a:ext>
            </a:extLst>
          </p:cNvPr>
          <p:cNvSpPr>
            <a:spLocks noGrp="1"/>
          </p:cNvSpPr>
          <p:nvPr>
            <p:ph type="sldNum" sz="quarter" idx="12"/>
          </p:nvPr>
        </p:nvSpPr>
        <p:spPr/>
        <p:txBody>
          <a:bodyPr/>
          <a:lstStyle>
            <a:lvl1pPr>
              <a:defRPr/>
            </a:lvl1pPr>
          </a:lstStyle>
          <a:p>
            <a:pPr>
              <a:defRPr/>
            </a:pPr>
            <a:fld id="{BCA4A508-7E27-4CFD-87F9-35D3B62953F6}" type="slidenum">
              <a:rPr lang="it-IT"/>
              <a:pPr>
                <a:defRPr/>
              </a:pPr>
              <a:t>‹#›</a:t>
            </a:fld>
            <a:endParaRPr lang="it-IT"/>
          </a:p>
        </p:txBody>
      </p:sp>
    </p:spTree>
    <p:extLst>
      <p:ext uri="{BB962C8B-B14F-4D97-AF65-F5344CB8AC3E}">
        <p14:creationId xmlns:p14="http://schemas.microsoft.com/office/powerpoint/2010/main" val="310889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2" name="Google Shape;20;p26">
            <a:extLst>
              <a:ext uri="{FF2B5EF4-FFF2-40B4-BE49-F238E27FC236}">
                <a16:creationId xmlns:a16="http://schemas.microsoft.com/office/drawing/2014/main" id="{81481711-5BA7-5A72-54E1-BD31C3DB8C49}"/>
              </a:ext>
            </a:extLst>
          </p:cNvPr>
          <p:cNvSpPr>
            <a:spLocks noChangeArrowheads="1"/>
          </p:cNvSpPr>
          <p:nvPr/>
        </p:nvSpPr>
        <p:spPr bwMode="auto">
          <a:xfrm>
            <a:off x="0" y="454025"/>
            <a:ext cx="11074400" cy="482600"/>
          </a:xfrm>
          <a:prstGeom prst="rect">
            <a:avLst/>
          </a:prstGeom>
          <a:solidFill>
            <a:schemeClr val="accent2"/>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3" name="Google Shape;21;p26" descr="C:\Users\iouliettalaz\Desktop\projects\υποστηρίΖΩ_Τ1ΕΔΚ_02668\υποστηρίΖΩ_logo.png">
            <a:extLst>
              <a:ext uri="{FF2B5EF4-FFF2-40B4-BE49-F238E27FC236}">
                <a16:creationId xmlns:a16="http://schemas.microsoft.com/office/drawing/2014/main" id="{8584C74C-0E22-58A0-15B9-FCDD64A2B31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6885" y="4122738"/>
            <a:ext cx="3221567"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2;p26">
            <a:extLst>
              <a:ext uri="{FF2B5EF4-FFF2-40B4-BE49-F238E27FC236}">
                <a16:creationId xmlns:a16="http://schemas.microsoft.com/office/drawing/2014/main" id="{E3D35A09-62ED-3B3F-3157-28C38BBDAF6A}"/>
              </a:ext>
            </a:extLst>
          </p:cNvPr>
          <p:cNvSpPr>
            <a:spLocks noChangeArrowheads="1"/>
          </p:cNvSpPr>
          <p:nvPr/>
        </p:nvSpPr>
        <p:spPr bwMode="auto">
          <a:xfrm>
            <a:off x="0" y="76201"/>
            <a:ext cx="11887200" cy="473075"/>
          </a:xfrm>
          <a:prstGeom prst="rect">
            <a:avLst/>
          </a:prstGeom>
          <a:solidFill>
            <a:schemeClr val="accent1"/>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5" name="Google Shape;23;p26">
            <a:extLst>
              <a:ext uri="{FF2B5EF4-FFF2-40B4-BE49-F238E27FC236}">
                <a16:creationId xmlns:a16="http://schemas.microsoft.com/office/drawing/2014/main" id="{DC45106C-A9B6-0F03-ABB0-BDFF61D16840}"/>
              </a:ext>
            </a:extLst>
          </p:cNvPr>
          <p:cNvSpPr/>
          <p:nvPr/>
        </p:nvSpPr>
        <p:spPr>
          <a:xfrm>
            <a:off x="-4233" y="381000"/>
            <a:ext cx="10748433" cy="268288"/>
          </a:xfrm>
          <a:prstGeom prst="rect">
            <a:avLst/>
          </a:prstGeom>
          <a:solidFill>
            <a:schemeClr val="accent3"/>
          </a:solidFill>
          <a:ln>
            <a:noFill/>
          </a:ln>
        </p:spPr>
        <p:txBody>
          <a:bodyPr spcFirstLastPara="1" lIns="91425" tIns="45700" rIns="91425" bIns="45700" anchor="ctr"/>
          <a:lstStyle/>
          <a:p>
            <a:pPr algn="ctr">
              <a:spcBef>
                <a:spcPts val="0"/>
              </a:spcBef>
              <a:spcAft>
                <a:spcPts val="0"/>
              </a:spcAft>
              <a:defRPr/>
            </a:pPr>
            <a:endParaRPr sz="1800">
              <a:solidFill>
                <a:schemeClr val="lt1"/>
              </a:solidFill>
              <a:latin typeface="Calibri"/>
              <a:ea typeface="Calibri"/>
              <a:cs typeface="Calibri"/>
              <a:sym typeface="Calibri"/>
            </a:endParaRPr>
          </a:p>
        </p:txBody>
      </p:sp>
      <p:pic>
        <p:nvPicPr>
          <p:cNvPr id="6" name="Google Shape;24;p26">
            <a:extLst>
              <a:ext uri="{FF2B5EF4-FFF2-40B4-BE49-F238E27FC236}">
                <a16:creationId xmlns:a16="http://schemas.microsoft.com/office/drawing/2014/main" id="{2404C193-CC8A-C763-C4EA-33E63C2D647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16321"/>
          <a:stretch>
            <a:fillRect/>
          </a:stretch>
        </p:blipFill>
        <p:spPr bwMode="auto">
          <a:xfrm>
            <a:off x="4838700" y="6324600"/>
            <a:ext cx="219498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25;p26">
            <a:extLst>
              <a:ext uri="{FF2B5EF4-FFF2-40B4-BE49-F238E27FC236}">
                <a16:creationId xmlns:a16="http://schemas.microsoft.com/office/drawing/2014/main" id="{61F41387-FF56-8FED-A87C-462182DDE66E}"/>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1" y="5195888"/>
            <a:ext cx="2453217"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26;p26">
            <a:extLst>
              <a:ext uri="{FF2B5EF4-FFF2-40B4-BE49-F238E27FC236}">
                <a16:creationId xmlns:a16="http://schemas.microsoft.com/office/drawing/2014/main" id="{1408C64E-BBDE-2777-DC78-02FD010EA71F}"/>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1" y="5059364"/>
            <a:ext cx="969433"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27;p26">
            <a:extLst>
              <a:ext uri="{FF2B5EF4-FFF2-40B4-BE49-F238E27FC236}">
                <a16:creationId xmlns:a16="http://schemas.microsoft.com/office/drawing/2014/main" id="{427F98BF-E1C7-3B3E-3811-C67D7E06DB30}"/>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6618" y="4379913"/>
            <a:ext cx="283210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Google Shape;18;p26"/>
          <p:cNvSpPr txBox="1">
            <a:spLocks noGrp="1"/>
          </p:cNvSpPr>
          <p:nvPr>
            <p:ph type="ctrTitle"/>
          </p:nvPr>
        </p:nvSpPr>
        <p:spPr>
          <a:xfrm>
            <a:off x="1566831" y="1143001"/>
            <a:ext cx="9144000" cy="1752599"/>
          </a:xfrm>
          <a:prstGeom prst="rect">
            <a:avLst/>
          </a:prstGeom>
          <a:noFill/>
          <a:ln>
            <a:noFill/>
          </a:ln>
        </p:spPr>
        <p:txBody>
          <a:bodyPr spcFirstLastPara="1" anchor="b">
            <a:normAutofit/>
          </a:bodyPr>
          <a:lstStyle>
            <a:lvl1pPr lvl="0" algn="ctr">
              <a:lnSpc>
                <a:spcPct val="90000"/>
              </a:lnSpc>
              <a:spcBef>
                <a:spcPts val="0"/>
              </a:spcBef>
              <a:spcAft>
                <a:spcPts val="0"/>
              </a:spcAft>
              <a:buClr>
                <a:schemeClr val="dk1"/>
              </a:buClr>
              <a:buSzPts val="4500"/>
              <a:buFont typeface="Calibri"/>
              <a:buNone/>
              <a:defRPr sz="45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6"/>
          <p:cNvSpPr txBox="1">
            <a:spLocks noGrp="1"/>
          </p:cNvSpPr>
          <p:nvPr>
            <p:ph type="subTitle" idx="1"/>
          </p:nvPr>
        </p:nvSpPr>
        <p:spPr>
          <a:xfrm>
            <a:off x="1566831" y="3048000"/>
            <a:ext cx="9144000" cy="1143000"/>
          </a:xfrm>
          <a:prstGeom prst="rect">
            <a:avLst/>
          </a:prstGeom>
          <a:noFill/>
          <a:ln>
            <a:noFill/>
          </a:ln>
        </p:spPr>
        <p:txBody>
          <a:bodyPr spcFirstLastPara="1">
            <a:normAutofit/>
          </a:bodyPr>
          <a:lstStyle>
            <a:lvl1pPr lvl="0" algn="ctr">
              <a:lnSpc>
                <a:spcPct val="90000"/>
              </a:lnSpc>
              <a:spcBef>
                <a:spcPts val="750"/>
              </a:spcBef>
              <a:spcAft>
                <a:spcPts val="0"/>
              </a:spcAft>
              <a:buSzPts val="1800"/>
              <a:buNone/>
              <a:defRPr sz="1800">
                <a:solidFill>
                  <a:srgbClr val="13837F"/>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3407824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8"/>
        <p:cNvGrpSpPr/>
        <p:nvPr/>
      </p:nvGrpSpPr>
      <p:grpSpPr>
        <a:xfrm>
          <a:off x="0" y="0"/>
          <a:ext cx="0" cy="0"/>
          <a:chOff x="0" y="0"/>
          <a:chExt cx="0" cy="0"/>
        </a:xfrm>
      </p:grpSpPr>
      <p:sp>
        <p:nvSpPr>
          <p:cNvPr id="2" name="Google Shape;29;p27">
            <a:extLst>
              <a:ext uri="{FF2B5EF4-FFF2-40B4-BE49-F238E27FC236}">
                <a16:creationId xmlns:a16="http://schemas.microsoft.com/office/drawing/2014/main" id="{52CCA208-A8FF-CD8E-9668-74BB617CC497}"/>
              </a:ext>
            </a:extLst>
          </p:cNvPr>
          <p:cNvSpPr>
            <a:spLocks noChangeArrowheads="1"/>
          </p:cNvSpPr>
          <p:nvPr/>
        </p:nvSpPr>
        <p:spPr bwMode="auto">
          <a:xfrm>
            <a:off x="10634134" y="6311900"/>
            <a:ext cx="651933" cy="469900"/>
          </a:xfrm>
          <a:prstGeom prst="ellipse">
            <a:avLst/>
          </a:prstGeom>
          <a:solidFill>
            <a:srgbClr val="FFE8A3"/>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30" name="Google Shape;30;p27"/>
          <p:cNvSpPr txBox="1">
            <a:spLocks noGrp="1"/>
          </p:cNvSpPr>
          <p:nvPr>
            <p:ph type="title"/>
          </p:nvPr>
        </p:nvSpPr>
        <p:spPr>
          <a:xfrm>
            <a:off x="838200" y="588789"/>
            <a:ext cx="10515600" cy="1101901"/>
          </a:xfrm>
          <a:prstGeom prst="rect">
            <a:avLst/>
          </a:prstGeom>
          <a:noFill/>
          <a:ln>
            <a:noFill/>
          </a:ln>
        </p:spPr>
        <p:txBody>
          <a:bodyPr spcFirstLastPara="1">
            <a:normAutofit/>
          </a:bodyPr>
          <a:lstStyle>
            <a:lvl1pPr lvl="0" algn="l">
              <a:lnSpc>
                <a:spcPct val="90000"/>
              </a:lnSpc>
              <a:spcBef>
                <a:spcPts val="0"/>
              </a:spcBef>
              <a:spcAft>
                <a:spcPts val="0"/>
              </a:spcAft>
              <a:buClr>
                <a:srgbClr val="13837F"/>
              </a:buClr>
              <a:buSzPts val="3300"/>
              <a:buFont typeface="Calibri"/>
              <a:buNone/>
              <a:defRPr>
                <a:solidFill>
                  <a:srgbClr val="1383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7"/>
          <p:cNvSpPr txBox="1">
            <a:spLocks noGrp="1"/>
          </p:cNvSpPr>
          <p:nvPr>
            <p:ph type="body" idx="1"/>
          </p:nvPr>
        </p:nvSpPr>
        <p:spPr>
          <a:xfrm>
            <a:off x="838200" y="1825625"/>
            <a:ext cx="10515600" cy="4351338"/>
          </a:xfrm>
          <a:prstGeom prst="rect">
            <a:avLst/>
          </a:prstGeom>
          <a:noFill/>
          <a:ln>
            <a:noFill/>
          </a:ln>
        </p:spPr>
        <p:txBody>
          <a:bodyPr spcFirstLastPara="1">
            <a:normAutofit/>
          </a:bodyPr>
          <a:lstStyle>
            <a:lvl1pPr marL="457200" lvl="0" indent="-361950" algn="l">
              <a:lnSpc>
                <a:spcPct val="90000"/>
              </a:lnSpc>
              <a:spcBef>
                <a:spcPts val="750"/>
              </a:spcBef>
              <a:spcAft>
                <a:spcPts val="0"/>
              </a:spcAft>
              <a:buClr>
                <a:schemeClr val="dk2"/>
              </a:buClr>
              <a:buSzPts val="2100"/>
              <a:buChar char="•"/>
              <a:defRPr>
                <a:solidFill>
                  <a:schemeClr val="dk2"/>
                </a:solidFill>
              </a:defRPr>
            </a:lvl1pPr>
            <a:lvl2pPr marL="914400" lvl="1" indent="-342900" algn="l">
              <a:lnSpc>
                <a:spcPct val="90000"/>
              </a:lnSpc>
              <a:spcBef>
                <a:spcPts val="375"/>
              </a:spcBef>
              <a:spcAft>
                <a:spcPts val="0"/>
              </a:spcAft>
              <a:buClr>
                <a:schemeClr val="dk2"/>
              </a:buClr>
              <a:buSzPts val="1800"/>
              <a:buChar char="•"/>
              <a:defRPr/>
            </a:lvl2pPr>
            <a:lvl3pPr marL="1371600" lvl="2" indent="-323850" algn="l">
              <a:lnSpc>
                <a:spcPct val="90000"/>
              </a:lnSpc>
              <a:spcBef>
                <a:spcPts val="375"/>
              </a:spcBef>
              <a:spcAft>
                <a:spcPts val="0"/>
              </a:spcAft>
              <a:buClr>
                <a:schemeClr val="dk2"/>
              </a:buClr>
              <a:buSzPts val="1500"/>
              <a:buChar char="•"/>
              <a:defRPr/>
            </a:lvl3pPr>
            <a:lvl4pPr marL="1828800" lvl="3" indent="-314325" algn="l">
              <a:lnSpc>
                <a:spcPct val="90000"/>
              </a:lnSpc>
              <a:spcBef>
                <a:spcPts val="375"/>
              </a:spcBef>
              <a:spcAft>
                <a:spcPts val="0"/>
              </a:spcAft>
              <a:buClr>
                <a:schemeClr val="dk2"/>
              </a:buClr>
              <a:buSzPts val="1350"/>
              <a:buChar char="•"/>
              <a:defRPr/>
            </a:lvl4pPr>
            <a:lvl5pPr marL="2286000" lvl="4" indent="-314325" algn="l">
              <a:lnSpc>
                <a:spcPct val="90000"/>
              </a:lnSpc>
              <a:spcBef>
                <a:spcPts val="375"/>
              </a:spcBef>
              <a:spcAft>
                <a:spcPts val="0"/>
              </a:spcAft>
              <a:buClr>
                <a:schemeClr val="dk2"/>
              </a:buClr>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 name="Google Shape;32;p27">
            <a:extLst>
              <a:ext uri="{FF2B5EF4-FFF2-40B4-BE49-F238E27FC236}">
                <a16:creationId xmlns:a16="http://schemas.microsoft.com/office/drawing/2014/main" id="{B92CF93F-1137-82A5-D770-3FC908161189}"/>
              </a:ext>
            </a:extLst>
          </p:cNvPr>
          <p:cNvSpPr txBox="1">
            <a:spLocks noGrp="1"/>
          </p:cNvSpPr>
          <p:nvPr>
            <p:ph type="sldNum" idx="10"/>
          </p:nvPr>
        </p:nvSpPr>
        <p:spPr/>
        <p:txBody>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a:defRPr/>
            </a:pPr>
            <a:fld id="{5D9FFE70-68CB-4014-812C-8DD1520011E1}" type="slidenum">
              <a:rPr lang="el-GR"/>
              <a:pPr>
                <a:defRPr/>
              </a:pPr>
              <a:t>‹#›</a:t>
            </a:fld>
            <a:endParaRPr/>
          </a:p>
        </p:txBody>
      </p:sp>
    </p:spTree>
    <p:extLst>
      <p:ext uri="{BB962C8B-B14F-4D97-AF65-F5344CB8AC3E}">
        <p14:creationId xmlns:p14="http://schemas.microsoft.com/office/powerpoint/2010/main" val="21014572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sp>
        <p:nvSpPr>
          <p:cNvPr id="2" name="Google Shape;34;p28">
            <a:extLst>
              <a:ext uri="{FF2B5EF4-FFF2-40B4-BE49-F238E27FC236}">
                <a16:creationId xmlns:a16="http://schemas.microsoft.com/office/drawing/2014/main" id="{B8AB36E6-6F42-CD35-2FF7-81F752ADAAE0}"/>
              </a:ext>
            </a:extLst>
          </p:cNvPr>
          <p:cNvSpPr>
            <a:spLocks noChangeArrowheads="1"/>
          </p:cNvSpPr>
          <p:nvPr/>
        </p:nvSpPr>
        <p:spPr bwMode="auto">
          <a:xfrm>
            <a:off x="0" y="454025"/>
            <a:ext cx="11074400" cy="482600"/>
          </a:xfrm>
          <a:prstGeom prst="rect">
            <a:avLst/>
          </a:prstGeom>
          <a:solidFill>
            <a:schemeClr val="accent2"/>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3" name="Google Shape;37;p28">
            <a:extLst>
              <a:ext uri="{FF2B5EF4-FFF2-40B4-BE49-F238E27FC236}">
                <a16:creationId xmlns:a16="http://schemas.microsoft.com/office/drawing/2014/main" id="{7CA71C89-56FD-8700-2350-F3509877E83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551" y="6116638"/>
            <a:ext cx="26162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8;p28" descr="C:\Users\iouliettalaz\Desktop\projects\υποστηρίΖΩ_Τ1ΕΔΚ_02668\υποστηρίΖΩ_logo.png">
            <a:extLst>
              <a:ext uri="{FF2B5EF4-FFF2-40B4-BE49-F238E27FC236}">
                <a16:creationId xmlns:a16="http://schemas.microsoft.com/office/drawing/2014/main" id="{4528D5A8-7E3C-B268-2C01-B63E98BDA79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1062038"/>
            <a:ext cx="3223684"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39;p28">
            <a:extLst>
              <a:ext uri="{FF2B5EF4-FFF2-40B4-BE49-F238E27FC236}">
                <a16:creationId xmlns:a16="http://schemas.microsoft.com/office/drawing/2014/main" id="{058374F2-8B15-D6D3-1BD5-ADEFC83A2000}"/>
              </a:ext>
            </a:extLst>
          </p:cNvPr>
          <p:cNvSpPr>
            <a:spLocks noChangeArrowheads="1"/>
          </p:cNvSpPr>
          <p:nvPr/>
        </p:nvSpPr>
        <p:spPr bwMode="auto">
          <a:xfrm>
            <a:off x="0" y="76201"/>
            <a:ext cx="11887200" cy="473075"/>
          </a:xfrm>
          <a:prstGeom prst="rect">
            <a:avLst/>
          </a:prstGeom>
          <a:solidFill>
            <a:schemeClr val="accent1"/>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6" name="Google Shape;40;p28">
            <a:extLst>
              <a:ext uri="{FF2B5EF4-FFF2-40B4-BE49-F238E27FC236}">
                <a16:creationId xmlns:a16="http://schemas.microsoft.com/office/drawing/2014/main" id="{096B373A-5AE1-C50E-AD84-09D2794AE4C5}"/>
              </a:ext>
            </a:extLst>
          </p:cNvPr>
          <p:cNvSpPr/>
          <p:nvPr/>
        </p:nvSpPr>
        <p:spPr>
          <a:xfrm>
            <a:off x="-4233" y="381000"/>
            <a:ext cx="10748433" cy="268288"/>
          </a:xfrm>
          <a:prstGeom prst="rect">
            <a:avLst/>
          </a:prstGeom>
          <a:solidFill>
            <a:schemeClr val="accent3"/>
          </a:solidFill>
          <a:ln>
            <a:noFill/>
          </a:ln>
        </p:spPr>
        <p:txBody>
          <a:bodyPr spcFirstLastPara="1" lIns="91425" tIns="45700" rIns="91425" bIns="45700" anchor="ctr"/>
          <a:lstStyle/>
          <a:p>
            <a:pPr algn="ctr">
              <a:spcBef>
                <a:spcPts val="0"/>
              </a:spcBef>
              <a:spcAft>
                <a:spcPts val="0"/>
              </a:spcAft>
              <a:defRPr/>
            </a:pPr>
            <a:endParaRPr sz="1800">
              <a:solidFill>
                <a:schemeClr val="lt1"/>
              </a:solidFill>
              <a:latin typeface="Calibri"/>
              <a:ea typeface="Calibri"/>
              <a:cs typeface="Calibri"/>
              <a:sym typeface="Calibri"/>
            </a:endParaRPr>
          </a:p>
        </p:txBody>
      </p:sp>
      <p:sp>
        <p:nvSpPr>
          <p:cNvPr id="35" name="Google Shape;35;p28"/>
          <p:cNvSpPr txBox="1">
            <a:spLocks noGrp="1"/>
          </p:cNvSpPr>
          <p:nvPr>
            <p:ph type="title"/>
          </p:nvPr>
        </p:nvSpPr>
        <p:spPr>
          <a:xfrm>
            <a:off x="831851" y="1709740"/>
            <a:ext cx="10515600" cy="2852737"/>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4500"/>
              <a:buFont typeface="Calibri"/>
              <a:buNone/>
              <a:defRPr sz="45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8"/>
          <p:cNvSpPr txBox="1">
            <a:spLocks noGrp="1"/>
          </p:cNvSpPr>
          <p:nvPr>
            <p:ph type="body" idx="1"/>
          </p:nvPr>
        </p:nvSpPr>
        <p:spPr>
          <a:xfrm>
            <a:off x="831851" y="4589465"/>
            <a:ext cx="10515600" cy="1500187"/>
          </a:xfrm>
          <a:prstGeom prst="rect">
            <a:avLst/>
          </a:prstGeom>
          <a:noFill/>
          <a:ln>
            <a:noFill/>
          </a:ln>
        </p:spPr>
        <p:txBody>
          <a:bodyPr spcFirstLastPara="1">
            <a:normAutofit/>
          </a:bodyPr>
          <a:lstStyle>
            <a:lvl1pPr marL="457200" lvl="0" indent="-228600" algn="l">
              <a:lnSpc>
                <a:spcPct val="90000"/>
              </a:lnSpc>
              <a:spcBef>
                <a:spcPts val="750"/>
              </a:spcBef>
              <a:spcAft>
                <a:spcPts val="0"/>
              </a:spcAft>
              <a:buSzPts val="1800"/>
              <a:buNone/>
              <a:defRPr sz="1800">
                <a:solidFill>
                  <a:srgbClr val="13837F"/>
                </a:solidFill>
              </a:defRPr>
            </a:lvl1pPr>
            <a:lvl2pPr marL="914400" lvl="1" indent="-228600" algn="l">
              <a:lnSpc>
                <a:spcPct val="90000"/>
              </a:lnSpc>
              <a:spcBef>
                <a:spcPts val="375"/>
              </a:spcBef>
              <a:spcAft>
                <a:spcPts val="0"/>
              </a:spcAft>
              <a:buSzPts val="1500"/>
              <a:buNone/>
              <a:defRPr sz="1500">
                <a:solidFill>
                  <a:srgbClr val="888888"/>
                </a:solidFill>
              </a:defRPr>
            </a:lvl2pPr>
            <a:lvl3pPr marL="1371600" lvl="2" indent="-228600" algn="l">
              <a:lnSpc>
                <a:spcPct val="90000"/>
              </a:lnSpc>
              <a:spcBef>
                <a:spcPts val="375"/>
              </a:spcBef>
              <a:spcAft>
                <a:spcPts val="0"/>
              </a:spcAft>
              <a:buSzPts val="1350"/>
              <a:buNone/>
              <a:defRPr sz="1350">
                <a:solidFill>
                  <a:srgbClr val="888888"/>
                </a:solidFill>
              </a:defRPr>
            </a:lvl3pPr>
            <a:lvl4pPr marL="1828800" lvl="3" indent="-228600" algn="l">
              <a:lnSpc>
                <a:spcPct val="90000"/>
              </a:lnSpc>
              <a:spcBef>
                <a:spcPts val="375"/>
              </a:spcBef>
              <a:spcAft>
                <a:spcPts val="0"/>
              </a:spcAft>
              <a:buSzPts val="1200"/>
              <a:buNone/>
              <a:defRPr sz="1200">
                <a:solidFill>
                  <a:srgbClr val="888888"/>
                </a:solidFill>
              </a:defRPr>
            </a:lvl4pPr>
            <a:lvl5pPr marL="2286000" lvl="4" indent="-228600" algn="l">
              <a:lnSpc>
                <a:spcPct val="90000"/>
              </a:lnSpc>
              <a:spcBef>
                <a:spcPts val="375"/>
              </a:spcBef>
              <a:spcAft>
                <a:spcPts val="0"/>
              </a:spcAft>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Tree>
    <p:extLst>
      <p:ext uri="{BB962C8B-B14F-4D97-AF65-F5344CB8AC3E}">
        <p14:creationId xmlns:p14="http://schemas.microsoft.com/office/powerpoint/2010/main" val="23202513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1"/>
        <p:cNvGrpSpPr/>
        <p:nvPr/>
      </p:nvGrpSpPr>
      <p:grpSpPr>
        <a:xfrm>
          <a:off x="0" y="0"/>
          <a:ext cx="0" cy="0"/>
          <a:chOff x="0" y="0"/>
          <a:chExt cx="0" cy="0"/>
        </a:xfrm>
      </p:grpSpPr>
      <p:sp>
        <p:nvSpPr>
          <p:cNvPr id="2" name="Google Shape;42;p29">
            <a:extLst>
              <a:ext uri="{FF2B5EF4-FFF2-40B4-BE49-F238E27FC236}">
                <a16:creationId xmlns:a16="http://schemas.microsoft.com/office/drawing/2014/main" id="{3A7FF931-5193-2425-16A4-9C761AFA2494}"/>
              </a:ext>
            </a:extLst>
          </p:cNvPr>
          <p:cNvSpPr>
            <a:spLocks noChangeArrowheads="1"/>
          </p:cNvSpPr>
          <p:nvPr/>
        </p:nvSpPr>
        <p:spPr bwMode="auto">
          <a:xfrm>
            <a:off x="10634134" y="6311900"/>
            <a:ext cx="651933" cy="469900"/>
          </a:xfrm>
          <a:prstGeom prst="ellipse">
            <a:avLst/>
          </a:prstGeom>
          <a:solidFill>
            <a:srgbClr val="FFE8A3"/>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43" name="Google Shape;43;p29"/>
          <p:cNvSpPr txBox="1">
            <a:spLocks noGrp="1"/>
          </p:cNvSpPr>
          <p:nvPr>
            <p:ph type="title"/>
          </p:nvPr>
        </p:nvSpPr>
        <p:spPr>
          <a:xfrm>
            <a:off x="838200" y="588789"/>
            <a:ext cx="10515600" cy="1101901"/>
          </a:xfrm>
          <a:prstGeom prst="rect">
            <a:avLst/>
          </a:prstGeom>
          <a:noFill/>
          <a:ln>
            <a:noFill/>
          </a:ln>
        </p:spPr>
        <p:txBody>
          <a:bodyPr spcFirstLastPara="1">
            <a:normAutofit/>
          </a:bodyPr>
          <a:lstStyle>
            <a:lvl1pPr lvl="0" algn="l">
              <a:lnSpc>
                <a:spcPct val="90000"/>
              </a:lnSpc>
              <a:spcBef>
                <a:spcPts val="0"/>
              </a:spcBef>
              <a:spcAft>
                <a:spcPts val="0"/>
              </a:spcAft>
              <a:buClr>
                <a:srgbClr val="13837F"/>
              </a:buClr>
              <a:buSzPts val="3300"/>
              <a:buFont typeface="Calibri"/>
              <a:buNone/>
              <a:defRPr>
                <a:solidFill>
                  <a:srgbClr val="1383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9"/>
          <p:cNvSpPr txBox="1">
            <a:spLocks noGrp="1"/>
          </p:cNvSpPr>
          <p:nvPr>
            <p:ph type="body" idx="1"/>
          </p:nvPr>
        </p:nvSpPr>
        <p:spPr>
          <a:xfrm>
            <a:off x="838200" y="1825625"/>
            <a:ext cx="5181600" cy="4351338"/>
          </a:xfrm>
          <a:prstGeom prst="rect">
            <a:avLst/>
          </a:prstGeom>
          <a:noFill/>
          <a:ln>
            <a:noFill/>
          </a:ln>
        </p:spPr>
        <p:txBody>
          <a:bodyPr spcFirstLastPara="1">
            <a:normAutofit/>
          </a:bodyPr>
          <a:lstStyle>
            <a:lvl1pPr marL="457200" lvl="0" indent="-361950" algn="l">
              <a:lnSpc>
                <a:spcPct val="90000"/>
              </a:lnSpc>
              <a:spcBef>
                <a:spcPts val="750"/>
              </a:spcBef>
              <a:spcAft>
                <a:spcPts val="0"/>
              </a:spcAft>
              <a:buClr>
                <a:schemeClr val="dk2"/>
              </a:buClr>
              <a:buSzPts val="2100"/>
              <a:buFont typeface="Arial"/>
              <a:buChar char="•"/>
              <a:defRPr/>
            </a:lvl1pPr>
            <a:lvl2pPr marL="914400" lvl="1" indent="-342900" algn="l">
              <a:lnSpc>
                <a:spcPct val="90000"/>
              </a:lnSpc>
              <a:spcBef>
                <a:spcPts val="375"/>
              </a:spcBef>
              <a:spcAft>
                <a:spcPts val="0"/>
              </a:spcAft>
              <a:buClr>
                <a:schemeClr val="dk2"/>
              </a:buClr>
              <a:buSzPts val="1800"/>
              <a:buFont typeface="Arial"/>
              <a:buChar char="•"/>
              <a:defRPr/>
            </a:lvl2pPr>
            <a:lvl3pPr marL="1371600" lvl="2" indent="-323850" algn="l">
              <a:lnSpc>
                <a:spcPct val="90000"/>
              </a:lnSpc>
              <a:spcBef>
                <a:spcPts val="375"/>
              </a:spcBef>
              <a:spcAft>
                <a:spcPts val="0"/>
              </a:spcAft>
              <a:buClr>
                <a:schemeClr val="dk2"/>
              </a:buClr>
              <a:buSzPts val="1500"/>
              <a:buFont typeface="Arial"/>
              <a:buChar char="•"/>
              <a:defRPr/>
            </a:lvl3pPr>
            <a:lvl4pPr marL="1828800" lvl="3" indent="-314325" algn="l">
              <a:lnSpc>
                <a:spcPct val="90000"/>
              </a:lnSpc>
              <a:spcBef>
                <a:spcPts val="375"/>
              </a:spcBef>
              <a:spcAft>
                <a:spcPts val="0"/>
              </a:spcAft>
              <a:buClr>
                <a:schemeClr val="dk2"/>
              </a:buClr>
              <a:buSzPts val="1350"/>
              <a:buFont typeface="Arial"/>
              <a:buChar char="•"/>
              <a:defRPr/>
            </a:lvl4pPr>
            <a:lvl5pPr marL="2286000" lvl="4" indent="-314325" algn="l">
              <a:lnSpc>
                <a:spcPct val="90000"/>
              </a:lnSpc>
              <a:spcBef>
                <a:spcPts val="375"/>
              </a:spcBef>
              <a:spcAft>
                <a:spcPts val="0"/>
              </a:spcAft>
              <a:buClr>
                <a:schemeClr val="dk2"/>
              </a:buClr>
              <a:buSzPts val="1350"/>
              <a:buFont typeface="Arial"/>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5" name="Google Shape;45;p29"/>
          <p:cNvSpPr txBox="1">
            <a:spLocks noGrp="1"/>
          </p:cNvSpPr>
          <p:nvPr>
            <p:ph type="body" idx="2"/>
          </p:nvPr>
        </p:nvSpPr>
        <p:spPr>
          <a:xfrm>
            <a:off x="6172200" y="1825625"/>
            <a:ext cx="5181600" cy="4351338"/>
          </a:xfrm>
          <a:prstGeom prst="rect">
            <a:avLst/>
          </a:prstGeom>
          <a:noFill/>
          <a:ln>
            <a:noFill/>
          </a:ln>
        </p:spPr>
        <p:txBody>
          <a:bodyPr spcFirstLastPara="1">
            <a:normAutofit/>
          </a:bodyPr>
          <a:lstStyle>
            <a:lvl1pPr marL="457200" lvl="0" indent="-361950" algn="l">
              <a:lnSpc>
                <a:spcPct val="90000"/>
              </a:lnSpc>
              <a:spcBef>
                <a:spcPts val="750"/>
              </a:spcBef>
              <a:spcAft>
                <a:spcPts val="0"/>
              </a:spcAft>
              <a:buClr>
                <a:schemeClr val="dk2"/>
              </a:buClr>
              <a:buSzPts val="2100"/>
              <a:buChar char="•"/>
              <a:defRPr/>
            </a:lvl1pPr>
            <a:lvl2pPr marL="914400" lvl="1" indent="-342900" algn="l">
              <a:lnSpc>
                <a:spcPct val="90000"/>
              </a:lnSpc>
              <a:spcBef>
                <a:spcPts val="375"/>
              </a:spcBef>
              <a:spcAft>
                <a:spcPts val="0"/>
              </a:spcAft>
              <a:buClr>
                <a:schemeClr val="dk2"/>
              </a:buClr>
              <a:buSzPts val="1800"/>
              <a:buChar char="•"/>
              <a:defRPr/>
            </a:lvl2pPr>
            <a:lvl3pPr marL="1371600" lvl="2" indent="-323850" algn="l">
              <a:lnSpc>
                <a:spcPct val="90000"/>
              </a:lnSpc>
              <a:spcBef>
                <a:spcPts val="375"/>
              </a:spcBef>
              <a:spcAft>
                <a:spcPts val="0"/>
              </a:spcAft>
              <a:buClr>
                <a:schemeClr val="dk2"/>
              </a:buClr>
              <a:buSzPts val="1500"/>
              <a:buChar char="•"/>
              <a:defRPr/>
            </a:lvl3pPr>
            <a:lvl4pPr marL="1828800" lvl="3" indent="-314325" algn="l">
              <a:lnSpc>
                <a:spcPct val="90000"/>
              </a:lnSpc>
              <a:spcBef>
                <a:spcPts val="375"/>
              </a:spcBef>
              <a:spcAft>
                <a:spcPts val="0"/>
              </a:spcAft>
              <a:buClr>
                <a:schemeClr val="dk2"/>
              </a:buClr>
              <a:buSzPts val="1350"/>
              <a:buChar char="•"/>
              <a:defRPr/>
            </a:lvl4pPr>
            <a:lvl5pPr marL="2286000" lvl="4" indent="-314325" algn="l">
              <a:lnSpc>
                <a:spcPct val="90000"/>
              </a:lnSpc>
              <a:spcBef>
                <a:spcPts val="375"/>
              </a:spcBef>
              <a:spcAft>
                <a:spcPts val="0"/>
              </a:spcAft>
              <a:buClr>
                <a:schemeClr val="dk2"/>
              </a:buClr>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 name="Google Shape;46;p29">
            <a:extLst>
              <a:ext uri="{FF2B5EF4-FFF2-40B4-BE49-F238E27FC236}">
                <a16:creationId xmlns:a16="http://schemas.microsoft.com/office/drawing/2014/main" id="{3F400F04-EF98-4DFE-9603-F062DB69DAE3}"/>
              </a:ext>
            </a:extLst>
          </p:cNvPr>
          <p:cNvSpPr txBox="1">
            <a:spLocks noGrp="1"/>
          </p:cNvSpPr>
          <p:nvPr>
            <p:ph type="sldNum" idx="10"/>
          </p:nvPr>
        </p:nvSpPr>
        <p:spPr/>
        <p:txBody>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a:defRPr/>
            </a:pPr>
            <a:fld id="{0AF6DE32-D666-4C55-9A9D-D60435F0E9F9}" type="slidenum">
              <a:rPr lang="el-GR"/>
              <a:pPr>
                <a:defRPr/>
              </a:pPr>
              <a:t>‹#›</a:t>
            </a:fld>
            <a:endParaRPr/>
          </a:p>
        </p:txBody>
      </p:sp>
    </p:spTree>
    <p:extLst>
      <p:ext uri="{BB962C8B-B14F-4D97-AF65-F5344CB8AC3E}">
        <p14:creationId xmlns:p14="http://schemas.microsoft.com/office/powerpoint/2010/main" val="2212263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515D4500-0622-4152-9B8B-06FCE7B1B338}" type="datetimeFigureOut">
              <a:rPr lang="el-GR" smtClean="0"/>
              <a:t>11/11/2022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94BA741C-002D-4CD2-A5CA-A90D68DAA458}" type="slidenum">
              <a:rPr lang="el-GR" smtClean="0"/>
              <a:t>‹#›</a:t>
            </a:fld>
            <a:endParaRPr lang="el-GR"/>
          </a:p>
        </p:txBody>
      </p:sp>
    </p:spTree>
    <p:extLst>
      <p:ext uri="{BB962C8B-B14F-4D97-AF65-F5344CB8AC3E}">
        <p14:creationId xmlns:p14="http://schemas.microsoft.com/office/powerpoint/2010/main" val="201231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7"/>
        <p:cNvGrpSpPr/>
        <p:nvPr/>
      </p:nvGrpSpPr>
      <p:grpSpPr>
        <a:xfrm>
          <a:off x="0" y="0"/>
          <a:ext cx="0" cy="0"/>
          <a:chOff x="0" y="0"/>
          <a:chExt cx="0" cy="0"/>
        </a:xfrm>
      </p:grpSpPr>
      <p:sp>
        <p:nvSpPr>
          <p:cNvPr id="2" name="Google Shape;48;p30">
            <a:extLst>
              <a:ext uri="{FF2B5EF4-FFF2-40B4-BE49-F238E27FC236}">
                <a16:creationId xmlns:a16="http://schemas.microsoft.com/office/drawing/2014/main" id="{B3DF524B-6EA5-777D-F5FB-68CE08044817}"/>
              </a:ext>
            </a:extLst>
          </p:cNvPr>
          <p:cNvSpPr>
            <a:spLocks noChangeArrowheads="1"/>
          </p:cNvSpPr>
          <p:nvPr/>
        </p:nvSpPr>
        <p:spPr bwMode="auto">
          <a:xfrm>
            <a:off x="10634134" y="6311900"/>
            <a:ext cx="651933" cy="469900"/>
          </a:xfrm>
          <a:prstGeom prst="ellipse">
            <a:avLst/>
          </a:prstGeom>
          <a:solidFill>
            <a:srgbClr val="FFE8A3"/>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49" name="Google Shape;49;p30"/>
          <p:cNvSpPr txBox="1">
            <a:spLocks noGrp="1"/>
          </p:cNvSpPr>
          <p:nvPr>
            <p:ph type="title"/>
          </p:nvPr>
        </p:nvSpPr>
        <p:spPr>
          <a:xfrm>
            <a:off x="839788" y="365127"/>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rgbClr val="13837F"/>
              </a:buClr>
              <a:buSzPts val="3300"/>
              <a:buFont typeface="Calibri"/>
              <a:buNone/>
              <a:defRPr>
                <a:solidFill>
                  <a:srgbClr val="1383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0"/>
          <p:cNvSpPr txBox="1">
            <a:spLocks noGrp="1"/>
          </p:cNvSpPr>
          <p:nvPr>
            <p:ph type="body" idx="1"/>
          </p:nvPr>
        </p:nvSpPr>
        <p:spPr>
          <a:xfrm>
            <a:off x="839789" y="1681163"/>
            <a:ext cx="5157787" cy="823912"/>
          </a:xfrm>
          <a:prstGeom prst="rect">
            <a:avLst/>
          </a:prstGeom>
          <a:noFill/>
          <a:ln>
            <a:noFill/>
          </a:ln>
        </p:spPr>
        <p:txBody>
          <a:bodyPr spcFirstLastPara="1" anchor="b">
            <a:normAutofit/>
          </a:bodyPr>
          <a:lstStyle>
            <a:lvl1pPr marL="457200" lvl="0" indent="-228600" algn="l">
              <a:lnSpc>
                <a:spcPct val="90000"/>
              </a:lnSpc>
              <a:spcBef>
                <a:spcPts val="750"/>
              </a:spcBef>
              <a:spcAft>
                <a:spcPts val="0"/>
              </a:spcAft>
              <a:buSzPts val="1800"/>
              <a:buNone/>
              <a:defRPr sz="1800" b="1"/>
            </a:lvl1pPr>
            <a:lvl2pPr marL="914400" lvl="1" indent="-228600" algn="l">
              <a:lnSpc>
                <a:spcPct val="90000"/>
              </a:lnSpc>
              <a:spcBef>
                <a:spcPts val="375"/>
              </a:spcBef>
              <a:spcAft>
                <a:spcPts val="0"/>
              </a:spcAft>
              <a:buSzPts val="1500"/>
              <a:buNone/>
              <a:defRPr sz="1500" b="1"/>
            </a:lvl2pPr>
            <a:lvl3pPr marL="1371600" lvl="2" indent="-228600" algn="l">
              <a:lnSpc>
                <a:spcPct val="90000"/>
              </a:lnSpc>
              <a:spcBef>
                <a:spcPts val="375"/>
              </a:spcBef>
              <a:spcAft>
                <a:spcPts val="0"/>
              </a:spcAft>
              <a:buSzPts val="1350"/>
              <a:buNone/>
              <a:defRPr sz="1350" b="1"/>
            </a:lvl3pPr>
            <a:lvl4pPr marL="1828800" lvl="3" indent="-228600" algn="l">
              <a:lnSpc>
                <a:spcPct val="90000"/>
              </a:lnSpc>
              <a:spcBef>
                <a:spcPts val="375"/>
              </a:spcBef>
              <a:spcAft>
                <a:spcPts val="0"/>
              </a:spcAft>
              <a:buSzPts val="1200"/>
              <a:buNone/>
              <a:defRPr sz="1200" b="1"/>
            </a:lvl4pPr>
            <a:lvl5pPr marL="2286000" lvl="4" indent="-228600" algn="l">
              <a:lnSpc>
                <a:spcPct val="90000"/>
              </a:lnSpc>
              <a:spcBef>
                <a:spcPts val="375"/>
              </a:spcBef>
              <a:spcAft>
                <a:spcPts val="0"/>
              </a:spcAft>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1" name="Google Shape;51;p30"/>
          <p:cNvSpPr txBox="1">
            <a:spLocks noGrp="1"/>
          </p:cNvSpPr>
          <p:nvPr>
            <p:ph type="body" idx="2"/>
          </p:nvPr>
        </p:nvSpPr>
        <p:spPr>
          <a:xfrm>
            <a:off x="839789" y="2505075"/>
            <a:ext cx="5157787" cy="3684588"/>
          </a:xfrm>
          <a:prstGeom prst="rect">
            <a:avLst/>
          </a:prstGeom>
          <a:noFill/>
          <a:ln>
            <a:noFill/>
          </a:ln>
        </p:spPr>
        <p:txBody>
          <a:bodyPr spcFirstLastPara="1">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 name="Google Shape;52;p30"/>
          <p:cNvSpPr txBox="1">
            <a:spLocks noGrp="1"/>
          </p:cNvSpPr>
          <p:nvPr>
            <p:ph type="body" idx="3"/>
          </p:nvPr>
        </p:nvSpPr>
        <p:spPr>
          <a:xfrm>
            <a:off x="6172201" y="1681163"/>
            <a:ext cx="5183188" cy="823912"/>
          </a:xfrm>
          <a:prstGeom prst="rect">
            <a:avLst/>
          </a:prstGeom>
          <a:noFill/>
          <a:ln>
            <a:noFill/>
          </a:ln>
        </p:spPr>
        <p:txBody>
          <a:bodyPr spcFirstLastPara="1" anchor="b">
            <a:normAutofit/>
          </a:bodyPr>
          <a:lstStyle>
            <a:lvl1pPr marL="457200" lvl="0" indent="-228600" algn="l">
              <a:lnSpc>
                <a:spcPct val="90000"/>
              </a:lnSpc>
              <a:spcBef>
                <a:spcPts val="750"/>
              </a:spcBef>
              <a:spcAft>
                <a:spcPts val="0"/>
              </a:spcAft>
              <a:buSzPts val="1800"/>
              <a:buNone/>
              <a:defRPr sz="1800" b="1"/>
            </a:lvl1pPr>
            <a:lvl2pPr marL="914400" lvl="1" indent="-228600" algn="l">
              <a:lnSpc>
                <a:spcPct val="90000"/>
              </a:lnSpc>
              <a:spcBef>
                <a:spcPts val="375"/>
              </a:spcBef>
              <a:spcAft>
                <a:spcPts val="0"/>
              </a:spcAft>
              <a:buSzPts val="1500"/>
              <a:buNone/>
              <a:defRPr sz="1500" b="1"/>
            </a:lvl2pPr>
            <a:lvl3pPr marL="1371600" lvl="2" indent="-228600" algn="l">
              <a:lnSpc>
                <a:spcPct val="90000"/>
              </a:lnSpc>
              <a:spcBef>
                <a:spcPts val="375"/>
              </a:spcBef>
              <a:spcAft>
                <a:spcPts val="0"/>
              </a:spcAft>
              <a:buSzPts val="1350"/>
              <a:buNone/>
              <a:defRPr sz="1350" b="1"/>
            </a:lvl3pPr>
            <a:lvl4pPr marL="1828800" lvl="3" indent="-228600" algn="l">
              <a:lnSpc>
                <a:spcPct val="90000"/>
              </a:lnSpc>
              <a:spcBef>
                <a:spcPts val="375"/>
              </a:spcBef>
              <a:spcAft>
                <a:spcPts val="0"/>
              </a:spcAft>
              <a:buSzPts val="1200"/>
              <a:buNone/>
              <a:defRPr sz="1200" b="1"/>
            </a:lvl4pPr>
            <a:lvl5pPr marL="2286000" lvl="4" indent="-228600" algn="l">
              <a:lnSpc>
                <a:spcPct val="90000"/>
              </a:lnSpc>
              <a:spcBef>
                <a:spcPts val="375"/>
              </a:spcBef>
              <a:spcAft>
                <a:spcPts val="0"/>
              </a:spcAft>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3" name="Google Shape;53;p30"/>
          <p:cNvSpPr txBox="1">
            <a:spLocks noGrp="1"/>
          </p:cNvSpPr>
          <p:nvPr>
            <p:ph type="body" idx="4"/>
          </p:nvPr>
        </p:nvSpPr>
        <p:spPr>
          <a:xfrm>
            <a:off x="6172201" y="2505075"/>
            <a:ext cx="5183188" cy="3684588"/>
          </a:xfrm>
          <a:prstGeom prst="rect">
            <a:avLst/>
          </a:prstGeom>
          <a:noFill/>
          <a:ln>
            <a:noFill/>
          </a:ln>
        </p:spPr>
        <p:txBody>
          <a:bodyPr spcFirstLastPara="1">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 name="Google Shape;54;p30">
            <a:extLst>
              <a:ext uri="{FF2B5EF4-FFF2-40B4-BE49-F238E27FC236}">
                <a16:creationId xmlns:a16="http://schemas.microsoft.com/office/drawing/2014/main" id="{D8E139F2-9C5B-3539-EB78-C4247544A0BB}"/>
              </a:ext>
            </a:extLst>
          </p:cNvPr>
          <p:cNvSpPr txBox="1">
            <a:spLocks noGrp="1"/>
          </p:cNvSpPr>
          <p:nvPr>
            <p:ph type="sldNum" idx="10"/>
          </p:nvPr>
        </p:nvSpPr>
        <p:spPr/>
        <p:txBody>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a:defRPr/>
            </a:pPr>
            <a:fld id="{2D51F618-E27D-4B3E-8022-CD79DD5BC110}" type="slidenum">
              <a:rPr lang="el-GR"/>
              <a:pPr>
                <a:defRPr/>
              </a:pPr>
              <a:t>‹#›</a:t>
            </a:fld>
            <a:endParaRPr/>
          </a:p>
        </p:txBody>
      </p:sp>
    </p:spTree>
    <p:extLst>
      <p:ext uri="{BB962C8B-B14F-4D97-AF65-F5344CB8AC3E}">
        <p14:creationId xmlns:p14="http://schemas.microsoft.com/office/powerpoint/2010/main" val="4125577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2" name="Google Shape;56;p31">
            <a:extLst>
              <a:ext uri="{FF2B5EF4-FFF2-40B4-BE49-F238E27FC236}">
                <a16:creationId xmlns:a16="http://schemas.microsoft.com/office/drawing/2014/main" id="{EA1CFF04-559B-652F-CC2B-E537A8C959B7}"/>
              </a:ext>
            </a:extLst>
          </p:cNvPr>
          <p:cNvSpPr>
            <a:spLocks noChangeArrowheads="1"/>
          </p:cNvSpPr>
          <p:nvPr/>
        </p:nvSpPr>
        <p:spPr bwMode="auto">
          <a:xfrm>
            <a:off x="10634134" y="6311900"/>
            <a:ext cx="651933" cy="469900"/>
          </a:xfrm>
          <a:prstGeom prst="ellipse">
            <a:avLst/>
          </a:prstGeom>
          <a:solidFill>
            <a:srgbClr val="FFE8A3"/>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57" name="Google Shape;57;p31"/>
          <p:cNvSpPr txBox="1">
            <a:spLocks noGrp="1"/>
          </p:cNvSpPr>
          <p:nvPr>
            <p:ph type="title"/>
          </p:nvPr>
        </p:nvSpPr>
        <p:spPr>
          <a:xfrm>
            <a:off x="838200" y="588789"/>
            <a:ext cx="10515600" cy="1101901"/>
          </a:xfrm>
          <a:prstGeom prst="rect">
            <a:avLst/>
          </a:prstGeom>
          <a:noFill/>
          <a:ln>
            <a:noFill/>
          </a:ln>
        </p:spPr>
        <p:txBody>
          <a:bodyPr spcFirstLastPara="1">
            <a:normAutofit/>
          </a:bodyPr>
          <a:lstStyle>
            <a:lvl1pPr lvl="0" algn="l">
              <a:lnSpc>
                <a:spcPct val="90000"/>
              </a:lnSpc>
              <a:spcBef>
                <a:spcPts val="0"/>
              </a:spcBef>
              <a:spcAft>
                <a:spcPts val="0"/>
              </a:spcAft>
              <a:buClr>
                <a:srgbClr val="13837F"/>
              </a:buClr>
              <a:buSzPts val="3300"/>
              <a:buFont typeface="Calibri"/>
              <a:buNone/>
              <a:defRPr>
                <a:solidFill>
                  <a:srgbClr val="1383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Google Shape;58;p31">
            <a:extLst>
              <a:ext uri="{FF2B5EF4-FFF2-40B4-BE49-F238E27FC236}">
                <a16:creationId xmlns:a16="http://schemas.microsoft.com/office/drawing/2014/main" id="{1CC06663-1A08-9348-4FEE-2C627081CA94}"/>
              </a:ext>
            </a:extLst>
          </p:cNvPr>
          <p:cNvSpPr txBox="1">
            <a:spLocks noGrp="1"/>
          </p:cNvSpPr>
          <p:nvPr>
            <p:ph type="sldNum" idx="10"/>
          </p:nvPr>
        </p:nvSpPr>
        <p:spPr/>
        <p:txBody>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a:defRPr/>
            </a:pPr>
            <a:fld id="{5158C662-B057-438C-AB62-4098A61109B2}" type="slidenum">
              <a:rPr lang="el-GR"/>
              <a:pPr>
                <a:defRPr/>
              </a:pPr>
              <a:t>‹#›</a:t>
            </a:fld>
            <a:endParaRPr/>
          </a:p>
        </p:txBody>
      </p:sp>
    </p:spTree>
    <p:extLst>
      <p:ext uri="{BB962C8B-B14F-4D97-AF65-F5344CB8AC3E}">
        <p14:creationId xmlns:p14="http://schemas.microsoft.com/office/powerpoint/2010/main" val="2893012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2" name="Google Shape;60;p32">
            <a:extLst>
              <a:ext uri="{FF2B5EF4-FFF2-40B4-BE49-F238E27FC236}">
                <a16:creationId xmlns:a16="http://schemas.microsoft.com/office/drawing/2014/main" id="{5B739043-801D-15F6-6F7F-2F6B466B1886}"/>
              </a:ext>
            </a:extLst>
          </p:cNvPr>
          <p:cNvSpPr>
            <a:spLocks noChangeArrowheads="1"/>
          </p:cNvSpPr>
          <p:nvPr/>
        </p:nvSpPr>
        <p:spPr bwMode="auto">
          <a:xfrm>
            <a:off x="10634134" y="6311900"/>
            <a:ext cx="651933" cy="469900"/>
          </a:xfrm>
          <a:prstGeom prst="ellipse">
            <a:avLst/>
          </a:prstGeom>
          <a:solidFill>
            <a:srgbClr val="FFE8A3"/>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3" name="Google Shape;61;p32">
            <a:extLst>
              <a:ext uri="{FF2B5EF4-FFF2-40B4-BE49-F238E27FC236}">
                <a16:creationId xmlns:a16="http://schemas.microsoft.com/office/drawing/2014/main" id="{C6115207-60D5-F6D0-62A0-19E7CC3D7D26}"/>
              </a:ext>
            </a:extLst>
          </p:cNvPr>
          <p:cNvSpPr txBox="1">
            <a:spLocks noGrp="1"/>
          </p:cNvSpPr>
          <p:nvPr>
            <p:ph type="sldNum" idx="10"/>
          </p:nvPr>
        </p:nvSpPr>
        <p:spPr/>
        <p:txBody>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a:defRPr/>
            </a:pPr>
            <a:fld id="{23804887-13F8-4E31-A621-436D0BC9A7E3}" type="slidenum">
              <a:rPr lang="el-GR"/>
              <a:pPr>
                <a:defRPr/>
              </a:pPr>
              <a:t>‹#›</a:t>
            </a:fld>
            <a:endParaRPr/>
          </a:p>
        </p:txBody>
      </p:sp>
    </p:spTree>
    <p:extLst>
      <p:ext uri="{BB962C8B-B14F-4D97-AF65-F5344CB8AC3E}">
        <p14:creationId xmlns:p14="http://schemas.microsoft.com/office/powerpoint/2010/main" val="2236465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2"/>
        <p:cNvGrpSpPr/>
        <p:nvPr/>
      </p:nvGrpSpPr>
      <p:grpSpPr>
        <a:xfrm>
          <a:off x="0" y="0"/>
          <a:ext cx="0" cy="0"/>
          <a:chOff x="0" y="0"/>
          <a:chExt cx="0" cy="0"/>
        </a:xfrm>
      </p:grpSpPr>
      <p:sp>
        <p:nvSpPr>
          <p:cNvPr id="2" name="Google Shape;63;p33">
            <a:extLst>
              <a:ext uri="{FF2B5EF4-FFF2-40B4-BE49-F238E27FC236}">
                <a16:creationId xmlns:a16="http://schemas.microsoft.com/office/drawing/2014/main" id="{9FA96BF1-26DA-E319-7EA5-CC14C3F3C899}"/>
              </a:ext>
            </a:extLst>
          </p:cNvPr>
          <p:cNvSpPr>
            <a:spLocks noChangeArrowheads="1"/>
          </p:cNvSpPr>
          <p:nvPr/>
        </p:nvSpPr>
        <p:spPr bwMode="auto">
          <a:xfrm>
            <a:off x="10634134" y="6311900"/>
            <a:ext cx="651933" cy="469900"/>
          </a:xfrm>
          <a:prstGeom prst="ellipse">
            <a:avLst/>
          </a:prstGeom>
          <a:solidFill>
            <a:srgbClr val="FFE8A3"/>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64" name="Google Shape;64;p33"/>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3"/>
          <p:cNvSpPr txBox="1">
            <a:spLocks noGrp="1"/>
          </p:cNvSpPr>
          <p:nvPr>
            <p:ph type="body" idx="1"/>
          </p:nvPr>
        </p:nvSpPr>
        <p:spPr>
          <a:xfrm>
            <a:off x="5183188" y="987427"/>
            <a:ext cx="6172200" cy="4873625"/>
          </a:xfrm>
          <a:prstGeom prst="rect">
            <a:avLst/>
          </a:prstGeom>
          <a:noFill/>
          <a:ln>
            <a:noFill/>
          </a:ln>
        </p:spPr>
        <p:txBody>
          <a:bodyPr spcFirstLastPara="1">
            <a:normAutofit/>
          </a:bodyPr>
          <a:lstStyle>
            <a:lvl1pPr marL="457200" lvl="0" indent="-381000" algn="l">
              <a:lnSpc>
                <a:spcPct val="90000"/>
              </a:lnSpc>
              <a:spcBef>
                <a:spcPts val="750"/>
              </a:spcBef>
              <a:spcAft>
                <a:spcPts val="0"/>
              </a:spcAft>
              <a:buSzPts val="2400"/>
              <a:buChar char="•"/>
              <a:defRPr sz="2400"/>
            </a:lvl1pPr>
            <a:lvl2pPr marL="914400" lvl="1" indent="-361950" algn="l">
              <a:lnSpc>
                <a:spcPct val="90000"/>
              </a:lnSpc>
              <a:spcBef>
                <a:spcPts val="375"/>
              </a:spcBef>
              <a:spcAft>
                <a:spcPts val="0"/>
              </a:spcAft>
              <a:buSzPts val="2100"/>
              <a:buChar char="•"/>
              <a:defRPr sz="2100"/>
            </a:lvl2pPr>
            <a:lvl3pPr marL="1371600" lvl="2" indent="-342900" algn="l">
              <a:lnSpc>
                <a:spcPct val="90000"/>
              </a:lnSpc>
              <a:spcBef>
                <a:spcPts val="375"/>
              </a:spcBef>
              <a:spcAft>
                <a:spcPts val="0"/>
              </a:spcAft>
              <a:buSzPts val="1800"/>
              <a:buChar char="•"/>
              <a:defRPr sz="1800"/>
            </a:lvl3pPr>
            <a:lvl4pPr marL="1828800" lvl="3" indent="-323850" algn="l">
              <a:lnSpc>
                <a:spcPct val="90000"/>
              </a:lnSpc>
              <a:spcBef>
                <a:spcPts val="375"/>
              </a:spcBef>
              <a:spcAft>
                <a:spcPts val="0"/>
              </a:spcAft>
              <a:buSzPts val="1500"/>
              <a:buChar char="•"/>
              <a:defRPr sz="1500"/>
            </a:lvl4pPr>
            <a:lvl5pPr marL="2286000" lvl="4" indent="-323850" algn="l">
              <a:lnSpc>
                <a:spcPct val="90000"/>
              </a:lnSpc>
              <a:spcBef>
                <a:spcPts val="375"/>
              </a:spcBef>
              <a:spcAft>
                <a:spcPts val="0"/>
              </a:spcAft>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6" name="Google Shape;66;p33"/>
          <p:cNvSpPr txBox="1">
            <a:spLocks noGrp="1"/>
          </p:cNvSpPr>
          <p:nvPr>
            <p:ph type="body" idx="2"/>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750"/>
              </a:spcBef>
              <a:spcAft>
                <a:spcPts val="0"/>
              </a:spcAft>
              <a:buSzPts val="1200"/>
              <a:buNone/>
              <a:defRPr sz="1200"/>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3" name="Google Shape;67;p33">
            <a:extLst>
              <a:ext uri="{FF2B5EF4-FFF2-40B4-BE49-F238E27FC236}">
                <a16:creationId xmlns:a16="http://schemas.microsoft.com/office/drawing/2014/main" id="{EE1D03F5-DE88-0381-6C63-FD4C6CEC0098}"/>
              </a:ext>
            </a:extLst>
          </p:cNvPr>
          <p:cNvSpPr txBox="1">
            <a:spLocks noGrp="1"/>
          </p:cNvSpPr>
          <p:nvPr>
            <p:ph type="sldNum" idx="10"/>
          </p:nvPr>
        </p:nvSpPr>
        <p:spPr/>
        <p:txBody>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a:defRPr/>
            </a:pPr>
            <a:fld id="{14235C1E-CA15-4BB1-AA41-774F78F66E97}" type="slidenum">
              <a:rPr lang="el-GR"/>
              <a:pPr>
                <a:defRPr/>
              </a:pPr>
              <a:t>‹#›</a:t>
            </a:fld>
            <a:endParaRPr/>
          </a:p>
        </p:txBody>
      </p:sp>
    </p:spTree>
    <p:extLst>
      <p:ext uri="{BB962C8B-B14F-4D97-AF65-F5344CB8AC3E}">
        <p14:creationId xmlns:p14="http://schemas.microsoft.com/office/powerpoint/2010/main" val="8823973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34"/>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4"/>
          <p:cNvSpPr>
            <a:spLocks noGrp="1"/>
          </p:cNvSpPr>
          <p:nvPr>
            <p:ph type="pic" idx="2"/>
          </p:nvPr>
        </p:nvSpPr>
        <p:spPr>
          <a:xfrm>
            <a:off x="5183188" y="987427"/>
            <a:ext cx="6172200" cy="4873625"/>
          </a:xfrm>
          <a:prstGeom prst="rect">
            <a:avLst/>
          </a:prstGeom>
          <a:noFill/>
          <a:ln>
            <a:noFill/>
          </a:ln>
        </p:spPr>
      </p:sp>
      <p:sp>
        <p:nvSpPr>
          <p:cNvPr id="71" name="Google Shape;71;p34"/>
          <p:cNvSpPr txBox="1">
            <a:spLocks noGrp="1"/>
          </p:cNvSpPr>
          <p:nvPr>
            <p:ph type="body" idx="1"/>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750"/>
              </a:spcBef>
              <a:spcAft>
                <a:spcPts val="0"/>
              </a:spcAft>
              <a:buSzPts val="1200"/>
              <a:buNone/>
              <a:defRPr sz="1200"/>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 name="Google Shape;12;p25">
            <a:extLst>
              <a:ext uri="{FF2B5EF4-FFF2-40B4-BE49-F238E27FC236}">
                <a16:creationId xmlns:a16="http://schemas.microsoft.com/office/drawing/2014/main" id="{C92BAB7E-FBE0-359A-5C23-881E21AB36CD}"/>
              </a:ext>
            </a:extLst>
          </p:cNvPr>
          <p:cNvSpPr txBox="1">
            <a:spLocks noGrp="1"/>
          </p:cNvSpPr>
          <p:nvPr>
            <p:ph type="sldNum" idx="13"/>
          </p:nvPr>
        </p:nvSpPr>
        <p:spPr>
          <a:ln/>
        </p:spPr>
        <p:txBody>
          <a:bodyPr/>
          <a:lstStyle>
            <a:lvl1pPr>
              <a:defRPr/>
            </a:lvl1pPr>
          </a:lstStyle>
          <a:p>
            <a:pPr>
              <a:defRPr/>
            </a:pPr>
            <a:fld id="{1A01983B-4CA7-4D49-9B19-2AB2DCEDEFA1}" type="slidenum">
              <a:rPr lang="el-GR"/>
              <a:pPr>
                <a:defRPr/>
              </a:pPr>
              <a:t>‹#›</a:t>
            </a:fld>
            <a:endParaRPr/>
          </a:p>
        </p:txBody>
      </p:sp>
    </p:spTree>
    <p:extLst>
      <p:ext uri="{BB962C8B-B14F-4D97-AF65-F5344CB8AC3E}">
        <p14:creationId xmlns:p14="http://schemas.microsoft.com/office/powerpoint/2010/main" val="21582361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3"/>
        <p:cNvGrpSpPr/>
        <p:nvPr/>
      </p:nvGrpSpPr>
      <p:grpSpPr>
        <a:xfrm>
          <a:off x="0" y="0"/>
          <a:ext cx="0" cy="0"/>
          <a:chOff x="0" y="0"/>
          <a:chExt cx="0" cy="0"/>
        </a:xfrm>
      </p:grpSpPr>
      <p:sp>
        <p:nvSpPr>
          <p:cNvPr id="74" name="Google Shape;74;p35"/>
          <p:cNvSpPr txBox="1">
            <a:spLocks noGrp="1"/>
          </p:cNvSpPr>
          <p:nvPr>
            <p:ph type="title"/>
          </p:nvPr>
        </p:nvSpPr>
        <p:spPr>
          <a:xfrm>
            <a:off x="838200" y="588789"/>
            <a:ext cx="10515600" cy="1101901"/>
          </a:xfrm>
          <a:prstGeom prst="rect">
            <a:avLst/>
          </a:prstGeom>
          <a:noFill/>
          <a:ln>
            <a:noFill/>
          </a:ln>
        </p:spPr>
        <p:txBody>
          <a:bodyPr spcFirstLastPara="1">
            <a:normAutofit/>
          </a:bodyPr>
          <a:lstStyle>
            <a:lvl1pPr lvl="0" algn="l">
              <a:lnSpc>
                <a:spcPct val="90000"/>
              </a:lnSpc>
              <a:spcBef>
                <a:spcPts val="0"/>
              </a:spcBef>
              <a:spcAft>
                <a:spcPts val="0"/>
              </a:spcAft>
              <a:buClr>
                <a:srgbClr val="13837F"/>
              </a:buClr>
              <a:buSzPts val="3300"/>
              <a:buFont typeface="Calibri"/>
              <a:buNone/>
              <a:defRPr>
                <a:solidFill>
                  <a:srgbClr val="1383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5"/>
          <p:cNvSpPr txBox="1">
            <a:spLocks noGrp="1"/>
          </p:cNvSpPr>
          <p:nvPr>
            <p:ph type="body" idx="1"/>
          </p:nvPr>
        </p:nvSpPr>
        <p:spPr>
          <a:xfrm rot="5400000">
            <a:off x="3920331" y="-1256506"/>
            <a:ext cx="4351338" cy="10515600"/>
          </a:xfrm>
          <a:prstGeom prst="rect">
            <a:avLst/>
          </a:prstGeom>
          <a:noFill/>
          <a:ln>
            <a:noFill/>
          </a:ln>
        </p:spPr>
        <p:txBody>
          <a:bodyPr spcFirstLastPara="1">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 name="Google Shape;12;p25">
            <a:extLst>
              <a:ext uri="{FF2B5EF4-FFF2-40B4-BE49-F238E27FC236}">
                <a16:creationId xmlns:a16="http://schemas.microsoft.com/office/drawing/2014/main" id="{5984BE77-E55C-5416-64D8-A116E1DD747E}"/>
              </a:ext>
            </a:extLst>
          </p:cNvPr>
          <p:cNvSpPr txBox="1">
            <a:spLocks noGrp="1"/>
          </p:cNvSpPr>
          <p:nvPr>
            <p:ph type="sldNum" idx="13"/>
          </p:nvPr>
        </p:nvSpPr>
        <p:spPr>
          <a:ln/>
        </p:spPr>
        <p:txBody>
          <a:bodyPr/>
          <a:lstStyle>
            <a:lvl1pPr>
              <a:defRPr/>
            </a:lvl1pPr>
          </a:lstStyle>
          <a:p>
            <a:pPr>
              <a:defRPr/>
            </a:pPr>
            <a:fld id="{51436A37-C601-4904-9B5C-D8E0741E1EDB}" type="slidenum">
              <a:rPr lang="el-GR"/>
              <a:pPr>
                <a:defRPr/>
              </a:pPr>
              <a:t>‹#›</a:t>
            </a:fld>
            <a:endParaRPr/>
          </a:p>
        </p:txBody>
      </p:sp>
    </p:spTree>
    <p:extLst>
      <p:ext uri="{BB962C8B-B14F-4D97-AF65-F5344CB8AC3E}">
        <p14:creationId xmlns:p14="http://schemas.microsoft.com/office/powerpoint/2010/main" val="20181450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7"/>
        <p:cNvGrpSpPr/>
        <p:nvPr/>
      </p:nvGrpSpPr>
      <p:grpSpPr>
        <a:xfrm>
          <a:off x="0" y="0"/>
          <a:ext cx="0" cy="0"/>
          <a:chOff x="0" y="0"/>
          <a:chExt cx="0" cy="0"/>
        </a:xfrm>
      </p:grpSpPr>
      <p:sp>
        <p:nvSpPr>
          <p:cNvPr id="78" name="Google Shape;78;p36"/>
          <p:cNvSpPr txBox="1">
            <a:spLocks noGrp="1"/>
          </p:cNvSpPr>
          <p:nvPr>
            <p:ph type="title"/>
          </p:nvPr>
        </p:nvSpPr>
        <p:spPr>
          <a:xfrm rot="5400000">
            <a:off x="7133432" y="1956595"/>
            <a:ext cx="5811838" cy="2628900"/>
          </a:xfrm>
          <a:prstGeom prst="rect">
            <a:avLst/>
          </a:prstGeom>
          <a:noFill/>
          <a:ln>
            <a:noFill/>
          </a:ln>
        </p:spPr>
        <p:txBody>
          <a:bodyPr spcFirstLastPara="1">
            <a:normAutofit/>
          </a:bodyPr>
          <a:lstStyle>
            <a:lvl1pPr lvl="0" algn="l">
              <a:lnSpc>
                <a:spcPct val="90000"/>
              </a:lnSpc>
              <a:spcBef>
                <a:spcPts val="0"/>
              </a:spcBef>
              <a:spcAft>
                <a:spcPts val="0"/>
              </a:spcAft>
              <a:buClr>
                <a:srgbClr val="13837F"/>
              </a:buClr>
              <a:buSzPts val="3300"/>
              <a:buFont typeface="Calibri"/>
              <a:buNone/>
              <a:defRPr>
                <a:solidFill>
                  <a:srgbClr val="1383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36"/>
          <p:cNvSpPr txBox="1">
            <a:spLocks noGrp="1"/>
          </p:cNvSpPr>
          <p:nvPr>
            <p:ph type="body" idx="1"/>
          </p:nvPr>
        </p:nvSpPr>
        <p:spPr>
          <a:xfrm rot="5400000">
            <a:off x="1799432" y="-596106"/>
            <a:ext cx="5811838" cy="7734300"/>
          </a:xfrm>
          <a:prstGeom prst="rect">
            <a:avLst/>
          </a:prstGeom>
          <a:noFill/>
          <a:ln>
            <a:noFill/>
          </a:ln>
        </p:spPr>
        <p:txBody>
          <a:bodyPr spcFirstLastPara="1">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 name="Google Shape;12;p25">
            <a:extLst>
              <a:ext uri="{FF2B5EF4-FFF2-40B4-BE49-F238E27FC236}">
                <a16:creationId xmlns:a16="http://schemas.microsoft.com/office/drawing/2014/main" id="{12EAA30A-953A-7454-D4C1-7C1BF4BB9476}"/>
              </a:ext>
            </a:extLst>
          </p:cNvPr>
          <p:cNvSpPr txBox="1">
            <a:spLocks noGrp="1"/>
          </p:cNvSpPr>
          <p:nvPr>
            <p:ph type="sldNum" idx="13"/>
          </p:nvPr>
        </p:nvSpPr>
        <p:spPr>
          <a:ln/>
        </p:spPr>
        <p:txBody>
          <a:bodyPr/>
          <a:lstStyle>
            <a:lvl1pPr>
              <a:defRPr/>
            </a:lvl1pPr>
          </a:lstStyle>
          <a:p>
            <a:pPr>
              <a:defRPr/>
            </a:pPr>
            <a:fld id="{C30BCD5C-12E8-49DF-A25F-540AE7E879C9}" type="slidenum">
              <a:rPr lang="el-GR"/>
              <a:pPr>
                <a:defRPr/>
              </a:pPr>
              <a:t>‹#›</a:t>
            </a:fld>
            <a:endParaRPr/>
          </a:p>
        </p:txBody>
      </p:sp>
    </p:spTree>
    <p:extLst>
      <p:ext uri="{BB962C8B-B14F-4D97-AF65-F5344CB8AC3E}">
        <p14:creationId xmlns:p14="http://schemas.microsoft.com/office/powerpoint/2010/main" val="20735309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2" name="Google Shape;20;p26">
            <a:extLst>
              <a:ext uri="{FF2B5EF4-FFF2-40B4-BE49-F238E27FC236}">
                <a16:creationId xmlns:a16="http://schemas.microsoft.com/office/drawing/2014/main" id="{D2F91E79-3D70-400E-A8A2-44E54C78FCE7}"/>
              </a:ext>
            </a:extLst>
          </p:cNvPr>
          <p:cNvSpPr>
            <a:spLocks noChangeArrowheads="1"/>
          </p:cNvSpPr>
          <p:nvPr/>
        </p:nvSpPr>
        <p:spPr bwMode="auto">
          <a:xfrm>
            <a:off x="0" y="454025"/>
            <a:ext cx="11074400" cy="482600"/>
          </a:xfrm>
          <a:prstGeom prst="rect">
            <a:avLst/>
          </a:prstGeom>
          <a:solidFill>
            <a:schemeClr val="accent2"/>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3" name="Google Shape;21;p26" descr="C:\Users\iouliettalaz\Desktop\projects\υποστηρίΖΩ_Τ1ΕΔΚ_02668\υποστηρίΖΩ_logo.png">
            <a:extLst>
              <a:ext uri="{FF2B5EF4-FFF2-40B4-BE49-F238E27FC236}">
                <a16:creationId xmlns:a16="http://schemas.microsoft.com/office/drawing/2014/main" id="{9F6308DA-3194-82FE-16D9-5B36E9CB8676}"/>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6885" y="4122738"/>
            <a:ext cx="3221567"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2;p26">
            <a:extLst>
              <a:ext uri="{FF2B5EF4-FFF2-40B4-BE49-F238E27FC236}">
                <a16:creationId xmlns:a16="http://schemas.microsoft.com/office/drawing/2014/main" id="{20812555-8AEA-420B-BAF8-2DFDE716F9B6}"/>
              </a:ext>
            </a:extLst>
          </p:cNvPr>
          <p:cNvSpPr>
            <a:spLocks noChangeArrowheads="1"/>
          </p:cNvSpPr>
          <p:nvPr/>
        </p:nvSpPr>
        <p:spPr bwMode="auto">
          <a:xfrm>
            <a:off x="0" y="76201"/>
            <a:ext cx="11887200" cy="473075"/>
          </a:xfrm>
          <a:prstGeom prst="rect">
            <a:avLst/>
          </a:prstGeom>
          <a:solidFill>
            <a:schemeClr val="accent1"/>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5" name="Google Shape;23;p26">
            <a:extLst>
              <a:ext uri="{FF2B5EF4-FFF2-40B4-BE49-F238E27FC236}">
                <a16:creationId xmlns:a16="http://schemas.microsoft.com/office/drawing/2014/main" id="{F3AEF1DC-FA1E-1F91-6F2B-C710BC195EEB}"/>
              </a:ext>
            </a:extLst>
          </p:cNvPr>
          <p:cNvSpPr/>
          <p:nvPr/>
        </p:nvSpPr>
        <p:spPr>
          <a:xfrm>
            <a:off x="-4233" y="381000"/>
            <a:ext cx="10748433" cy="268288"/>
          </a:xfrm>
          <a:prstGeom prst="rect">
            <a:avLst/>
          </a:prstGeom>
          <a:solidFill>
            <a:schemeClr val="accent3"/>
          </a:solidFill>
          <a:ln>
            <a:noFill/>
          </a:ln>
        </p:spPr>
        <p:txBody>
          <a:bodyPr spcFirstLastPara="1" lIns="91425" tIns="45700" rIns="91425" bIns="45700" anchor="ctr"/>
          <a:lstStyle/>
          <a:p>
            <a:pPr algn="ctr">
              <a:spcBef>
                <a:spcPts val="0"/>
              </a:spcBef>
              <a:spcAft>
                <a:spcPts val="0"/>
              </a:spcAft>
              <a:defRPr/>
            </a:pPr>
            <a:endParaRPr sz="1800">
              <a:solidFill>
                <a:schemeClr val="lt1"/>
              </a:solidFill>
              <a:latin typeface="Calibri"/>
              <a:ea typeface="Calibri"/>
              <a:cs typeface="Calibri"/>
              <a:sym typeface="Calibri"/>
            </a:endParaRPr>
          </a:p>
        </p:txBody>
      </p:sp>
      <p:pic>
        <p:nvPicPr>
          <p:cNvPr id="6" name="Google Shape;24;p26">
            <a:extLst>
              <a:ext uri="{FF2B5EF4-FFF2-40B4-BE49-F238E27FC236}">
                <a16:creationId xmlns:a16="http://schemas.microsoft.com/office/drawing/2014/main" id="{DE05EAF0-AC5F-9A49-DCCE-BE9A864FF63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16321"/>
          <a:stretch>
            <a:fillRect/>
          </a:stretch>
        </p:blipFill>
        <p:spPr bwMode="auto">
          <a:xfrm>
            <a:off x="4838700" y="6324600"/>
            <a:ext cx="219498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25;p26">
            <a:extLst>
              <a:ext uri="{FF2B5EF4-FFF2-40B4-BE49-F238E27FC236}">
                <a16:creationId xmlns:a16="http://schemas.microsoft.com/office/drawing/2014/main" id="{5AE7D49A-1D88-AB6B-0761-E6D2B88932BE}"/>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1" y="5195888"/>
            <a:ext cx="2453217"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26;p26">
            <a:extLst>
              <a:ext uri="{FF2B5EF4-FFF2-40B4-BE49-F238E27FC236}">
                <a16:creationId xmlns:a16="http://schemas.microsoft.com/office/drawing/2014/main" id="{014BC0B0-8F7A-DADB-C074-9244D04E6AEE}"/>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1" y="5059364"/>
            <a:ext cx="969433"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27;p26">
            <a:extLst>
              <a:ext uri="{FF2B5EF4-FFF2-40B4-BE49-F238E27FC236}">
                <a16:creationId xmlns:a16="http://schemas.microsoft.com/office/drawing/2014/main" id="{10A83191-ECD0-D4EF-8A4F-9A7DAD3CD51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6618" y="4379913"/>
            <a:ext cx="283210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Google Shape;18;p26"/>
          <p:cNvSpPr txBox="1">
            <a:spLocks noGrp="1"/>
          </p:cNvSpPr>
          <p:nvPr>
            <p:ph type="ctrTitle"/>
          </p:nvPr>
        </p:nvSpPr>
        <p:spPr>
          <a:xfrm>
            <a:off x="1566831" y="1143001"/>
            <a:ext cx="9144000" cy="1752599"/>
          </a:xfrm>
          <a:prstGeom prst="rect">
            <a:avLst/>
          </a:prstGeom>
          <a:noFill/>
          <a:ln>
            <a:noFill/>
          </a:ln>
        </p:spPr>
        <p:txBody>
          <a:bodyPr spcFirstLastPara="1" anchor="b">
            <a:normAutofit/>
          </a:bodyPr>
          <a:lstStyle>
            <a:lvl1pPr lvl="0" algn="ctr">
              <a:lnSpc>
                <a:spcPct val="90000"/>
              </a:lnSpc>
              <a:spcBef>
                <a:spcPts val="0"/>
              </a:spcBef>
              <a:spcAft>
                <a:spcPts val="0"/>
              </a:spcAft>
              <a:buClr>
                <a:schemeClr val="dk1"/>
              </a:buClr>
              <a:buSzPts val="4500"/>
              <a:buFont typeface="Calibri"/>
              <a:buNone/>
              <a:defRPr sz="45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6"/>
          <p:cNvSpPr txBox="1">
            <a:spLocks noGrp="1"/>
          </p:cNvSpPr>
          <p:nvPr>
            <p:ph type="subTitle" idx="1"/>
          </p:nvPr>
        </p:nvSpPr>
        <p:spPr>
          <a:xfrm>
            <a:off x="1566831" y="3048000"/>
            <a:ext cx="9144000" cy="1143000"/>
          </a:xfrm>
          <a:prstGeom prst="rect">
            <a:avLst/>
          </a:prstGeom>
          <a:noFill/>
          <a:ln>
            <a:noFill/>
          </a:ln>
        </p:spPr>
        <p:txBody>
          <a:bodyPr spcFirstLastPara="1">
            <a:normAutofit/>
          </a:bodyPr>
          <a:lstStyle>
            <a:lvl1pPr lvl="0" algn="ctr">
              <a:lnSpc>
                <a:spcPct val="90000"/>
              </a:lnSpc>
              <a:spcBef>
                <a:spcPts val="750"/>
              </a:spcBef>
              <a:spcAft>
                <a:spcPts val="0"/>
              </a:spcAft>
              <a:buSzPts val="1800"/>
              <a:buNone/>
              <a:defRPr sz="1800">
                <a:solidFill>
                  <a:srgbClr val="13837F"/>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3624942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8"/>
        <p:cNvGrpSpPr/>
        <p:nvPr/>
      </p:nvGrpSpPr>
      <p:grpSpPr>
        <a:xfrm>
          <a:off x="0" y="0"/>
          <a:ext cx="0" cy="0"/>
          <a:chOff x="0" y="0"/>
          <a:chExt cx="0" cy="0"/>
        </a:xfrm>
      </p:grpSpPr>
      <p:sp>
        <p:nvSpPr>
          <p:cNvPr id="2" name="Google Shape;29;p27">
            <a:extLst>
              <a:ext uri="{FF2B5EF4-FFF2-40B4-BE49-F238E27FC236}">
                <a16:creationId xmlns:a16="http://schemas.microsoft.com/office/drawing/2014/main" id="{71F17AC1-A1BD-896F-A796-2A668FB72A5B}"/>
              </a:ext>
            </a:extLst>
          </p:cNvPr>
          <p:cNvSpPr>
            <a:spLocks noChangeArrowheads="1"/>
          </p:cNvSpPr>
          <p:nvPr/>
        </p:nvSpPr>
        <p:spPr bwMode="auto">
          <a:xfrm>
            <a:off x="10634134" y="6311900"/>
            <a:ext cx="651933" cy="469900"/>
          </a:xfrm>
          <a:prstGeom prst="ellipse">
            <a:avLst/>
          </a:prstGeom>
          <a:solidFill>
            <a:srgbClr val="FFE8A3"/>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30" name="Google Shape;30;p27"/>
          <p:cNvSpPr txBox="1">
            <a:spLocks noGrp="1"/>
          </p:cNvSpPr>
          <p:nvPr>
            <p:ph type="title"/>
          </p:nvPr>
        </p:nvSpPr>
        <p:spPr>
          <a:xfrm>
            <a:off x="838200" y="588789"/>
            <a:ext cx="10515600" cy="1101901"/>
          </a:xfrm>
          <a:prstGeom prst="rect">
            <a:avLst/>
          </a:prstGeom>
          <a:noFill/>
          <a:ln>
            <a:noFill/>
          </a:ln>
        </p:spPr>
        <p:txBody>
          <a:bodyPr spcFirstLastPara="1">
            <a:normAutofit/>
          </a:bodyPr>
          <a:lstStyle>
            <a:lvl1pPr lvl="0" algn="l">
              <a:lnSpc>
                <a:spcPct val="90000"/>
              </a:lnSpc>
              <a:spcBef>
                <a:spcPts val="0"/>
              </a:spcBef>
              <a:spcAft>
                <a:spcPts val="0"/>
              </a:spcAft>
              <a:buClr>
                <a:srgbClr val="13837F"/>
              </a:buClr>
              <a:buSzPts val="3300"/>
              <a:buFont typeface="Calibri"/>
              <a:buNone/>
              <a:defRPr>
                <a:solidFill>
                  <a:srgbClr val="1383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7"/>
          <p:cNvSpPr txBox="1">
            <a:spLocks noGrp="1"/>
          </p:cNvSpPr>
          <p:nvPr>
            <p:ph type="body" idx="1"/>
          </p:nvPr>
        </p:nvSpPr>
        <p:spPr>
          <a:xfrm>
            <a:off x="838200" y="1825625"/>
            <a:ext cx="10515600" cy="4351338"/>
          </a:xfrm>
          <a:prstGeom prst="rect">
            <a:avLst/>
          </a:prstGeom>
          <a:noFill/>
          <a:ln>
            <a:noFill/>
          </a:ln>
        </p:spPr>
        <p:txBody>
          <a:bodyPr spcFirstLastPara="1">
            <a:normAutofit/>
          </a:bodyPr>
          <a:lstStyle>
            <a:lvl1pPr marL="457200" lvl="0" indent="-361950" algn="l">
              <a:lnSpc>
                <a:spcPct val="90000"/>
              </a:lnSpc>
              <a:spcBef>
                <a:spcPts val="750"/>
              </a:spcBef>
              <a:spcAft>
                <a:spcPts val="0"/>
              </a:spcAft>
              <a:buClr>
                <a:schemeClr val="dk2"/>
              </a:buClr>
              <a:buSzPts val="2100"/>
              <a:buChar char="•"/>
              <a:defRPr>
                <a:solidFill>
                  <a:schemeClr val="dk2"/>
                </a:solidFill>
              </a:defRPr>
            </a:lvl1pPr>
            <a:lvl2pPr marL="914400" lvl="1" indent="-342900" algn="l">
              <a:lnSpc>
                <a:spcPct val="90000"/>
              </a:lnSpc>
              <a:spcBef>
                <a:spcPts val="375"/>
              </a:spcBef>
              <a:spcAft>
                <a:spcPts val="0"/>
              </a:spcAft>
              <a:buClr>
                <a:schemeClr val="dk2"/>
              </a:buClr>
              <a:buSzPts val="1800"/>
              <a:buChar char="•"/>
              <a:defRPr/>
            </a:lvl2pPr>
            <a:lvl3pPr marL="1371600" lvl="2" indent="-323850" algn="l">
              <a:lnSpc>
                <a:spcPct val="90000"/>
              </a:lnSpc>
              <a:spcBef>
                <a:spcPts val="375"/>
              </a:spcBef>
              <a:spcAft>
                <a:spcPts val="0"/>
              </a:spcAft>
              <a:buClr>
                <a:schemeClr val="dk2"/>
              </a:buClr>
              <a:buSzPts val="1500"/>
              <a:buChar char="•"/>
              <a:defRPr/>
            </a:lvl3pPr>
            <a:lvl4pPr marL="1828800" lvl="3" indent="-314325" algn="l">
              <a:lnSpc>
                <a:spcPct val="90000"/>
              </a:lnSpc>
              <a:spcBef>
                <a:spcPts val="375"/>
              </a:spcBef>
              <a:spcAft>
                <a:spcPts val="0"/>
              </a:spcAft>
              <a:buClr>
                <a:schemeClr val="dk2"/>
              </a:buClr>
              <a:buSzPts val="1350"/>
              <a:buChar char="•"/>
              <a:defRPr/>
            </a:lvl4pPr>
            <a:lvl5pPr marL="2286000" lvl="4" indent="-314325" algn="l">
              <a:lnSpc>
                <a:spcPct val="90000"/>
              </a:lnSpc>
              <a:spcBef>
                <a:spcPts val="375"/>
              </a:spcBef>
              <a:spcAft>
                <a:spcPts val="0"/>
              </a:spcAft>
              <a:buClr>
                <a:schemeClr val="dk2"/>
              </a:buClr>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 name="Google Shape;32;p27">
            <a:extLst>
              <a:ext uri="{FF2B5EF4-FFF2-40B4-BE49-F238E27FC236}">
                <a16:creationId xmlns:a16="http://schemas.microsoft.com/office/drawing/2014/main" id="{007F3031-09A5-3143-6A75-A4144B829BCA}"/>
              </a:ext>
            </a:extLst>
          </p:cNvPr>
          <p:cNvSpPr txBox="1">
            <a:spLocks noGrp="1"/>
          </p:cNvSpPr>
          <p:nvPr>
            <p:ph type="sldNum" idx="10"/>
          </p:nvPr>
        </p:nvSpPr>
        <p:spPr/>
        <p:txBody>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a:defRPr/>
            </a:pPr>
            <a:fld id="{481FE6CA-969F-4BB0-B587-1FDAD22FCD07}" type="slidenum">
              <a:rPr lang="el-GR"/>
              <a:pPr>
                <a:defRPr/>
              </a:pPr>
              <a:t>‹#›</a:t>
            </a:fld>
            <a:endParaRPr/>
          </a:p>
        </p:txBody>
      </p:sp>
    </p:spTree>
    <p:extLst>
      <p:ext uri="{BB962C8B-B14F-4D97-AF65-F5344CB8AC3E}">
        <p14:creationId xmlns:p14="http://schemas.microsoft.com/office/powerpoint/2010/main" val="19988279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sp>
        <p:nvSpPr>
          <p:cNvPr id="2" name="Google Shape;34;p28">
            <a:extLst>
              <a:ext uri="{FF2B5EF4-FFF2-40B4-BE49-F238E27FC236}">
                <a16:creationId xmlns:a16="http://schemas.microsoft.com/office/drawing/2014/main" id="{3AC5AF2C-19E2-90AC-E1E2-A2A06C08DF66}"/>
              </a:ext>
            </a:extLst>
          </p:cNvPr>
          <p:cNvSpPr>
            <a:spLocks noChangeArrowheads="1"/>
          </p:cNvSpPr>
          <p:nvPr/>
        </p:nvSpPr>
        <p:spPr bwMode="auto">
          <a:xfrm>
            <a:off x="0" y="454025"/>
            <a:ext cx="11074400" cy="482600"/>
          </a:xfrm>
          <a:prstGeom prst="rect">
            <a:avLst/>
          </a:prstGeom>
          <a:solidFill>
            <a:schemeClr val="accent2"/>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3" name="Google Shape;37;p28">
            <a:extLst>
              <a:ext uri="{FF2B5EF4-FFF2-40B4-BE49-F238E27FC236}">
                <a16:creationId xmlns:a16="http://schemas.microsoft.com/office/drawing/2014/main" id="{30BC9991-480E-E9CC-934C-B8537DF30606}"/>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551" y="6116638"/>
            <a:ext cx="26162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8;p28" descr="C:\Users\iouliettalaz\Desktop\projects\υποστηρίΖΩ_Τ1ΕΔΚ_02668\υποστηρίΖΩ_logo.png">
            <a:extLst>
              <a:ext uri="{FF2B5EF4-FFF2-40B4-BE49-F238E27FC236}">
                <a16:creationId xmlns:a16="http://schemas.microsoft.com/office/drawing/2014/main" id="{5BC9F8F1-921A-EDEC-F4D3-EB1E35D4344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1062038"/>
            <a:ext cx="3223684"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39;p28">
            <a:extLst>
              <a:ext uri="{FF2B5EF4-FFF2-40B4-BE49-F238E27FC236}">
                <a16:creationId xmlns:a16="http://schemas.microsoft.com/office/drawing/2014/main" id="{3030F961-2061-E2B8-0B70-193DB01843D2}"/>
              </a:ext>
            </a:extLst>
          </p:cNvPr>
          <p:cNvSpPr>
            <a:spLocks noChangeArrowheads="1"/>
          </p:cNvSpPr>
          <p:nvPr/>
        </p:nvSpPr>
        <p:spPr bwMode="auto">
          <a:xfrm>
            <a:off x="0" y="76201"/>
            <a:ext cx="11887200" cy="473075"/>
          </a:xfrm>
          <a:prstGeom prst="rect">
            <a:avLst/>
          </a:prstGeom>
          <a:solidFill>
            <a:schemeClr val="accent1"/>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6" name="Google Shape;40;p28">
            <a:extLst>
              <a:ext uri="{FF2B5EF4-FFF2-40B4-BE49-F238E27FC236}">
                <a16:creationId xmlns:a16="http://schemas.microsoft.com/office/drawing/2014/main" id="{D68B2657-4D16-F479-1D2F-085AEFD8C85F}"/>
              </a:ext>
            </a:extLst>
          </p:cNvPr>
          <p:cNvSpPr/>
          <p:nvPr/>
        </p:nvSpPr>
        <p:spPr>
          <a:xfrm>
            <a:off x="-4233" y="381000"/>
            <a:ext cx="10748433" cy="268288"/>
          </a:xfrm>
          <a:prstGeom prst="rect">
            <a:avLst/>
          </a:prstGeom>
          <a:solidFill>
            <a:schemeClr val="accent3"/>
          </a:solidFill>
          <a:ln>
            <a:noFill/>
          </a:ln>
        </p:spPr>
        <p:txBody>
          <a:bodyPr spcFirstLastPara="1" lIns="91425" tIns="45700" rIns="91425" bIns="45700" anchor="ctr"/>
          <a:lstStyle/>
          <a:p>
            <a:pPr algn="ctr">
              <a:spcBef>
                <a:spcPts val="0"/>
              </a:spcBef>
              <a:spcAft>
                <a:spcPts val="0"/>
              </a:spcAft>
              <a:defRPr/>
            </a:pPr>
            <a:endParaRPr sz="1800">
              <a:solidFill>
                <a:schemeClr val="lt1"/>
              </a:solidFill>
              <a:latin typeface="Calibri"/>
              <a:ea typeface="Calibri"/>
              <a:cs typeface="Calibri"/>
              <a:sym typeface="Calibri"/>
            </a:endParaRPr>
          </a:p>
        </p:txBody>
      </p:sp>
      <p:sp>
        <p:nvSpPr>
          <p:cNvPr id="35" name="Google Shape;35;p28"/>
          <p:cNvSpPr txBox="1">
            <a:spLocks noGrp="1"/>
          </p:cNvSpPr>
          <p:nvPr>
            <p:ph type="title"/>
          </p:nvPr>
        </p:nvSpPr>
        <p:spPr>
          <a:xfrm>
            <a:off x="831851" y="1709740"/>
            <a:ext cx="10515600" cy="2852737"/>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4500"/>
              <a:buFont typeface="Calibri"/>
              <a:buNone/>
              <a:defRPr sz="45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8"/>
          <p:cNvSpPr txBox="1">
            <a:spLocks noGrp="1"/>
          </p:cNvSpPr>
          <p:nvPr>
            <p:ph type="body" idx="1"/>
          </p:nvPr>
        </p:nvSpPr>
        <p:spPr>
          <a:xfrm>
            <a:off x="831851" y="4589465"/>
            <a:ext cx="10515600" cy="1500187"/>
          </a:xfrm>
          <a:prstGeom prst="rect">
            <a:avLst/>
          </a:prstGeom>
          <a:noFill/>
          <a:ln>
            <a:noFill/>
          </a:ln>
        </p:spPr>
        <p:txBody>
          <a:bodyPr spcFirstLastPara="1">
            <a:normAutofit/>
          </a:bodyPr>
          <a:lstStyle>
            <a:lvl1pPr marL="457200" lvl="0" indent="-228600" algn="l">
              <a:lnSpc>
                <a:spcPct val="90000"/>
              </a:lnSpc>
              <a:spcBef>
                <a:spcPts val="750"/>
              </a:spcBef>
              <a:spcAft>
                <a:spcPts val="0"/>
              </a:spcAft>
              <a:buSzPts val="1800"/>
              <a:buNone/>
              <a:defRPr sz="1800">
                <a:solidFill>
                  <a:srgbClr val="13837F"/>
                </a:solidFill>
              </a:defRPr>
            </a:lvl1pPr>
            <a:lvl2pPr marL="914400" lvl="1" indent="-228600" algn="l">
              <a:lnSpc>
                <a:spcPct val="90000"/>
              </a:lnSpc>
              <a:spcBef>
                <a:spcPts val="375"/>
              </a:spcBef>
              <a:spcAft>
                <a:spcPts val="0"/>
              </a:spcAft>
              <a:buSzPts val="1500"/>
              <a:buNone/>
              <a:defRPr sz="1500">
                <a:solidFill>
                  <a:srgbClr val="888888"/>
                </a:solidFill>
              </a:defRPr>
            </a:lvl2pPr>
            <a:lvl3pPr marL="1371600" lvl="2" indent="-228600" algn="l">
              <a:lnSpc>
                <a:spcPct val="90000"/>
              </a:lnSpc>
              <a:spcBef>
                <a:spcPts val="375"/>
              </a:spcBef>
              <a:spcAft>
                <a:spcPts val="0"/>
              </a:spcAft>
              <a:buSzPts val="1350"/>
              <a:buNone/>
              <a:defRPr sz="1350">
                <a:solidFill>
                  <a:srgbClr val="888888"/>
                </a:solidFill>
              </a:defRPr>
            </a:lvl3pPr>
            <a:lvl4pPr marL="1828800" lvl="3" indent="-228600" algn="l">
              <a:lnSpc>
                <a:spcPct val="90000"/>
              </a:lnSpc>
              <a:spcBef>
                <a:spcPts val="375"/>
              </a:spcBef>
              <a:spcAft>
                <a:spcPts val="0"/>
              </a:spcAft>
              <a:buSzPts val="1200"/>
              <a:buNone/>
              <a:defRPr sz="1200">
                <a:solidFill>
                  <a:srgbClr val="888888"/>
                </a:solidFill>
              </a:defRPr>
            </a:lvl4pPr>
            <a:lvl5pPr marL="2286000" lvl="4" indent="-228600" algn="l">
              <a:lnSpc>
                <a:spcPct val="90000"/>
              </a:lnSpc>
              <a:spcBef>
                <a:spcPts val="375"/>
              </a:spcBef>
              <a:spcAft>
                <a:spcPts val="0"/>
              </a:spcAft>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Tree>
    <p:extLst>
      <p:ext uri="{BB962C8B-B14F-4D97-AF65-F5344CB8AC3E}">
        <p14:creationId xmlns:p14="http://schemas.microsoft.com/office/powerpoint/2010/main" val="937071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515D4500-0622-4152-9B8B-06FCE7B1B338}" type="datetimeFigureOut">
              <a:rPr lang="el-GR" smtClean="0"/>
              <a:t>11/11/2022</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94BA741C-002D-4CD2-A5CA-A90D68DAA458}" type="slidenum">
              <a:rPr lang="el-GR" smtClean="0"/>
              <a:t>‹#›</a:t>
            </a:fld>
            <a:endParaRPr lang="el-GR"/>
          </a:p>
        </p:txBody>
      </p:sp>
    </p:spTree>
    <p:extLst>
      <p:ext uri="{BB962C8B-B14F-4D97-AF65-F5344CB8AC3E}">
        <p14:creationId xmlns:p14="http://schemas.microsoft.com/office/powerpoint/2010/main" val="3048671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1"/>
        <p:cNvGrpSpPr/>
        <p:nvPr/>
      </p:nvGrpSpPr>
      <p:grpSpPr>
        <a:xfrm>
          <a:off x="0" y="0"/>
          <a:ext cx="0" cy="0"/>
          <a:chOff x="0" y="0"/>
          <a:chExt cx="0" cy="0"/>
        </a:xfrm>
      </p:grpSpPr>
      <p:sp>
        <p:nvSpPr>
          <p:cNvPr id="2" name="Google Shape;42;p29">
            <a:extLst>
              <a:ext uri="{FF2B5EF4-FFF2-40B4-BE49-F238E27FC236}">
                <a16:creationId xmlns:a16="http://schemas.microsoft.com/office/drawing/2014/main" id="{14B55983-C288-DE0B-0FC3-326AAD25186D}"/>
              </a:ext>
            </a:extLst>
          </p:cNvPr>
          <p:cNvSpPr>
            <a:spLocks noChangeArrowheads="1"/>
          </p:cNvSpPr>
          <p:nvPr/>
        </p:nvSpPr>
        <p:spPr bwMode="auto">
          <a:xfrm>
            <a:off x="10634134" y="6311900"/>
            <a:ext cx="651933" cy="469900"/>
          </a:xfrm>
          <a:prstGeom prst="ellipse">
            <a:avLst/>
          </a:prstGeom>
          <a:solidFill>
            <a:srgbClr val="FFE8A3"/>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43" name="Google Shape;43;p29"/>
          <p:cNvSpPr txBox="1">
            <a:spLocks noGrp="1"/>
          </p:cNvSpPr>
          <p:nvPr>
            <p:ph type="title"/>
          </p:nvPr>
        </p:nvSpPr>
        <p:spPr>
          <a:xfrm>
            <a:off x="838200" y="588789"/>
            <a:ext cx="10515600" cy="1101901"/>
          </a:xfrm>
          <a:prstGeom prst="rect">
            <a:avLst/>
          </a:prstGeom>
          <a:noFill/>
          <a:ln>
            <a:noFill/>
          </a:ln>
        </p:spPr>
        <p:txBody>
          <a:bodyPr spcFirstLastPara="1">
            <a:normAutofit/>
          </a:bodyPr>
          <a:lstStyle>
            <a:lvl1pPr lvl="0" algn="l">
              <a:lnSpc>
                <a:spcPct val="90000"/>
              </a:lnSpc>
              <a:spcBef>
                <a:spcPts val="0"/>
              </a:spcBef>
              <a:spcAft>
                <a:spcPts val="0"/>
              </a:spcAft>
              <a:buClr>
                <a:srgbClr val="13837F"/>
              </a:buClr>
              <a:buSzPts val="3300"/>
              <a:buFont typeface="Calibri"/>
              <a:buNone/>
              <a:defRPr>
                <a:solidFill>
                  <a:srgbClr val="1383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9"/>
          <p:cNvSpPr txBox="1">
            <a:spLocks noGrp="1"/>
          </p:cNvSpPr>
          <p:nvPr>
            <p:ph type="body" idx="1"/>
          </p:nvPr>
        </p:nvSpPr>
        <p:spPr>
          <a:xfrm>
            <a:off x="838200" y="1825625"/>
            <a:ext cx="5181600" cy="4351338"/>
          </a:xfrm>
          <a:prstGeom prst="rect">
            <a:avLst/>
          </a:prstGeom>
          <a:noFill/>
          <a:ln>
            <a:noFill/>
          </a:ln>
        </p:spPr>
        <p:txBody>
          <a:bodyPr spcFirstLastPara="1">
            <a:normAutofit/>
          </a:bodyPr>
          <a:lstStyle>
            <a:lvl1pPr marL="457200" lvl="0" indent="-361950" algn="l">
              <a:lnSpc>
                <a:spcPct val="90000"/>
              </a:lnSpc>
              <a:spcBef>
                <a:spcPts val="750"/>
              </a:spcBef>
              <a:spcAft>
                <a:spcPts val="0"/>
              </a:spcAft>
              <a:buClr>
                <a:schemeClr val="dk2"/>
              </a:buClr>
              <a:buSzPts val="2100"/>
              <a:buFont typeface="Arial"/>
              <a:buChar char="•"/>
              <a:defRPr/>
            </a:lvl1pPr>
            <a:lvl2pPr marL="914400" lvl="1" indent="-342900" algn="l">
              <a:lnSpc>
                <a:spcPct val="90000"/>
              </a:lnSpc>
              <a:spcBef>
                <a:spcPts val="375"/>
              </a:spcBef>
              <a:spcAft>
                <a:spcPts val="0"/>
              </a:spcAft>
              <a:buClr>
                <a:schemeClr val="dk2"/>
              </a:buClr>
              <a:buSzPts val="1800"/>
              <a:buFont typeface="Arial"/>
              <a:buChar char="•"/>
              <a:defRPr/>
            </a:lvl2pPr>
            <a:lvl3pPr marL="1371600" lvl="2" indent="-323850" algn="l">
              <a:lnSpc>
                <a:spcPct val="90000"/>
              </a:lnSpc>
              <a:spcBef>
                <a:spcPts val="375"/>
              </a:spcBef>
              <a:spcAft>
                <a:spcPts val="0"/>
              </a:spcAft>
              <a:buClr>
                <a:schemeClr val="dk2"/>
              </a:buClr>
              <a:buSzPts val="1500"/>
              <a:buFont typeface="Arial"/>
              <a:buChar char="•"/>
              <a:defRPr/>
            </a:lvl3pPr>
            <a:lvl4pPr marL="1828800" lvl="3" indent="-314325" algn="l">
              <a:lnSpc>
                <a:spcPct val="90000"/>
              </a:lnSpc>
              <a:spcBef>
                <a:spcPts val="375"/>
              </a:spcBef>
              <a:spcAft>
                <a:spcPts val="0"/>
              </a:spcAft>
              <a:buClr>
                <a:schemeClr val="dk2"/>
              </a:buClr>
              <a:buSzPts val="1350"/>
              <a:buFont typeface="Arial"/>
              <a:buChar char="•"/>
              <a:defRPr/>
            </a:lvl4pPr>
            <a:lvl5pPr marL="2286000" lvl="4" indent="-314325" algn="l">
              <a:lnSpc>
                <a:spcPct val="90000"/>
              </a:lnSpc>
              <a:spcBef>
                <a:spcPts val="375"/>
              </a:spcBef>
              <a:spcAft>
                <a:spcPts val="0"/>
              </a:spcAft>
              <a:buClr>
                <a:schemeClr val="dk2"/>
              </a:buClr>
              <a:buSzPts val="1350"/>
              <a:buFont typeface="Arial"/>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5" name="Google Shape;45;p29"/>
          <p:cNvSpPr txBox="1">
            <a:spLocks noGrp="1"/>
          </p:cNvSpPr>
          <p:nvPr>
            <p:ph type="body" idx="2"/>
          </p:nvPr>
        </p:nvSpPr>
        <p:spPr>
          <a:xfrm>
            <a:off x="6172200" y="1825625"/>
            <a:ext cx="5181600" cy="4351338"/>
          </a:xfrm>
          <a:prstGeom prst="rect">
            <a:avLst/>
          </a:prstGeom>
          <a:noFill/>
          <a:ln>
            <a:noFill/>
          </a:ln>
        </p:spPr>
        <p:txBody>
          <a:bodyPr spcFirstLastPara="1">
            <a:normAutofit/>
          </a:bodyPr>
          <a:lstStyle>
            <a:lvl1pPr marL="457200" lvl="0" indent="-361950" algn="l">
              <a:lnSpc>
                <a:spcPct val="90000"/>
              </a:lnSpc>
              <a:spcBef>
                <a:spcPts val="750"/>
              </a:spcBef>
              <a:spcAft>
                <a:spcPts val="0"/>
              </a:spcAft>
              <a:buClr>
                <a:schemeClr val="dk2"/>
              </a:buClr>
              <a:buSzPts val="2100"/>
              <a:buChar char="•"/>
              <a:defRPr/>
            </a:lvl1pPr>
            <a:lvl2pPr marL="914400" lvl="1" indent="-342900" algn="l">
              <a:lnSpc>
                <a:spcPct val="90000"/>
              </a:lnSpc>
              <a:spcBef>
                <a:spcPts val="375"/>
              </a:spcBef>
              <a:spcAft>
                <a:spcPts val="0"/>
              </a:spcAft>
              <a:buClr>
                <a:schemeClr val="dk2"/>
              </a:buClr>
              <a:buSzPts val="1800"/>
              <a:buChar char="•"/>
              <a:defRPr/>
            </a:lvl2pPr>
            <a:lvl3pPr marL="1371600" lvl="2" indent="-323850" algn="l">
              <a:lnSpc>
                <a:spcPct val="90000"/>
              </a:lnSpc>
              <a:spcBef>
                <a:spcPts val="375"/>
              </a:spcBef>
              <a:spcAft>
                <a:spcPts val="0"/>
              </a:spcAft>
              <a:buClr>
                <a:schemeClr val="dk2"/>
              </a:buClr>
              <a:buSzPts val="1500"/>
              <a:buChar char="•"/>
              <a:defRPr/>
            </a:lvl3pPr>
            <a:lvl4pPr marL="1828800" lvl="3" indent="-314325" algn="l">
              <a:lnSpc>
                <a:spcPct val="90000"/>
              </a:lnSpc>
              <a:spcBef>
                <a:spcPts val="375"/>
              </a:spcBef>
              <a:spcAft>
                <a:spcPts val="0"/>
              </a:spcAft>
              <a:buClr>
                <a:schemeClr val="dk2"/>
              </a:buClr>
              <a:buSzPts val="1350"/>
              <a:buChar char="•"/>
              <a:defRPr/>
            </a:lvl4pPr>
            <a:lvl5pPr marL="2286000" lvl="4" indent="-314325" algn="l">
              <a:lnSpc>
                <a:spcPct val="90000"/>
              </a:lnSpc>
              <a:spcBef>
                <a:spcPts val="375"/>
              </a:spcBef>
              <a:spcAft>
                <a:spcPts val="0"/>
              </a:spcAft>
              <a:buClr>
                <a:schemeClr val="dk2"/>
              </a:buClr>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 name="Google Shape;46;p29">
            <a:extLst>
              <a:ext uri="{FF2B5EF4-FFF2-40B4-BE49-F238E27FC236}">
                <a16:creationId xmlns:a16="http://schemas.microsoft.com/office/drawing/2014/main" id="{88FCD92D-3161-4DC0-2B67-DCC5D7F9C4E4}"/>
              </a:ext>
            </a:extLst>
          </p:cNvPr>
          <p:cNvSpPr txBox="1">
            <a:spLocks noGrp="1"/>
          </p:cNvSpPr>
          <p:nvPr>
            <p:ph type="sldNum" idx="10"/>
          </p:nvPr>
        </p:nvSpPr>
        <p:spPr/>
        <p:txBody>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a:defRPr/>
            </a:pPr>
            <a:fld id="{71308089-72C9-4EA6-AD6C-802910E9F19E}" type="slidenum">
              <a:rPr lang="el-GR"/>
              <a:pPr>
                <a:defRPr/>
              </a:pPr>
              <a:t>‹#›</a:t>
            </a:fld>
            <a:endParaRPr/>
          </a:p>
        </p:txBody>
      </p:sp>
    </p:spTree>
    <p:extLst>
      <p:ext uri="{BB962C8B-B14F-4D97-AF65-F5344CB8AC3E}">
        <p14:creationId xmlns:p14="http://schemas.microsoft.com/office/powerpoint/2010/main" val="2513013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7"/>
        <p:cNvGrpSpPr/>
        <p:nvPr/>
      </p:nvGrpSpPr>
      <p:grpSpPr>
        <a:xfrm>
          <a:off x="0" y="0"/>
          <a:ext cx="0" cy="0"/>
          <a:chOff x="0" y="0"/>
          <a:chExt cx="0" cy="0"/>
        </a:xfrm>
      </p:grpSpPr>
      <p:sp>
        <p:nvSpPr>
          <p:cNvPr id="2" name="Google Shape;48;p30">
            <a:extLst>
              <a:ext uri="{FF2B5EF4-FFF2-40B4-BE49-F238E27FC236}">
                <a16:creationId xmlns:a16="http://schemas.microsoft.com/office/drawing/2014/main" id="{07D6BA0A-8913-A618-DB77-AA58A522F613}"/>
              </a:ext>
            </a:extLst>
          </p:cNvPr>
          <p:cNvSpPr>
            <a:spLocks noChangeArrowheads="1"/>
          </p:cNvSpPr>
          <p:nvPr/>
        </p:nvSpPr>
        <p:spPr bwMode="auto">
          <a:xfrm>
            <a:off x="10634134" y="6311900"/>
            <a:ext cx="651933" cy="469900"/>
          </a:xfrm>
          <a:prstGeom prst="ellipse">
            <a:avLst/>
          </a:prstGeom>
          <a:solidFill>
            <a:srgbClr val="FFE8A3"/>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49" name="Google Shape;49;p30"/>
          <p:cNvSpPr txBox="1">
            <a:spLocks noGrp="1"/>
          </p:cNvSpPr>
          <p:nvPr>
            <p:ph type="title"/>
          </p:nvPr>
        </p:nvSpPr>
        <p:spPr>
          <a:xfrm>
            <a:off x="839788" y="365127"/>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rgbClr val="13837F"/>
              </a:buClr>
              <a:buSzPts val="3300"/>
              <a:buFont typeface="Calibri"/>
              <a:buNone/>
              <a:defRPr>
                <a:solidFill>
                  <a:srgbClr val="1383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0"/>
          <p:cNvSpPr txBox="1">
            <a:spLocks noGrp="1"/>
          </p:cNvSpPr>
          <p:nvPr>
            <p:ph type="body" idx="1"/>
          </p:nvPr>
        </p:nvSpPr>
        <p:spPr>
          <a:xfrm>
            <a:off x="839789" y="1681163"/>
            <a:ext cx="5157787" cy="823912"/>
          </a:xfrm>
          <a:prstGeom prst="rect">
            <a:avLst/>
          </a:prstGeom>
          <a:noFill/>
          <a:ln>
            <a:noFill/>
          </a:ln>
        </p:spPr>
        <p:txBody>
          <a:bodyPr spcFirstLastPara="1" anchor="b">
            <a:normAutofit/>
          </a:bodyPr>
          <a:lstStyle>
            <a:lvl1pPr marL="457200" lvl="0" indent="-228600" algn="l">
              <a:lnSpc>
                <a:spcPct val="90000"/>
              </a:lnSpc>
              <a:spcBef>
                <a:spcPts val="750"/>
              </a:spcBef>
              <a:spcAft>
                <a:spcPts val="0"/>
              </a:spcAft>
              <a:buSzPts val="1800"/>
              <a:buNone/>
              <a:defRPr sz="1800" b="1"/>
            </a:lvl1pPr>
            <a:lvl2pPr marL="914400" lvl="1" indent="-228600" algn="l">
              <a:lnSpc>
                <a:spcPct val="90000"/>
              </a:lnSpc>
              <a:spcBef>
                <a:spcPts val="375"/>
              </a:spcBef>
              <a:spcAft>
                <a:spcPts val="0"/>
              </a:spcAft>
              <a:buSzPts val="1500"/>
              <a:buNone/>
              <a:defRPr sz="1500" b="1"/>
            </a:lvl2pPr>
            <a:lvl3pPr marL="1371600" lvl="2" indent="-228600" algn="l">
              <a:lnSpc>
                <a:spcPct val="90000"/>
              </a:lnSpc>
              <a:spcBef>
                <a:spcPts val="375"/>
              </a:spcBef>
              <a:spcAft>
                <a:spcPts val="0"/>
              </a:spcAft>
              <a:buSzPts val="1350"/>
              <a:buNone/>
              <a:defRPr sz="1350" b="1"/>
            </a:lvl3pPr>
            <a:lvl4pPr marL="1828800" lvl="3" indent="-228600" algn="l">
              <a:lnSpc>
                <a:spcPct val="90000"/>
              </a:lnSpc>
              <a:spcBef>
                <a:spcPts val="375"/>
              </a:spcBef>
              <a:spcAft>
                <a:spcPts val="0"/>
              </a:spcAft>
              <a:buSzPts val="1200"/>
              <a:buNone/>
              <a:defRPr sz="1200" b="1"/>
            </a:lvl4pPr>
            <a:lvl5pPr marL="2286000" lvl="4" indent="-228600" algn="l">
              <a:lnSpc>
                <a:spcPct val="90000"/>
              </a:lnSpc>
              <a:spcBef>
                <a:spcPts val="375"/>
              </a:spcBef>
              <a:spcAft>
                <a:spcPts val="0"/>
              </a:spcAft>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1" name="Google Shape;51;p30"/>
          <p:cNvSpPr txBox="1">
            <a:spLocks noGrp="1"/>
          </p:cNvSpPr>
          <p:nvPr>
            <p:ph type="body" idx="2"/>
          </p:nvPr>
        </p:nvSpPr>
        <p:spPr>
          <a:xfrm>
            <a:off x="839789" y="2505075"/>
            <a:ext cx="5157787" cy="3684588"/>
          </a:xfrm>
          <a:prstGeom prst="rect">
            <a:avLst/>
          </a:prstGeom>
          <a:noFill/>
          <a:ln>
            <a:noFill/>
          </a:ln>
        </p:spPr>
        <p:txBody>
          <a:bodyPr spcFirstLastPara="1">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 name="Google Shape;52;p30"/>
          <p:cNvSpPr txBox="1">
            <a:spLocks noGrp="1"/>
          </p:cNvSpPr>
          <p:nvPr>
            <p:ph type="body" idx="3"/>
          </p:nvPr>
        </p:nvSpPr>
        <p:spPr>
          <a:xfrm>
            <a:off x="6172201" y="1681163"/>
            <a:ext cx="5183188" cy="823912"/>
          </a:xfrm>
          <a:prstGeom prst="rect">
            <a:avLst/>
          </a:prstGeom>
          <a:noFill/>
          <a:ln>
            <a:noFill/>
          </a:ln>
        </p:spPr>
        <p:txBody>
          <a:bodyPr spcFirstLastPara="1" anchor="b">
            <a:normAutofit/>
          </a:bodyPr>
          <a:lstStyle>
            <a:lvl1pPr marL="457200" lvl="0" indent="-228600" algn="l">
              <a:lnSpc>
                <a:spcPct val="90000"/>
              </a:lnSpc>
              <a:spcBef>
                <a:spcPts val="750"/>
              </a:spcBef>
              <a:spcAft>
                <a:spcPts val="0"/>
              </a:spcAft>
              <a:buSzPts val="1800"/>
              <a:buNone/>
              <a:defRPr sz="1800" b="1"/>
            </a:lvl1pPr>
            <a:lvl2pPr marL="914400" lvl="1" indent="-228600" algn="l">
              <a:lnSpc>
                <a:spcPct val="90000"/>
              </a:lnSpc>
              <a:spcBef>
                <a:spcPts val="375"/>
              </a:spcBef>
              <a:spcAft>
                <a:spcPts val="0"/>
              </a:spcAft>
              <a:buSzPts val="1500"/>
              <a:buNone/>
              <a:defRPr sz="1500" b="1"/>
            </a:lvl2pPr>
            <a:lvl3pPr marL="1371600" lvl="2" indent="-228600" algn="l">
              <a:lnSpc>
                <a:spcPct val="90000"/>
              </a:lnSpc>
              <a:spcBef>
                <a:spcPts val="375"/>
              </a:spcBef>
              <a:spcAft>
                <a:spcPts val="0"/>
              </a:spcAft>
              <a:buSzPts val="1350"/>
              <a:buNone/>
              <a:defRPr sz="1350" b="1"/>
            </a:lvl3pPr>
            <a:lvl4pPr marL="1828800" lvl="3" indent="-228600" algn="l">
              <a:lnSpc>
                <a:spcPct val="90000"/>
              </a:lnSpc>
              <a:spcBef>
                <a:spcPts val="375"/>
              </a:spcBef>
              <a:spcAft>
                <a:spcPts val="0"/>
              </a:spcAft>
              <a:buSzPts val="1200"/>
              <a:buNone/>
              <a:defRPr sz="1200" b="1"/>
            </a:lvl4pPr>
            <a:lvl5pPr marL="2286000" lvl="4" indent="-228600" algn="l">
              <a:lnSpc>
                <a:spcPct val="90000"/>
              </a:lnSpc>
              <a:spcBef>
                <a:spcPts val="375"/>
              </a:spcBef>
              <a:spcAft>
                <a:spcPts val="0"/>
              </a:spcAft>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3" name="Google Shape;53;p30"/>
          <p:cNvSpPr txBox="1">
            <a:spLocks noGrp="1"/>
          </p:cNvSpPr>
          <p:nvPr>
            <p:ph type="body" idx="4"/>
          </p:nvPr>
        </p:nvSpPr>
        <p:spPr>
          <a:xfrm>
            <a:off x="6172201" y="2505075"/>
            <a:ext cx="5183188" cy="3684588"/>
          </a:xfrm>
          <a:prstGeom prst="rect">
            <a:avLst/>
          </a:prstGeom>
          <a:noFill/>
          <a:ln>
            <a:noFill/>
          </a:ln>
        </p:spPr>
        <p:txBody>
          <a:bodyPr spcFirstLastPara="1">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 name="Google Shape;54;p30">
            <a:extLst>
              <a:ext uri="{FF2B5EF4-FFF2-40B4-BE49-F238E27FC236}">
                <a16:creationId xmlns:a16="http://schemas.microsoft.com/office/drawing/2014/main" id="{6A066F68-2970-2321-C1FA-EFE5E521DDCC}"/>
              </a:ext>
            </a:extLst>
          </p:cNvPr>
          <p:cNvSpPr txBox="1">
            <a:spLocks noGrp="1"/>
          </p:cNvSpPr>
          <p:nvPr>
            <p:ph type="sldNum" idx="10"/>
          </p:nvPr>
        </p:nvSpPr>
        <p:spPr/>
        <p:txBody>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a:defRPr/>
            </a:pPr>
            <a:fld id="{0F363E12-4197-47BB-922E-A8DE58F10679}" type="slidenum">
              <a:rPr lang="el-GR"/>
              <a:pPr>
                <a:defRPr/>
              </a:pPr>
              <a:t>‹#›</a:t>
            </a:fld>
            <a:endParaRPr/>
          </a:p>
        </p:txBody>
      </p:sp>
    </p:spTree>
    <p:extLst>
      <p:ext uri="{BB962C8B-B14F-4D97-AF65-F5344CB8AC3E}">
        <p14:creationId xmlns:p14="http://schemas.microsoft.com/office/powerpoint/2010/main" val="9680123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2" name="Google Shape;56;p31">
            <a:extLst>
              <a:ext uri="{FF2B5EF4-FFF2-40B4-BE49-F238E27FC236}">
                <a16:creationId xmlns:a16="http://schemas.microsoft.com/office/drawing/2014/main" id="{73D4E06E-2E72-CF95-768C-BCC8ECD5A31E}"/>
              </a:ext>
            </a:extLst>
          </p:cNvPr>
          <p:cNvSpPr>
            <a:spLocks noChangeArrowheads="1"/>
          </p:cNvSpPr>
          <p:nvPr/>
        </p:nvSpPr>
        <p:spPr bwMode="auto">
          <a:xfrm>
            <a:off x="10634134" y="6311900"/>
            <a:ext cx="651933" cy="469900"/>
          </a:xfrm>
          <a:prstGeom prst="ellipse">
            <a:avLst/>
          </a:prstGeom>
          <a:solidFill>
            <a:srgbClr val="FFE8A3"/>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57" name="Google Shape;57;p31"/>
          <p:cNvSpPr txBox="1">
            <a:spLocks noGrp="1"/>
          </p:cNvSpPr>
          <p:nvPr>
            <p:ph type="title"/>
          </p:nvPr>
        </p:nvSpPr>
        <p:spPr>
          <a:xfrm>
            <a:off x="838200" y="588789"/>
            <a:ext cx="10515600" cy="1101901"/>
          </a:xfrm>
          <a:prstGeom prst="rect">
            <a:avLst/>
          </a:prstGeom>
          <a:noFill/>
          <a:ln>
            <a:noFill/>
          </a:ln>
        </p:spPr>
        <p:txBody>
          <a:bodyPr spcFirstLastPara="1">
            <a:normAutofit/>
          </a:bodyPr>
          <a:lstStyle>
            <a:lvl1pPr lvl="0" algn="l">
              <a:lnSpc>
                <a:spcPct val="90000"/>
              </a:lnSpc>
              <a:spcBef>
                <a:spcPts val="0"/>
              </a:spcBef>
              <a:spcAft>
                <a:spcPts val="0"/>
              </a:spcAft>
              <a:buClr>
                <a:srgbClr val="13837F"/>
              </a:buClr>
              <a:buSzPts val="3300"/>
              <a:buFont typeface="Calibri"/>
              <a:buNone/>
              <a:defRPr>
                <a:solidFill>
                  <a:srgbClr val="1383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Google Shape;58;p31">
            <a:extLst>
              <a:ext uri="{FF2B5EF4-FFF2-40B4-BE49-F238E27FC236}">
                <a16:creationId xmlns:a16="http://schemas.microsoft.com/office/drawing/2014/main" id="{A0D9B431-DB5E-B5B5-90F5-BE12EEAFDF9D}"/>
              </a:ext>
            </a:extLst>
          </p:cNvPr>
          <p:cNvSpPr txBox="1">
            <a:spLocks noGrp="1"/>
          </p:cNvSpPr>
          <p:nvPr>
            <p:ph type="sldNum" idx="10"/>
          </p:nvPr>
        </p:nvSpPr>
        <p:spPr/>
        <p:txBody>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a:defRPr/>
            </a:pPr>
            <a:fld id="{64CEDC70-3CC0-40A0-AA88-BCF4FEBA51F0}" type="slidenum">
              <a:rPr lang="el-GR"/>
              <a:pPr>
                <a:defRPr/>
              </a:pPr>
              <a:t>‹#›</a:t>
            </a:fld>
            <a:endParaRPr/>
          </a:p>
        </p:txBody>
      </p:sp>
    </p:spTree>
    <p:extLst>
      <p:ext uri="{BB962C8B-B14F-4D97-AF65-F5344CB8AC3E}">
        <p14:creationId xmlns:p14="http://schemas.microsoft.com/office/powerpoint/2010/main" val="12364661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2" name="Google Shape;60;p32">
            <a:extLst>
              <a:ext uri="{FF2B5EF4-FFF2-40B4-BE49-F238E27FC236}">
                <a16:creationId xmlns:a16="http://schemas.microsoft.com/office/drawing/2014/main" id="{ABA4DC03-D143-4B20-F5DB-BC88D877F2DA}"/>
              </a:ext>
            </a:extLst>
          </p:cNvPr>
          <p:cNvSpPr>
            <a:spLocks noChangeArrowheads="1"/>
          </p:cNvSpPr>
          <p:nvPr/>
        </p:nvSpPr>
        <p:spPr bwMode="auto">
          <a:xfrm>
            <a:off x="10634134" y="6311900"/>
            <a:ext cx="651933" cy="469900"/>
          </a:xfrm>
          <a:prstGeom prst="ellipse">
            <a:avLst/>
          </a:prstGeom>
          <a:solidFill>
            <a:srgbClr val="FFE8A3"/>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3" name="Google Shape;61;p32">
            <a:extLst>
              <a:ext uri="{FF2B5EF4-FFF2-40B4-BE49-F238E27FC236}">
                <a16:creationId xmlns:a16="http://schemas.microsoft.com/office/drawing/2014/main" id="{A4FB61C6-5D22-0D8F-7EC4-2D6E58E657F9}"/>
              </a:ext>
            </a:extLst>
          </p:cNvPr>
          <p:cNvSpPr txBox="1">
            <a:spLocks noGrp="1"/>
          </p:cNvSpPr>
          <p:nvPr>
            <p:ph type="sldNum" idx="10"/>
          </p:nvPr>
        </p:nvSpPr>
        <p:spPr/>
        <p:txBody>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a:defRPr/>
            </a:pPr>
            <a:fld id="{B2D0E824-A3C3-432F-96E6-399B0FCF4009}" type="slidenum">
              <a:rPr lang="el-GR"/>
              <a:pPr>
                <a:defRPr/>
              </a:pPr>
              <a:t>‹#›</a:t>
            </a:fld>
            <a:endParaRPr/>
          </a:p>
        </p:txBody>
      </p:sp>
    </p:spTree>
    <p:extLst>
      <p:ext uri="{BB962C8B-B14F-4D97-AF65-F5344CB8AC3E}">
        <p14:creationId xmlns:p14="http://schemas.microsoft.com/office/powerpoint/2010/main" val="4060522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2"/>
        <p:cNvGrpSpPr/>
        <p:nvPr/>
      </p:nvGrpSpPr>
      <p:grpSpPr>
        <a:xfrm>
          <a:off x="0" y="0"/>
          <a:ext cx="0" cy="0"/>
          <a:chOff x="0" y="0"/>
          <a:chExt cx="0" cy="0"/>
        </a:xfrm>
      </p:grpSpPr>
      <p:sp>
        <p:nvSpPr>
          <p:cNvPr id="2" name="Google Shape;63;p33">
            <a:extLst>
              <a:ext uri="{FF2B5EF4-FFF2-40B4-BE49-F238E27FC236}">
                <a16:creationId xmlns:a16="http://schemas.microsoft.com/office/drawing/2014/main" id="{494ACDC3-42B8-D679-271A-67CEED2D4759}"/>
              </a:ext>
            </a:extLst>
          </p:cNvPr>
          <p:cNvSpPr>
            <a:spLocks noChangeArrowheads="1"/>
          </p:cNvSpPr>
          <p:nvPr/>
        </p:nvSpPr>
        <p:spPr bwMode="auto">
          <a:xfrm>
            <a:off x="10634134" y="6311900"/>
            <a:ext cx="651933" cy="469900"/>
          </a:xfrm>
          <a:prstGeom prst="ellipse">
            <a:avLst/>
          </a:prstGeom>
          <a:solidFill>
            <a:srgbClr val="FFE8A3"/>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64" name="Google Shape;64;p33"/>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3"/>
          <p:cNvSpPr txBox="1">
            <a:spLocks noGrp="1"/>
          </p:cNvSpPr>
          <p:nvPr>
            <p:ph type="body" idx="1"/>
          </p:nvPr>
        </p:nvSpPr>
        <p:spPr>
          <a:xfrm>
            <a:off x="5183188" y="987427"/>
            <a:ext cx="6172200" cy="4873625"/>
          </a:xfrm>
          <a:prstGeom prst="rect">
            <a:avLst/>
          </a:prstGeom>
          <a:noFill/>
          <a:ln>
            <a:noFill/>
          </a:ln>
        </p:spPr>
        <p:txBody>
          <a:bodyPr spcFirstLastPara="1">
            <a:normAutofit/>
          </a:bodyPr>
          <a:lstStyle>
            <a:lvl1pPr marL="457200" lvl="0" indent="-381000" algn="l">
              <a:lnSpc>
                <a:spcPct val="90000"/>
              </a:lnSpc>
              <a:spcBef>
                <a:spcPts val="750"/>
              </a:spcBef>
              <a:spcAft>
                <a:spcPts val="0"/>
              </a:spcAft>
              <a:buSzPts val="2400"/>
              <a:buChar char="•"/>
              <a:defRPr sz="2400"/>
            </a:lvl1pPr>
            <a:lvl2pPr marL="914400" lvl="1" indent="-361950" algn="l">
              <a:lnSpc>
                <a:spcPct val="90000"/>
              </a:lnSpc>
              <a:spcBef>
                <a:spcPts val="375"/>
              </a:spcBef>
              <a:spcAft>
                <a:spcPts val="0"/>
              </a:spcAft>
              <a:buSzPts val="2100"/>
              <a:buChar char="•"/>
              <a:defRPr sz="2100"/>
            </a:lvl2pPr>
            <a:lvl3pPr marL="1371600" lvl="2" indent="-342900" algn="l">
              <a:lnSpc>
                <a:spcPct val="90000"/>
              </a:lnSpc>
              <a:spcBef>
                <a:spcPts val="375"/>
              </a:spcBef>
              <a:spcAft>
                <a:spcPts val="0"/>
              </a:spcAft>
              <a:buSzPts val="1800"/>
              <a:buChar char="•"/>
              <a:defRPr sz="1800"/>
            </a:lvl3pPr>
            <a:lvl4pPr marL="1828800" lvl="3" indent="-323850" algn="l">
              <a:lnSpc>
                <a:spcPct val="90000"/>
              </a:lnSpc>
              <a:spcBef>
                <a:spcPts val="375"/>
              </a:spcBef>
              <a:spcAft>
                <a:spcPts val="0"/>
              </a:spcAft>
              <a:buSzPts val="1500"/>
              <a:buChar char="•"/>
              <a:defRPr sz="1500"/>
            </a:lvl4pPr>
            <a:lvl5pPr marL="2286000" lvl="4" indent="-323850" algn="l">
              <a:lnSpc>
                <a:spcPct val="90000"/>
              </a:lnSpc>
              <a:spcBef>
                <a:spcPts val="375"/>
              </a:spcBef>
              <a:spcAft>
                <a:spcPts val="0"/>
              </a:spcAft>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6" name="Google Shape;66;p33"/>
          <p:cNvSpPr txBox="1">
            <a:spLocks noGrp="1"/>
          </p:cNvSpPr>
          <p:nvPr>
            <p:ph type="body" idx="2"/>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750"/>
              </a:spcBef>
              <a:spcAft>
                <a:spcPts val="0"/>
              </a:spcAft>
              <a:buSzPts val="1200"/>
              <a:buNone/>
              <a:defRPr sz="1200"/>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3" name="Google Shape;67;p33">
            <a:extLst>
              <a:ext uri="{FF2B5EF4-FFF2-40B4-BE49-F238E27FC236}">
                <a16:creationId xmlns:a16="http://schemas.microsoft.com/office/drawing/2014/main" id="{EE2789A6-F59E-6860-332A-644FF3911607}"/>
              </a:ext>
            </a:extLst>
          </p:cNvPr>
          <p:cNvSpPr txBox="1">
            <a:spLocks noGrp="1"/>
          </p:cNvSpPr>
          <p:nvPr>
            <p:ph type="sldNum" idx="10"/>
          </p:nvPr>
        </p:nvSpPr>
        <p:spPr/>
        <p:txBody>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a:defRPr/>
            </a:pPr>
            <a:fld id="{0650908D-6A9F-40A0-9F63-91A919464743}" type="slidenum">
              <a:rPr lang="el-GR"/>
              <a:pPr>
                <a:defRPr/>
              </a:pPr>
              <a:t>‹#›</a:t>
            </a:fld>
            <a:endParaRPr/>
          </a:p>
        </p:txBody>
      </p:sp>
    </p:spTree>
    <p:extLst>
      <p:ext uri="{BB962C8B-B14F-4D97-AF65-F5344CB8AC3E}">
        <p14:creationId xmlns:p14="http://schemas.microsoft.com/office/powerpoint/2010/main" val="41691352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34"/>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4"/>
          <p:cNvSpPr>
            <a:spLocks noGrp="1"/>
          </p:cNvSpPr>
          <p:nvPr>
            <p:ph type="pic" idx="2"/>
          </p:nvPr>
        </p:nvSpPr>
        <p:spPr>
          <a:xfrm>
            <a:off x="5183188" y="987427"/>
            <a:ext cx="6172200" cy="4873625"/>
          </a:xfrm>
          <a:prstGeom prst="rect">
            <a:avLst/>
          </a:prstGeom>
          <a:noFill/>
          <a:ln>
            <a:noFill/>
          </a:ln>
        </p:spPr>
      </p:sp>
      <p:sp>
        <p:nvSpPr>
          <p:cNvPr id="71" name="Google Shape;71;p34"/>
          <p:cNvSpPr txBox="1">
            <a:spLocks noGrp="1"/>
          </p:cNvSpPr>
          <p:nvPr>
            <p:ph type="body" idx="1"/>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750"/>
              </a:spcBef>
              <a:spcAft>
                <a:spcPts val="0"/>
              </a:spcAft>
              <a:buSzPts val="1200"/>
              <a:buNone/>
              <a:defRPr sz="1200"/>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 name="Google Shape;12;p25">
            <a:extLst>
              <a:ext uri="{FF2B5EF4-FFF2-40B4-BE49-F238E27FC236}">
                <a16:creationId xmlns:a16="http://schemas.microsoft.com/office/drawing/2014/main" id="{112906EC-2E51-9F4B-05A4-29107BDF8763}"/>
              </a:ext>
            </a:extLst>
          </p:cNvPr>
          <p:cNvSpPr txBox="1">
            <a:spLocks noGrp="1"/>
          </p:cNvSpPr>
          <p:nvPr>
            <p:ph type="sldNum" idx="13"/>
          </p:nvPr>
        </p:nvSpPr>
        <p:spPr>
          <a:ln/>
        </p:spPr>
        <p:txBody>
          <a:bodyPr/>
          <a:lstStyle>
            <a:lvl1pPr>
              <a:defRPr/>
            </a:lvl1pPr>
          </a:lstStyle>
          <a:p>
            <a:pPr>
              <a:defRPr/>
            </a:pPr>
            <a:fld id="{C6F73DC5-3AF0-4515-BDFA-DB5224AFC6AF}" type="slidenum">
              <a:rPr lang="el-GR"/>
              <a:pPr>
                <a:defRPr/>
              </a:pPr>
              <a:t>‹#›</a:t>
            </a:fld>
            <a:endParaRPr/>
          </a:p>
        </p:txBody>
      </p:sp>
    </p:spTree>
    <p:extLst>
      <p:ext uri="{BB962C8B-B14F-4D97-AF65-F5344CB8AC3E}">
        <p14:creationId xmlns:p14="http://schemas.microsoft.com/office/powerpoint/2010/main" val="9348853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3"/>
        <p:cNvGrpSpPr/>
        <p:nvPr/>
      </p:nvGrpSpPr>
      <p:grpSpPr>
        <a:xfrm>
          <a:off x="0" y="0"/>
          <a:ext cx="0" cy="0"/>
          <a:chOff x="0" y="0"/>
          <a:chExt cx="0" cy="0"/>
        </a:xfrm>
      </p:grpSpPr>
      <p:sp>
        <p:nvSpPr>
          <p:cNvPr id="74" name="Google Shape;74;p35"/>
          <p:cNvSpPr txBox="1">
            <a:spLocks noGrp="1"/>
          </p:cNvSpPr>
          <p:nvPr>
            <p:ph type="title"/>
          </p:nvPr>
        </p:nvSpPr>
        <p:spPr>
          <a:xfrm>
            <a:off x="838200" y="588789"/>
            <a:ext cx="10515600" cy="1101901"/>
          </a:xfrm>
          <a:prstGeom prst="rect">
            <a:avLst/>
          </a:prstGeom>
          <a:noFill/>
          <a:ln>
            <a:noFill/>
          </a:ln>
        </p:spPr>
        <p:txBody>
          <a:bodyPr spcFirstLastPara="1">
            <a:normAutofit/>
          </a:bodyPr>
          <a:lstStyle>
            <a:lvl1pPr lvl="0" algn="l">
              <a:lnSpc>
                <a:spcPct val="90000"/>
              </a:lnSpc>
              <a:spcBef>
                <a:spcPts val="0"/>
              </a:spcBef>
              <a:spcAft>
                <a:spcPts val="0"/>
              </a:spcAft>
              <a:buClr>
                <a:srgbClr val="13837F"/>
              </a:buClr>
              <a:buSzPts val="3300"/>
              <a:buFont typeface="Calibri"/>
              <a:buNone/>
              <a:defRPr>
                <a:solidFill>
                  <a:srgbClr val="1383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5"/>
          <p:cNvSpPr txBox="1">
            <a:spLocks noGrp="1"/>
          </p:cNvSpPr>
          <p:nvPr>
            <p:ph type="body" idx="1"/>
          </p:nvPr>
        </p:nvSpPr>
        <p:spPr>
          <a:xfrm rot="5400000">
            <a:off x="3920331" y="-1256506"/>
            <a:ext cx="4351338" cy="10515600"/>
          </a:xfrm>
          <a:prstGeom prst="rect">
            <a:avLst/>
          </a:prstGeom>
          <a:noFill/>
          <a:ln>
            <a:noFill/>
          </a:ln>
        </p:spPr>
        <p:txBody>
          <a:bodyPr spcFirstLastPara="1">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 name="Google Shape;12;p25">
            <a:extLst>
              <a:ext uri="{FF2B5EF4-FFF2-40B4-BE49-F238E27FC236}">
                <a16:creationId xmlns:a16="http://schemas.microsoft.com/office/drawing/2014/main" id="{2AD25E96-93AC-08E5-45F5-F167C41E6B61}"/>
              </a:ext>
            </a:extLst>
          </p:cNvPr>
          <p:cNvSpPr txBox="1">
            <a:spLocks noGrp="1"/>
          </p:cNvSpPr>
          <p:nvPr>
            <p:ph type="sldNum" idx="13"/>
          </p:nvPr>
        </p:nvSpPr>
        <p:spPr>
          <a:ln/>
        </p:spPr>
        <p:txBody>
          <a:bodyPr/>
          <a:lstStyle>
            <a:lvl1pPr>
              <a:defRPr/>
            </a:lvl1pPr>
          </a:lstStyle>
          <a:p>
            <a:pPr>
              <a:defRPr/>
            </a:pPr>
            <a:fld id="{BDDA0A0A-76BC-4986-B643-7083F9C792D6}" type="slidenum">
              <a:rPr lang="el-GR"/>
              <a:pPr>
                <a:defRPr/>
              </a:pPr>
              <a:t>‹#›</a:t>
            </a:fld>
            <a:endParaRPr/>
          </a:p>
        </p:txBody>
      </p:sp>
    </p:spTree>
    <p:extLst>
      <p:ext uri="{BB962C8B-B14F-4D97-AF65-F5344CB8AC3E}">
        <p14:creationId xmlns:p14="http://schemas.microsoft.com/office/powerpoint/2010/main" val="16161942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7"/>
        <p:cNvGrpSpPr/>
        <p:nvPr/>
      </p:nvGrpSpPr>
      <p:grpSpPr>
        <a:xfrm>
          <a:off x="0" y="0"/>
          <a:ext cx="0" cy="0"/>
          <a:chOff x="0" y="0"/>
          <a:chExt cx="0" cy="0"/>
        </a:xfrm>
      </p:grpSpPr>
      <p:sp>
        <p:nvSpPr>
          <p:cNvPr id="78" name="Google Shape;78;p36"/>
          <p:cNvSpPr txBox="1">
            <a:spLocks noGrp="1"/>
          </p:cNvSpPr>
          <p:nvPr>
            <p:ph type="title"/>
          </p:nvPr>
        </p:nvSpPr>
        <p:spPr>
          <a:xfrm rot="5400000">
            <a:off x="7133432" y="1956595"/>
            <a:ext cx="5811838" cy="2628900"/>
          </a:xfrm>
          <a:prstGeom prst="rect">
            <a:avLst/>
          </a:prstGeom>
          <a:noFill/>
          <a:ln>
            <a:noFill/>
          </a:ln>
        </p:spPr>
        <p:txBody>
          <a:bodyPr spcFirstLastPara="1">
            <a:normAutofit/>
          </a:bodyPr>
          <a:lstStyle>
            <a:lvl1pPr lvl="0" algn="l">
              <a:lnSpc>
                <a:spcPct val="90000"/>
              </a:lnSpc>
              <a:spcBef>
                <a:spcPts val="0"/>
              </a:spcBef>
              <a:spcAft>
                <a:spcPts val="0"/>
              </a:spcAft>
              <a:buClr>
                <a:srgbClr val="13837F"/>
              </a:buClr>
              <a:buSzPts val="3300"/>
              <a:buFont typeface="Calibri"/>
              <a:buNone/>
              <a:defRPr>
                <a:solidFill>
                  <a:srgbClr val="1383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36"/>
          <p:cNvSpPr txBox="1">
            <a:spLocks noGrp="1"/>
          </p:cNvSpPr>
          <p:nvPr>
            <p:ph type="body" idx="1"/>
          </p:nvPr>
        </p:nvSpPr>
        <p:spPr>
          <a:xfrm rot="5400000">
            <a:off x="1799432" y="-596106"/>
            <a:ext cx="5811838" cy="7734300"/>
          </a:xfrm>
          <a:prstGeom prst="rect">
            <a:avLst/>
          </a:prstGeom>
          <a:noFill/>
          <a:ln>
            <a:noFill/>
          </a:ln>
        </p:spPr>
        <p:txBody>
          <a:bodyPr spcFirstLastPara="1">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 name="Google Shape;12;p25">
            <a:extLst>
              <a:ext uri="{FF2B5EF4-FFF2-40B4-BE49-F238E27FC236}">
                <a16:creationId xmlns:a16="http://schemas.microsoft.com/office/drawing/2014/main" id="{580A5CFE-3416-897C-E670-F02EAA9A3BB7}"/>
              </a:ext>
            </a:extLst>
          </p:cNvPr>
          <p:cNvSpPr txBox="1">
            <a:spLocks noGrp="1"/>
          </p:cNvSpPr>
          <p:nvPr>
            <p:ph type="sldNum" idx="13"/>
          </p:nvPr>
        </p:nvSpPr>
        <p:spPr>
          <a:ln/>
        </p:spPr>
        <p:txBody>
          <a:bodyPr/>
          <a:lstStyle>
            <a:lvl1pPr>
              <a:defRPr/>
            </a:lvl1pPr>
          </a:lstStyle>
          <a:p>
            <a:pPr>
              <a:defRPr/>
            </a:pPr>
            <a:fld id="{9B06D2ED-C601-4D9A-8C9C-0CECB1D789D7}" type="slidenum">
              <a:rPr lang="el-GR"/>
              <a:pPr>
                <a:defRPr/>
              </a:pPr>
              <a:t>‹#›</a:t>
            </a:fld>
            <a:endParaRPr/>
          </a:p>
        </p:txBody>
      </p:sp>
    </p:spTree>
    <p:extLst>
      <p:ext uri="{BB962C8B-B14F-4D97-AF65-F5344CB8AC3E}">
        <p14:creationId xmlns:p14="http://schemas.microsoft.com/office/powerpoint/2010/main" val="40585799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E67AFD8-B1D3-955C-537B-1EB7A0FBECBE}"/>
              </a:ext>
            </a:extLst>
          </p:cNvPr>
          <p:cNvSpPr>
            <a:spLocks noGrp="1"/>
          </p:cNvSpPr>
          <p:nvPr>
            <p:ph type="dt" sz="half" idx="10"/>
          </p:nvPr>
        </p:nvSpPr>
        <p:spPr/>
        <p:txBody>
          <a:bodyPr/>
          <a:lstStyle>
            <a:lvl1pPr>
              <a:defRPr b="1"/>
            </a:lvl1pPr>
          </a:lstStyle>
          <a:p>
            <a:pPr>
              <a:defRPr/>
            </a:pPr>
            <a:fld id="{C7DC0FCA-7B5A-44F7-AB68-36CC046D5973}" type="datetimeFigureOut">
              <a:rPr lang="en-US"/>
              <a:pPr>
                <a:defRPr/>
              </a:pPr>
              <a:t>11/11/2022</a:t>
            </a:fld>
            <a:endParaRPr lang="en-US"/>
          </a:p>
        </p:txBody>
      </p:sp>
      <p:sp>
        <p:nvSpPr>
          <p:cNvPr id="5" name="Footer Placeholder 4">
            <a:extLst>
              <a:ext uri="{FF2B5EF4-FFF2-40B4-BE49-F238E27FC236}">
                <a16:creationId xmlns:a16="http://schemas.microsoft.com/office/drawing/2014/main" id="{D4401545-A8D1-2786-EBF9-0CBD15F2F222}"/>
              </a:ext>
            </a:extLst>
          </p:cNvPr>
          <p:cNvSpPr>
            <a:spLocks noGrp="1"/>
          </p:cNvSpPr>
          <p:nvPr>
            <p:ph type="ftr" sz="quarter" idx="11"/>
          </p:nvPr>
        </p:nvSpPr>
        <p:spPr/>
        <p:txBody>
          <a:bodyPr/>
          <a:lstStyle>
            <a:lvl1pPr>
              <a:defRPr b="1"/>
            </a:lvl1pPr>
          </a:lstStyle>
          <a:p>
            <a:pPr>
              <a:defRPr/>
            </a:pPr>
            <a:endParaRPr lang="en-US"/>
          </a:p>
        </p:txBody>
      </p:sp>
      <p:sp>
        <p:nvSpPr>
          <p:cNvPr id="6" name="Slide Number Placeholder 5">
            <a:extLst>
              <a:ext uri="{FF2B5EF4-FFF2-40B4-BE49-F238E27FC236}">
                <a16:creationId xmlns:a16="http://schemas.microsoft.com/office/drawing/2014/main" id="{D1491501-3F4E-FB7E-04DC-72CC911154ED}"/>
              </a:ext>
            </a:extLst>
          </p:cNvPr>
          <p:cNvSpPr>
            <a:spLocks noGrp="1"/>
          </p:cNvSpPr>
          <p:nvPr>
            <p:ph type="sldNum" sz="quarter" idx="12"/>
          </p:nvPr>
        </p:nvSpPr>
        <p:spPr/>
        <p:txBody>
          <a:bodyPr/>
          <a:lstStyle>
            <a:lvl1pPr>
              <a:defRPr b="1"/>
            </a:lvl1pPr>
          </a:lstStyle>
          <a:p>
            <a:fld id="{73ABB7F0-2796-479A-A4E6-14B83E8285E4}" type="slidenum">
              <a:rPr lang="en-US" altLang="el-GR"/>
              <a:pPr/>
              <a:t>‹#›</a:t>
            </a:fld>
            <a:endParaRPr lang="en-US" altLang="el-GR"/>
          </a:p>
        </p:txBody>
      </p:sp>
    </p:spTree>
    <p:extLst>
      <p:ext uri="{BB962C8B-B14F-4D97-AF65-F5344CB8AC3E}">
        <p14:creationId xmlns:p14="http://schemas.microsoft.com/office/powerpoint/2010/main" val="9633727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08D6B7-F07A-D32D-BE29-35E22E4411BD}"/>
              </a:ext>
            </a:extLst>
          </p:cNvPr>
          <p:cNvSpPr>
            <a:spLocks noGrp="1"/>
          </p:cNvSpPr>
          <p:nvPr>
            <p:ph type="dt" sz="half" idx="10"/>
          </p:nvPr>
        </p:nvSpPr>
        <p:spPr/>
        <p:txBody>
          <a:bodyPr/>
          <a:lstStyle>
            <a:lvl1pPr>
              <a:defRPr b="1"/>
            </a:lvl1pPr>
          </a:lstStyle>
          <a:p>
            <a:pPr>
              <a:defRPr/>
            </a:pPr>
            <a:fld id="{C54C7316-47D2-4A79-9F3A-2075D7E636A4}" type="datetimeFigureOut">
              <a:rPr lang="en-US"/>
              <a:pPr>
                <a:defRPr/>
              </a:pPr>
              <a:t>11/11/2022</a:t>
            </a:fld>
            <a:endParaRPr lang="en-US"/>
          </a:p>
        </p:txBody>
      </p:sp>
      <p:sp>
        <p:nvSpPr>
          <p:cNvPr id="5" name="Footer Placeholder 4">
            <a:extLst>
              <a:ext uri="{FF2B5EF4-FFF2-40B4-BE49-F238E27FC236}">
                <a16:creationId xmlns:a16="http://schemas.microsoft.com/office/drawing/2014/main" id="{698EC772-6551-2ED3-9A9D-881B5B061C4C}"/>
              </a:ext>
            </a:extLst>
          </p:cNvPr>
          <p:cNvSpPr>
            <a:spLocks noGrp="1"/>
          </p:cNvSpPr>
          <p:nvPr>
            <p:ph type="ftr" sz="quarter" idx="11"/>
          </p:nvPr>
        </p:nvSpPr>
        <p:spPr/>
        <p:txBody>
          <a:bodyPr/>
          <a:lstStyle>
            <a:lvl1pPr>
              <a:defRPr b="1"/>
            </a:lvl1pPr>
          </a:lstStyle>
          <a:p>
            <a:pPr>
              <a:defRPr/>
            </a:pPr>
            <a:endParaRPr lang="en-US"/>
          </a:p>
        </p:txBody>
      </p:sp>
      <p:sp>
        <p:nvSpPr>
          <p:cNvPr id="6" name="Slide Number Placeholder 5">
            <a:extLst>
              <a:ext uri="{FF2B5EF4-FFF2-40B4-BE49-F238E27FC236}">
                <a16:creationId xmlns:a16="http://schemas.microsoft.com/office/drawing/2014/main" id="{169C3484-546D-403D-12A6-3108C1688FC7}"/>
              </a:ext>
            </a:extLst>
          </p:cNvPr>
          <p:cNvSpPr>
            <a:spLocks noGrp="1"/>
          </p:cNvSpPr>
          <p:nvPr>
            <p:ph type="sldNum" sz="quarter" idx="12"/>
          </p:nvPr>
        </p:nvSpPr>
        <p:spPr/>
        <p:txBody>
          <a:bodyPr/>
          <a:lstStyle>
            <a:lvl1pPr>
              <a:defRPr b="1"/>
            </a:lvl1pPr>
          </a:lstStyle>
          <a:p>
            <a:fld id="{95B30D5A-CDE3-441D-B02C-045B66C4CD42}" type="slidenum">
              <a:rPr lang="en-US" altLang="el-GR"/>
              <a:pPr/>
              <a:t>‹#›</a:t>
            </a:fld>
            <a:endParaRPr lang="en-US" altLang="el-GR"/>
          </a:p>
        </p:txBody>
      </p:sp>
    </p:spTree>
    <p:extLst>
      <p:ext uri="{BB962C8B-B14F-4D97-AF65-F5344CB8AC3E}">
        <p14:creationId xmlns:p14="http://schemas.microsoft.com/office/powerpoint/2010/main" val="1514572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515D4500-0622-4152-9B8B-06FCE7B1B338}" type="datetimeFigureOut">
              <a:rPr lang="el-GR" smtClean="0"/>
              <a:t>11/11/2022</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94BA741C-002D-4CD2-A5CA-A90D68DAA458}" type="slidenum">
              <a:rPr lang="el-GR" smtClean="0"/>
              <a:t>‹#›</a:t>
            </a:fld>
            <a:endParaRPr lang="el-GR"/>
          </a:p>
        </p:txBody>
      </p:sp>
    </p:spTree>
    <p:extLst>
      <p:ext uri="{BB962C8B-B14F-4D97-AF65-F5344CB8AC3E}">
        <p14:creationId xmlns:p14="http://schemas.microsoft.com/office/powerpoint/2010/main" val="33824837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C579F525-DC7E-282C-4360-C9BDB65AA26A}"/>
              </a:ext>
            </a:extLst>
          </p:cNvPr>
          <p:cNvSpPr>
            <a:spLocks noGrp="1"/>
          </p:cNvSpPr>
          <p:nvPr>
            <p:ph type="dt" sz="half" idx="10"/>
          </p:nvPr>
        </p:nvSpPr>
        <p:spPr/>
        <p:txBody>
          <a:bodyPr/>
          <a:lstStyle>
            <a:lvl1pPr>
              <a:defRPr b="1"/>
            </a:lvl1pPr>
          </a:lstStyle>
          <a:p>
            <a:pPr>
              <a:defRPr/>
            </a:pPr>
            <a:fld id="{98F9DD49-4A73-4007-B794-9F92350D24A4}" type="datetimeFigureOut">
              <a:rPr lang="en-US"/>
              <a:pPr>
                <a:defRPr/>
              </a:pPr>
              <a:t>11/11/2022</a:t>
            </a:fld>
            <a:endParaRPr lang="en-US"/>
          </a:p>
        </p:txBody>
      </p:sp>
      <p:sp>
        <p:nvSpPr>
          <p:cNvPr id="5" name="Footer Placeholder 4">
            <a:extLst>
              <a:ext uri="{FF2B5EF4-FFF2-40B4-BE49-F238E27FC236}">
                <a16:creationId xmlns:a16="http://schemas.microsoft.com/office/drawing/2014/main" id="{219FF142-B68E-8C29-E20B-7D62BA25ED55}"/>
              </a:ext>
            </a:extLst>
          </p:cNvPr>
          <p:cNvSpPr>
            <a:spLocks noGrp="1"/>
          </p:cNvSpPr>
          <p:nvPr>
            <p:ph type="ftr" sz="quarter" idx="11"/>
          </p:nvPr>
        </p:nvSpPr>
        <p:spPr/>
        <p:txBody>
          <a:bodyPr/>
          <a:lstStyle>
            <a:lvl1pPr>
              <a:defRPr b="1"/>
            </a:lvl1pPr>
          </a:lstStyle>
          <a:p>
            <a:pPr>
              <a:defRPr/>
            </a:pPr>
            <a:endParaRPr lang="en-US"/>
          </a:p>
        </p:txBody>
      </p:sp>
      <p:sp>
        <p:nvSpPr>
          <p:cNvPr id="6" name="Slide Number Placeholder 5">
            <a:extLst>
              <a:ext uri="{FF2B5EF4-FFF2-40B4-BE49-F238E27FC236}">
                <a16:creationId xmlns:a16="http://schemas.microsoft.com/office/drawing/2014/main" id="{166FBEED-F3E8-764C-326C-E7665EC3291F}"/>
              </a:ext>
            </a:extLst>
          </p:cNvPr>
          <p:cNvSpPr>
            <a:spLocks noGrp="1"/>
          </p:cNvSpPr>
          <p:nvPr>
            <p:ph type="sldNum" sz="quarter" idx="12"/>
          </p:nvPr>
        </p:nvSpPr>
        <p:spPr/>
        <p:txBody>
          <a:bodyPr/>
          <a:lstStyle>
            <a:lvl1pPr>
              <a:defRPr b="1"/>
            </a:lvl1pPr>
          </a:lstStyle>
          <a:p>
            <a:fld id="{BCE2E9B0-0114-49AE-B072-541E7ECCFA9A}" type="slidenum">
              <a:rPr lang="en-US" altLang="el-GR"/>
              <a:pPr/>
              <a:t>‹#›</a:t>
            </a:fld>
            <a:endParaRPr lang="en-US" altLang="el-GR"/>
          </a:p>
        </p:txBody>
      </p:sp>
    </p:spTree>
    <p:extLst>
      <p:ext uri="{BB962C8B-B14F-4D97-AF65-F5344CB8AC3E}">
        <p14:creationId xmlns:p14="http://schemas.microsoft.com/office/powerpoint/2010/main" val="28691489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A11D10BE-F932-4AFF-AEA0-B7A5E94A415B}"/>
              </a:ext>
            </a:extLst>
          </p:cNvPr>
          <p:cNvSpPr>
            <a:spLocks noGrp="1"/>
          </p:cNvSpPr>
          <p:nvPr>
            <p:ph type="dt" sz="half" idx="10"/>
          </p:nvPr>
        </p:nvSpPr>
        <p:spPr/>
        <p:txBody>
          <a:bodyPr/>
          <a:lstStyle>
            <a:lvl1pPr>
              <a:defRPr b="1"/>
            </a:lvl1pPr>
          </a:lstStyle>
          <a:p>
            <a:pPr>
              <a:defRPr/>
            </a:pPr>
            <a:fld id="{06EFB659-82AF-40E5-AA0C-019465628B13}" type="datetimeFigureOut">
              <a:rPr lang="en-US"/>
              <a:pPr>
                <a:defRPr/>
              </a:pPr>
              <a:t>11/11/2022</a:t>
            </a:fld>
            <a:endParaRPr lang="en-US"/>
          </a:p>
        </p:txBody>
      </p:sp>
      <p:sp>
        <p:nvSpPr>
          <p:cNvPr id="6" name="Footer Placeholder 4">
            <a:extLst>
              <a:ext uri="{FF2B5EF4-FFF2-40B4-BE49-F238E27FC236}">
                <a16:creationId xmlns:a16="http://schemas.microsoft.com/office/drawing/2014/main" id="{4006A95B-DAAB-94E3-8C9F-3812EED054E7}"/>
              </a:ext>
            </a:extLst>
          </p:cNvPr>
          <p:cNvSpPr>
            <a:spLocks noGrp="1"/>
          </p:cNvSpPr>
          <p:nvPr>
            <p:ph type="ftr" sz="quarter" idx="11"/>
          </p:nvPr>
        </p:nvSpPr>
        <p:spPr/>
        <p:txBody>
          <a:bodyPr/>
          <a:lstStyle>
            <a:lvl1pPr>
              <a:defRPr b="1"/>
            </a:lvl1pPr>
          </a:lstStyle>
          <a:p>
            <a:pPr>
              <a:defRPr/>
            </a:pPr>
            <a:endParaRPr lang="en-US"/>
          </a:p>
        </p:txBody>
      </p:sp>
      <p:sp>
        <p:nvSpPr>
          <p:cNvPr id="7" name="Slide Number Placeholder 5">
            <a:extLst>
              <a:ext uri="{FF2B5EF4-FFF2-40B4-BE49-F238E27FC236}">
                <a16:creationId xmlns:a16="http://schemas.microsoft.com/office/drawing/2014/main" id="{2070A2DD-8527-516C-790A-57AE757F8A89}"/>
              </a:ext>
            </a:extLst>
          </p:cNvPr>
          <p:cNvSpPr>
            <a:spLocks noGrp="1"/>
          </p:cNvSpPr>
          <p:nvPr>
            <p:ph type="sldNum" sz="quarter" idx="12"/>
          </p:nvPr>
        </p:nvSpPr>
        <p:spPr/>
        <p:txBody>
          <a:bodyPr/>
          <a:lstStyle>
            <a:lvl1pPr>
              <a:defRPr b="1"/>
            </a:lvl1pPr>
          </a:lstStyle>
          <a:p>
            <a:fld id="{607598ED-6A8C-47F5-A6DA-B2FD06D37290}" type="slidenum">
              <a:rPr lang="en-US" altLang="el-GR"/>
              <a:pPr/>
              <a:t>‹#›</a:t>
            </a:fld>
            <a:endParaRPr lang="en-US" altLang="el-GR"/>
          </a:p>
        </p:txBody>
      </p:sp>
    </p:spTree>
    <p:extLst>
      <p:ext uri="{BB962C8B-B14F-4D97-AF65-F5344CB8AC3E}">
        <p14:creationId xmlns:p14="http://schemas.microsoft.com/office/powerpoint/2010/main" val="34497121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2ADBB4EB-FD6D-FA5A-CB15-8F62A6D02362}"/>
              </a:ext>
            </a:extLst>
          </p:cNvPr>
          <p:cNvSpPr>
            <a:spLocks noGrp="1"/>
          </p:cNvSpPr>
          <p:nvPr>
            <p:ph type="dt" sz="half" idx="10"/>
          </p:nvPr>
        </p:nvSpPr>
        <p:spPr/>
        <p:txBody>
          <a:bodyPr/>
          <a:lstStyle>
            <a:lvl1pPr>
              <a:defRPr b="1"/>
            </a:lvl1pPr>
          </a:lstStyle>
          <a:p>
            <a:pPr>
              <a:defRPr/>
            </a:pPr>
            <a:fld id="{35ED8133-5B43-47D8-93B8-F6678D6DEA31}" type="datetimeFigureOut">
              <a:rPr lang="en-US"/>
              <a:pPr>
                <a:defRPr/>
              </a:pPr>
              <a:t>11/11/2022</a:t>
            </a:fld>
            <a:endParaRPr lang="en-US"/>
          </a:p>
        </p:txBody>
      </p:sp>
      <p:sp>
        <p:nvSpPr>
          <p:cNvPr id="8" name="Footer Placeholder 4">
            <a:extLst>
              <a:ext uri="{FF2B5EF4-FFF2-40B4-BE49-F238E27FC236}">
                <a16:creationId xmlns:a16="http://schemas.microsoft.com/office/drawing/2014/main" id="{8944EF4D-813B-9467-3C9E-4EE56A24D08A}"/>
              </a:ext>
            </a:extLst>
          </p:cNvPr>
          <p:cNvSpPr>
            <a:spLocks noGrp="1"/>
          </p:cNvSpPr>
          <p:nvPr>
            <p:ph type="ftr" sz="quarter" idx="11"/>
          </p:nvPr>
        </p:nvSpPr>
        <p:spPr/>
        <p:txBody>
          <a:bodyPr/>
          <a:lstStyle>
            <a:lvl1pPr>
              <a:defRPr b="1"/>
            </a:lvl1pPr>
          </a:lstStyle>
          <a:p>
            <a:pPr>
              <a:defRPr/>
            </a:pPr>
            <a:endParaRPr lang="en-US"/>
          </a:p>
        </p:txBody>
      </p:sp>
      <p:sp>
        <p:nvSpPr>
          <p:cNvPr id="9" name="Slide Number Placeholder 5">
            <a:extLst>
              <a:ext uri="{FF2B5EF4-FFF2-40B4-BE49-F238E27FC236}">
                <a16:creationId xmlns:a16="http://schemas.microsoft.com/office/drawing/2014/main" id="{2BCDE949-296E-5D29-ED0E-CE7F21FB2C02}"/>
              </a:ext>
            </a:extLst>
          </p:cNvPr>
          <p:cNvSpPr>
            <a:spLocks noGrp="1"/>
          </p:cNvSpPr>
          <p:nvPr>
            <p:ph type="sldNum" sz="quarter" idx="12"/>
          </p:nvPr>
        </p:nvSpPr>
        <p:spPr/>
        <p:txBody>
          <a:bodyPr/>
          <a:lstStyle>
            <a:lvl1pPr>
              <a:defRPr b="1"/>
            </a:lvl1pPr>
          </a:lstStyle>
          <a:p>
            <a:fld id="{208D366D-B259-43A3-B581-4943459B5475}" type="slidenum">
              <a:rPr lang="en-US" altLang="el-GR"/>
              <a:pPr/>
              <a:t>‹#›</a:t>
            </a:fld>
            <a:endParaRPr lang="en-US" altLang="el-GR"/>
          </a:p>
        </p:txBody>
      </p:sp>
    </p:spTree>
    <p:extLst>
      <p:ext uri="{BB962C8B-B14F-4D97-AF65-F5344CB8AC3E}">
        <p14:creationId xmlns:p14="http://schemas.microsoft.com/office/powerpoint/2010/main" val="7249651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EEFC2A83-8E09-3F28-16FE-EA6BE8980F30}"/>
              </a:ext>
            </a:extLst>
          </p:cNvPr>
          <p:cNvSpPr>
            <a:spLocks noGrp="1"/>
          </p:cNvSpPr>
          <p:nvPr>
            <p:ph type="dt" sz="half" idx="10"/>
          </p:nvPr>
        </p:nvSpPr>
        <p:spPr/>
        <p:txBody>
          <a:bodyPr/>
          <a:lstStyle>
            <a:lvl1pPr>
              <a:defRPr b="1"/>
            </a:lvl1pPr>
          </a:lstStyle>
          <a:p>
            <a:pPr>
              <a:defRPr/>
            </a:pPr>
            <a:fld id="{B190C6F5-A4FB-462E-9DF6-6CA011DF8F86}" type="datetimeFigureOut">
              <a:rPr lang="en-US"/>
              <a:pPr>
                <a:defRPr/>
              </a:pPr>
              <a:t>11/11/2022</a:t>
            </a:fld>
            <a:endParaRPr lang="en-US"/>
          </a:p>
        </p:txBody>
      </p:sp>
      <p:sp>
        <p:nvSpPr>
          <p:cNvPr id="4" name="Footer Placeholder 4">
            <a:extLst>
              <a:ext uri="{FF2B5EF4-FFF2-40B4-BE49-F238E27FC236}">
                <a16:creationId xmlns:a16="http://schemas.microsoft.com/office/drawing/2014/main" id="{1B9BD3FB-3EA5-4AFE-ABE2-50A2ADA1ED35}"/>
              </a:ext>
            </a:extLst>
          </p:cNvPr>
          <p:cNvSpPr>
            <a:spLocks noGrp="1"/>
          </p:cNvSpPr>
          <p:nvPr>
            <p:ph type="ftr" sz="quarter" idx="11"/>
          </p:nvPr>
        </p:nvSpPr>
        <p:spPr/>
        <p:txBody>
          <a:bodyPr/>
          <a:lstStyle>
            <a:lvl1pPr>
              <a:defRPr b="1"/>
            </a:lvl1pPr>
          </a:lstStyle>
          <a:p>
            <a:pPr>
              <a:defRPr/>
            </a:pPr>
            <a:endParaRPr lang="en-US"/>
          </a:p>
        </p:txBody>
      </p:sp>
      <p:sp>
        <p:nvSpPr>
          <p:cNvPr id="5" name="Slide Number Placeholder 5">
            <a:extLst>
              <a:ext uri="{FF2B5EF4-FFF2-40B4-BE49-F238E27FC236}">
                <a16:creationId xmlns:a16="http://schemas.microsoft.com/office/drawing/2014/main" id="{41031D71-DFED-7E90-0857-DFFE330C9F9A}"/>
              </a:ext>
            </a:extLst>
          </p:cNvPr>
          <p:cNvSpPr>
            <a:spLocks noGrp="1"/>
          </p:cNvSpPr>
          <p:nvPr>
            <p:ph type="sldNum" sz="quarter" idx="12"/>
          </p:nvPr>
        </p:nvSpPr>
        <p:spPr/>
        <p:txBody>
          <a:bodyPr/>
          <a:lstStyle>
            <a:lvl1pPr>
              <a:defRPr b="1"/>
            </a:lvl1pPr>
          </a:lstStyle>
          <a:p>
            <a:fld id="{B11875A2-8E00-4F2C-9C6C-23E0EE744EB4}" type="slidenum">
              <a:rPr lang="en-US" altLang="el-GR"/>
              <a:pPr/>
              <a:t>‹#›</a:t>
            </a:fld>
            <a:endParaRPr lang="en-US" altLang="el-GR"/>
          </a:p>
        </p:txBody>
      </p:sp>
    </p:spTree>
    <p:extLst>
      <p:ext uri="{BB962C8B-B14F-4D97-AF65-F5344CB8AC3E}">
        <p14:creationId xmlns:p14="http://schemas.microsoft.com/office/powerpoint/2010/main" val="10838955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DDB2941-7B81-2B01-7E84-DC6CAD085042}"/>
              </a:ext>
            </a:extLst>
          </p:cNvPr>
          <p:cNvSpPr>
            <a:spLocks noGrp="1"/>
          </p:cNvSpPr>
          <p:nvPr>
            <p:ph type="dt" sz="half" idx="10"/>
          </p:nvPr>
        </p:nvSpPr>
        <p:spPr/>
        <p:txBody>
          <a:bodyPr/>
          <a:lstStyle>
            <a:lvl1pPr>
              <a:defRPr b="1"/>
            </a:lvl1pPr>
          </a:lstStyle>
          <a:p>
            <a:pPr>
              <a:defRPr/>
            </a:pPr>
            <a:fld id="{A4B1CF3B-5DB1-4C68-AA2F-AC7469B2FE7F}" type="datetimeFigureOut">
              <a:rPr lang="en-US"/>
              <a:pPr>
                <a:defRPr/>
              </a:pPr>
              <a:t>11/11/2022</a:t>
            </a:fld>
            <a:endParaRPr lang="en-US"/>
          </a:p>
        </p:txBody>
      </p:sp>
      <p:sp>
        <p:nvSpPr>
          <p:cNvPr id="3" name="Footer Placeholder 4">
            <a:extLst>
              <a:ext uri="{FF2B5EF4-FFF2-40B4-BE49-F238E27FC236}">
                <a16:creationId xmlns:a16="http://schemas.microsoft.com/office/drawing/2014/main" id="{0C3F18FA-1615-05D7-7731-2C88F69FD81E}"/>
              </a:ext>
            </a:extLst>
          </p:cNvPr>
          <p:cNvSpPr>
            <a:spLocks noGrp="1"/>
          </p:cNvSpPr>
          <p:nvPr>
            <p:ph type="ftr" sz="quarter" idx="11"/>
          </p:nvPr>
        </p:nvSpPr>
        <p:spPr/>
        <p:txBody>
          <a:bodyPr/>
          <a:lstStyle>
            <a:lvl1pPr>
              <a:defRPr b="1"/>
            </a:lvl1pPr>
          </a:lstStyle>
          <a:p>
            <a:pPr>
              <a:defRPr/>
            </a:pPr>
            <a:endParaRPr lang="en-US"/>
          </a:p>
        </p:txBody>
      </p:sp>
      <p:sp>
        <p:nvSpPr>
          <p:cNvPr id="4" name="Slide Number Placeholder 5">
            <a:extLst>
              <a:ext uri="{FF2B5EF4-FFF2-40B4-BE49-F238E27FC236}">
                <a16:creationId xmlns:a16="http://schemas.microsoft.com/office/drawing/2014/main" id="{90AB36C5-87D2-4D6C-5EE3-376CFC5403DF}"/>
              </a:ext>
            </a:extLst>
          </p:cNvPr>
          <p:cNvSpPr>
            <a:spLocks noGrp="1"/>
          </p:cNvSpPr>
          <p:nvPr>
            <p:ph type="sldNum" sz="quarter" idx="12"/>
          </p:nvPr>
        </p:nvSpPr>
        <p:spPr/>
        <p:txBody>
          <a:bodyPr/>
          <a:lstStyle>
            <a:lvl1pPr>
              <a:defRPr b="1"/>
            </a:lvl1pPr>
          </a:lstStyle>
          <a:p>
            <a:fld id="{9B4C5012-0A10-4C16-ACE3-03EFC58781DD}" type="slidenum">
              <a:rPr lang="en-US" altLang="el-GR"/>
              <a:pPr/>
              <a:t>‹#›</a:t>
            </a:fld>
            <a:endParaRPr lang="en-US" altLang="el-GR"/>
          </a:p>
        </p:txBody>
      </p:sp>
    </p:spTree>
    <p:extLst>
      <p:ext uri="{BB962C8B-B14F-4D97-AF65-F5344CB8AC3E}">
        <p14:creationId xmlns:p14="http://schemas.microsoft.com/office/powerpoint/2010/main" val="41497106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50068EC-A13D-4CEB-CCC3-3F6D276592A3}"/>
              </a:ext>
            </a:extLst>
          </p:cNvPr>
          <p:cNvSpPr>
            <a:spLocks noGrp="1"/>
          </p:cNvSpPr>
          <p:nvPr>
            <p:ph type="dt" sz="half" idx="10"/>
          </p:nvPr>
        </p:nvSpPr>
        <p:spPr/>
        <p:txBody>
          <a:bodyPr/>
          <a:lstStyle>
            <a:lvl1pPr>
              <a:defRPr b="1"/>
            </a:lvl1pPr>
          </a:lstStyle>
          <a:p>
            <a:pPr>
              <a:defRPr/>
            </a:pPr>
            <a:fld id="{3399F29D-4441-4390-98AD-EE66EF67D267}" type="datetimeFigureOut">
              <a:rPr lang="en-US"/>
              <a:pPr>
                <a:defRPr/>
              </a:pPr>
              <a:t>11/11/2022</a:t>
            </a:fld>
            <a:endParaRPr lang="en-US"/>
          </a:p>
        </p:txBody>
      </p:sp>
      <p:sp>
        <p:nvSpPr>
          <p:cNvPr id="6" name="Footer Placeholder 4">
            <a:extLst>
              <a:ext uri="{FF2B5EF4-FFF2-40B4-BE49-F238E27FC236}">
                <a16:creationId xmlns:a16="http://schemas.microsoft.com/office/drawing/2014/main" id="{269245C3-DD8D-3DD5-68F8-0AF6E6772FEA}"/>
              </a:ext>
            </a:extLst>
          </p:cNvPr>
          <p:cNvSpPr>
            <a:spLocks noGrp="1"/>
          </p:cNvSpPr>
          <p:nvPr>
            <p:ph type="ftr" sz="quarter" idx="11"/>
          </p:nvPr>
        </p:nvSpPr>
        <p:spPr/>
        <p:txBody>
          <a:bodyPr/>
          <a:lstStyle>
            <a:lvl1pPr>
              <a:defRPr b="1"/>
            </a:lvl1pPr>
          </a:lstStyle>
          <a:p>
            <a:pPr>
              <a:defRPr/>
            </a:pPr>
            <a:endParaRPr lang="en-US"/>
          </a:p>
        </p:txBody>
      </p:sp>
      <p:sp>
        <p:nvSpPr>
          <p:cNvPr id="7" name="Slide Number Placeholder 5">
            <a:extLst>
              <a:ext uri="{FF2B5EF4-FFF2-40B4-BE49-F238E27FC236}">
                <a16:creationId xmlns:a16="http://schemas.microsoft.com/office/drawing/2014/main" id="{E0CDBCF1-9CAD-79BF-9515-EF981167E6BC}"/>
              </a:ext>
            </a:extLst>
          </p:cNvPr>
          <p:cNvSpPr>
            <a:spLocks noGrp="1"/>
          </p:cNvSpPr>
          <p:nvPr>
            <p:ph type="sldNum" sz="quarter" idx="12"/>
          </p:nvPr>
        </p:nvSpPr>
        <p:spPr/>
        <p:txBody>
          <a:bodyPr/>
          <a:lstStyle>
            <a:lvl1pPr>
              <a:defRPr b="1"/>
            </a:lvl1pPr>
          </a:lstStyle>
          <a:p>
            <a:fld id="{9E6F149A-6C43-487E-870E-BCC0D8415343}" type="slidenum">
              <a:rPr lang="en-US" altLang="el-GR"/>
              <a:pPr/>
              <a:t>‹#›</a:t>
            </a:fld>
            <a:endParaRPr lang="en-US" altLang="el-GR"/>
          </a:p>
        </p:txBody>
      </p:sp>
    </p:spTree>
    <p:extLst>
      <p:ext uri="{BB962C8B-B14F-4D97-AF65-F5344CB8AC3E}">
        <p14:creationId xmlns:p14="http://schemas.microsoft.com/office/powerpoint/2010/main" val="41236358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6C88570-98A4-DBF1-79CE-BE1C3F993FEB}"/>
              </a:ext>
            </a:extLst>
          </p:cNvPr>
          <p:cNvSpPr>
            <a:spLocks noGrp="1"/>
          </p:cNvSpPr>
          <p:nvPr>
            <p:ph type="dt" sz="half" idx="10"/>
          </p:nvPr>
        </p:nvSpPr>
        <p:spPr/>
        <p:txBody>
          <a:bodyPr/>
          <a:lstStyle>
            <a:lvl1pPr>
              <a:defRPr b="1"/>
            </a:lvl1pPr>
          </a:lstStyle>
          <a:p>
            <a:pPr>
              <a:defRPr/>
            </a:pPr>
            <a:fld id="{03E11681-8CE1-4570-9F05-67FABEA79F2A}" type="datetimeFigureOut">
              <a:rPr lang="en-US"/>
              <a:pPr>
                <a:defRPr/>
              </a:pPr>
              <a:t>11/11/2022</a:t>
            </a:fld>
            <a:endParaRPr lang="en-US"/>
          </a:p>
        </p:txBody>
      </p:sp>
      <p:sp>
        <p:nvSpPr>
          <p:cNvPr id="6" name="Footer Placeholder 4">
            <a:extLst>
              <a:ext uri="{FF2B5EF4-FFF2-40B4-BE49-F238E27FC236}">
                <a16:creationId xmlns:a16="http://schemas.microsoft.com/office/drawing/2014/main" id="{22AFE816-3278-1100-B7F2-2552BC727B6B}"/>
              </a:ext>
            </a:extLst>
          </p:cNvPr>
          <p:cNvSpPr>
            <a:spLocks noGrp="1"/>
          </p:cNvSpPr>
          <p:nvPr>
            <p:ph type="ftr" sz="quarter" idx="11"/>
          </p:nvPr>
        </p:nvSpPr>
        <p:spPr/>
        <p:txBody>
          <a:bodyPr/>
          <a:lstStyle>
            <a:lvl1pPr>
              <a:defRPr b="1"/>
            </a:lvl1pPr>
          </a:lstStyle>
          <a:p>
            <a:pPr>
              <a:defRPr/>
            </a:pPr>
            <a:endParaRPr lang="en-US"/>
          </a:p>
        </p:txBody>
      </p:sp>
      <p:sp>
        <p:nvSpPr>
          <p:cNvPr id="7" name="Slide Number Placeholder 5">
            <a:extLst>
              <a:ext uri="{FF2B5EF4-FFF2-40B4-BE49-F238E27FC236}">
                <a16:creationId xmlns:a16="http://schemas.microsoft.com/office/drawing/2014/main" id="{25960FBD-41C1-54CA-8AFE-5BD80C9F87C2}"/>
              </a:ext>
            </a:extLst>
          </p:cNvPr>
          <p:cNvSpPr>
            <a:spLocks noGrp="1"/>
          </p:cNvSpPr>
          <p:nvPr>
            <p:ph type="sldNum" sz="quarter" idx="12"/>
          </p:nvPr>
        </p:nvSpPr>
        <p:spPr/>
        <p:txBody>
          <a:bodyPr/>
          <a:lstStyle>
            <a:lvl1pPr>
              <a:defRPr b="1"/>
            </a:lvl1pPr>
          </a:lstStyle>
          <a:p>
            <a:fld id="{BD5592F5-8679-4F19-AEEF-6B1522E449EC}" type="slidenum">
              <a:rPr lang="en-US" altLang="el-GR"/>
              <a:pPr/>
              <a:t>‹#›</a:t>
            </a:fld>
            <a:endParaRPr lang="en-US" altLang="el-GR"/>
          </a:p>
        </p:txBody>
      </p:sp>
    </p:spTree>
    <p:extLst>
      <p:ext uri="{BB962C8B-B14F-4D97-AF65-F5344CB8AC3E}">
        <p14:creationId xmlns:p14="http://schemas.microsoft.com/office/powerpoint/2010/main" val="13915045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87E631-FBF8-2B54-1ECA-D551BD2F6E4F}"/>
              </a:ext>
            </a:extLst>
          </p:cNvPr>
          <p:cNvSpPr>
            <a:spLocks noGrp="1"/>
          </p:cNvSpPr>
          <p:nvPr>
            <p:ph type="dt" sz="half" idx="10"/>
          </p:nvPr>
        </p:nvSpPr>
        <p:spPr/>
        <p:txBody>
          <a:bodyPr/>
          <a:lstStyle>
            <a:lvl1pPr>
              <a:defRPr b="1"/>
            </a:lvl1pPr>
          </a:lstStyle>
          <a:p>
            <a:pPr>
              <a:defRPr/>
            </a:pPr>
            <a:fld id="{F4832778-AE20-4089-884B-F79D5A933963}" type="datetimeFigureOut">
              <a:rPr lang="en-US"/>
              <a:pPr>
                <a:defRPr/>
              </a:pPr>
              <a:t>11/11/2022</a:t>
            </a:fld>
            <a:endParaRPr lang="en-US"/>
          </a:p>
        </p:txBody>
      </p:sp>
      <p:sp>
        <p:nvSpPr>
          <p:cNvPr id="5" name="Footer Placeholder 4">
            <a:extLst>
              <a:ext uri="{FF2B5EF4-FFF2-40B4-BE49-F238E27FC236}">
                <a16:creationId xmlns:a16="http://schemas.microsoft.com/office/drawing/2014/main" id="{38F522E3-05E5-142E-3876-70D934D04A13}"/>
              </a:ext>
            </a:extLst>
          </p:cNvPr>
          <p:cNvSpPr>
            <a:spLocks noGrp="1"/>
          </p:cNvSpPr>
          <p:nvPr>
            <p:ph type="ftr" sz="quarter" idx="11"/>
          </p:nvPr>
        </p:nvSpPr>
        <p:spPr/>
        <p:txBody>
          <a:bodyPr/>
          <a:lstStyle>
            <a:lvl1pPr>
              <a:defRPr b="1"/>
            </a:lvl1pPr>
          </a:lstStyle>
          <a:p>
            <a:pPr>
              <a:defRPr/>
            </a:pPr>
            <a:endParaRPr lang="en-US"/>
          </a:p>
        </p:txBody>
      </p:sp>
      <p:sp>
        <p:nvSpPr>
          <p:cNvPr id="6" name="Slide Number Placeholder 5">
            <a:extLst>
              <a:ext uri="{FF2B5EF4-FFF2-40B4-BE49-F238E27FC236}">
                <a16:creationId xmlns:a16="http://schemas.microsoft.com/office/drawing/2014/main" id="{CBC9C5F1-905E-0C16-CD26-F892FA85D73E}"/>
              </a:ext>
            </a:extLst>
          </p:cNvPr>
          <p:cNvSpPr>
            <a:spLocks noGrp="1"/>
          </p:cNvSpPr>
          <p:nvPr>
            <p:ph type="sldNum" sz="quarter" idx="12"/>
          </p:nvPr>
        </p:nvSpPr>
        <p:spPr/>
        <p:txBody>
          <a:bodyPr/>
          <a:lstStyle>
            <a:lvl1pPr>
              <a:defRPr b="1"/>
            </a:lvl1pPr>
          </a:lstStyle>
          <a:p>
            <a:fld id="{878CA46E-78BB-4F66-949D-038BA0F5B8DC}" type="slidenum">
              <a:rPr lang="en-US" altLang="el-GR"/>
              <a:pPr/>
              <a:t>‹#›</a:t>
            </a:fld>
            <a:endParaRPr lang="en-US" altLang="el-GR"/>
          </a:p>
        </p:txBody>
      </p:sp>
    </p:spTree>
    <p:extLst>
      <p:ext uri="{BB962C8B-B14F-4D97-AF65-F5344CB8AC3E}">
        <p14:creationId xmlns:p14="http://schemas.microsoft.com/office/powerpoint/2010/main" val="25018628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0DA5D5-1BC9-E471-ECEE-500AD61B32AD}"/>
              </a:ext>
            </a:extLst>
          </p:cNvPr>
          <p:cNvSpPr>
            <a:spLocks noGrp="1"/>
          </p:cNvSpPr>
          <p:nvPr>
            <p:ph type="dt" sz="half" idx="10"/>
          </p:nvPr>
        </p:nvSpPr>
        <p:spPr/>
        <p:txBody>
          <a:bodyPr/>
          <a:lstStyle>
            <a:lvl1pPr>
              <a:defRPr b="1"/>
            </a:lvl1pPr>
          </a:lstStyle>
          <a:p>
            <a:pPr>
              <a:defRPr/>
            </a:pPr>
            <a:fld id="{B23B3023-0355-4CFA-9090-ADE2F6F17484}" type="datetimeFigureOut">
              <a:rPr lang="en-US"/>
              <a:pPr>
                <a:defRPr/>
              </a:pPr>
              <a:t>11/11/2022</a:t>
            </a:fld>
            <a:endParaRPr lang="en-US"/>
          </a:p>
        </p:txBody>
      </p:sp>
      <p:sp>
        <p:nvSpPr>
          <p:cNvPr id="5" name="Footer Placeholder 4">
            <a:extLst>
              <a:ext uri="{FF2B5EF4-FFF2-40B4-BE49-F238E27FC236}">
                <a16:creationId xmlns:a16="http://schemas.microsoft.com/office/drawing/2014/main" id="{A1BDA3EB-A517-BFBC-E893-ED2B780CB420}"/>
              </a:ext>
            </a:extLst>
          </p:cNvPr>
          <p:cNvSpPr>
            <a:spLocks noGrp="1"/>
          </p:cNvSpPr>
          <p:nvPr>
            <p:ph type="ftr" sz="quarter" idx="11"/>
          </p:nvPr>
        </p:nvSpPr>
        <p:spPr/>
        <p:txBody>
          <a:bodyPr/>
          <a:lstStyle>
            <a:lvl1pPr>
              <a:defRPr b="1"/>
            </a:lvl1pPr>
          </a:lstStyle>
          <a:p>
            <a:pPr>
              <a:defRPr/>
            </a:pPr>
            <a:endParaRPr lang="en-US"/>
          </a:p>
        </p:txBody>
      </p:sp>
      <p:sp>
        <p:nvSpPr>
          <p:cNvPr id="6" name="Slide Number Placeholder 5">
            <a:extLst>
              <a:ext uri="{FF2B5EF4-FFF2-40B4-BE49-F238E27FC236}">
                <a16:creationId xmlns:a16="http://schemas.microsoft.com/office/drawing/2014/main" id="{1039E7EA-1336-D58D-6177-D5F2DB72C416}"/>
              </a:ext>
            </a:extLst>
          </p:cNvPr>
          <p:cNvSpPr>
            <a:spLocks noGrp="1"/>
          </p:cNvSpPr>
          <p:nvPr>
            <p:ph type="sldNum" sz="quarter" idx="12"/>
          </p:nvPr>
        </p:nvSpPr>
        <p:spPr/>
        <p:txBody>
          <a:bodyPr/>
          <a:lstStyle>
            <a:lvl1pPr>
              <a:defRPr b="1"/>
            </a:lvl1pPr>
          </a:lstStyle>
          <a:p>
            <a:fld id="{414AC0CF-B35A-4856-B0FD-9153BA8694DB}" type="slidenum">
              <a:rPr lang="en-US" altLang="el-GR"/>
              <a:pPr/>
              <a:t>‹#›</a:t>
            </a:fld>
            <a:endParaRPr lang="en-US" altLang="el-GR"/>
          </a:p>
        </p:txBody>
      </p:sp>
    </p:spTree>
    <p:extLst>
      <p:ext uri="{BB962C8B-B14F-4D97-AF65-F5344CB8AC3E}">
        <p14:creationId xmlns:p14="http://schemas.microsoft.com/office/powerpoint/2010/main" val="16049202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1"/>
            <a:ext cx="10972800" cy="4525963"/>
          </a:xfrm>
          <a:prstGeom prst="rect">
            <a:avLst/>
          </a:prstGeom>
        </p:spPr>
        <p:txBody>
          <a:bodyPr/>
          <a:lstStyle/>
          <a:p>
            <a:pPr lvl="0"/>
            <a:endParaRPr lang="en-GB" noProof="0"/>
          </a:p>
        </p:txBody>
      </p:sp>
      <p:sp>
        <p:nvSpPr>
          <p:cNvPr id="4" name="Date Placeholder 3">
            <a:extLst>
              <a:ext uri="{FF2B5EF4-FFF2-40B4-BE49-F238E27FC236}">
                <a16:creationId xmlns:a16="http://schemas.microsoft.com/office/drawing/2014/main" id="{3E346B81-DB30-E5C8-693E-64FA7348869A}"/>
              </a:ext>
            </a:extLst>
          </p:cNvPr>
          <p:cNvSpPr>
            <a:spLocks noGrp="1"/>
          </p:cNvSpPr>
          <p:nvPr>
            <p:ph type="dt" sz="half" idx="10"/>
          </p:nvPr>
        </p:nvSpPr>
        <p:spPr/>
        <p:txBody>
          <a:bodyPr/>
          <a:lstStyle>
            <a:lvl1pPr>
              <a:defRPr b="1"/>
            </a:lvl1pPr>
          </a:lstStyle>
          <a:p>
            <a:pPr>
              <a:defRPr/>
            </a:pPr>
            <a:fld id="{28234AA9-49BB-47EB-82BD-8925240C29A1}" type="datetimeFigureOut">
              <a:rPr lang="en-US"/>
              <a:pPr>
                <a:defRPr/>
              </a:pPr>
              <a:t>11/11/2022</a:t>
            </a:fld>
            <a:endParaRPr lang="en-US"/>
          </a:p>
        </p:txBody>
      </p:sp>
      <p:sp>
        <p:nvSpPr>
          <p:cNvPr id="5" name="Footer Placeholder 4">
            <a:extLst>
              <a:ext uri="{FF2B5EF4-FFF2-40B4-BE49-F238E27FC236}">
                <a16:creationId xmlns:a16="http://schemas.microsoft.com/office/drawing/2014/main" id="{D980AECC-B057-6B10-0105-CB808E418A89}"/>
              </a:ext>
            </a:extLst>
          </p:cNvPr>
          <p:cNvSpPr>
            <a:spLocks noGrp="1"/>
          </p:cNvSpPr>
          <p:nvPr>
            <p:ph type="ftr" sz="quarter" idx="11"/>
          </p:nvPr>
        </p:nvSpPr>
        <p:spPr/>
        <p:txBody>
          <a:bodyPr/>
          <a:lstStyle>
            <a:lvl1pPr>
              <a:defRPr b="1"/>
            </a:lvl1pPr>
          </a:lstStyle>
          <a:p>
            <a:pPr>
              <a:defRPr/>
            </a:pPr>
            <a:endParaRPr lang="en-US"/>
          </a:p>
        </p:txBody>
      </p:sp>
      <p:sp>
        <p:nvSpPr>
          <p:cNvPr id="6" name="Slide Number Placeholder 5">
            <a:extLst>
              <a:ext uri="{FF2B5EF4-FFF2-40B4-BE49-F238E27FC236}">
                <a16:creationId xmlns:a16="http://schemas.microsoft.com/office/drawing/2014/main" id="{3CB1EF75-6892-28DA-E47A-646775096CB3}"/>
              </a:ext>
            </a:extLst>
          </p:cNvPr>
          <p:cNvSpPr>
            <a:spLocks noGrp="1"/>
          </p:cNvSpPr>
          <p:nvPr>
            <p:ph type="sldNum" sz="quarter" idx="12"/>
          </p:nvPr>
        </p:nvSpPr>
        <p:spPr/>
        <p:txBody>
          <a:bodyPr/>
          <a:lstStyle>
            <a:lvl1pPr>
              <a:defRPr b="1"/>
            </a:lvl1pPr>
          </a:lstStyle>
          <a:p>
            <a:fld id="{E21194D6-0821-4638-9B8C-8A70FC971DC6}" type="slidenum">
              <a:rPr lang="en-US" altLang="el-GR"/>
              <a:pPr/>
              <a:t>‹#›</a:t>
            </a:fld>
            <a:endParaRPr lang="en-US" altLang="el-GR"/>
          </a:p>
        </p:txBody>
      </p:sp>
    </p:spTree>
    <p:extLst>
      <p:ext uri="{BB962C8B-B14F-4D97-AF65-F5344CB8AC3E}">
        <p14:creationId xmlns:p14="http://schemas.microsoft.com/office/powerpoint/2010/main" val="638247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515D4500-0622-4152-9B8B-06FCE7B1B338}" type="datetimeFigureOut">
              <a:rPr lang="el-GR" smtClean="0"/>
              <a:t>11/11/2022</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94BA741C-002D-4CD2-A5CA-A90D68DAA458}" type="slidenum">
              <a:rPr lang="el-GR" smtClean="0"/>
              <a:t>‹#›</a:t>
            </a:fld>
            <a:endParaRPr lang="el-GR"/>
          </a:p>
        </p:txBody>
      </p:sp>
    </p:spTree>
    <p:extLst>
      <p:ext uri="{BB962C8B-B14F-4D97-AF65-F5344CB8AC3E}">
        <p14:creationId xmlns:p14="http://schemas.microsoft.com/office/powerpoint/2010/main" val="24353182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6"/>
            <a:ext cx="10363200" cy="1470025"/>
          </a:xfrm>
        </p:spPr>
        <p:txBody>
          <a:bodyPr/>
          <a:lstStyle/>
          <a:p>
            <a:r>
              <a:rPr lang="el-GR"/>
              <a:t>Στυλ κύριου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3 - Θέση ημερομηνίας">
            <a:extLst>
              <a:ext uri="{FF2B5EF4-FFF2-40B4-BE49-F238E27FC236}">
                <a16:creationId xmlns:a16="http://schemas.microsoft.com/office/drawing/2014/main" id="{25552777-FEB6-A13E-2F83-EFD289F6DB36}"/>
              </a:ext>
            </a:extLst>
          </p:cNvPr>
          <p:cNvSpPr>
            <a:spLocks noGrp="1"/>
          </p:cNvSpPr>
          <p:nvPr>
            <p:ph type="dt" sz="half" idx="10"/>
          </p:nvPr>
        </p:nvSpPr>
        <p:spPr/>
        <p:txBody>
          <a:bodyPr/>
          <a:lstStyle>
            <a:lvl1pPr>
              <a:defRPr>
                <a:latin typeface="Comic Sans MS" pitchFamily="66" charset="0"/>
              </a:defRPr>
            </a:lvl1pPr>
          </a:lstStyle>
          <a:p>
            <a:pPr>
              <a:defRPr/>
            </a:pPr>
            <a:endParaRPr lang="el-GR"/>
          </a:p>
        </p:txBody>
      </p:sp>
      <p:sp>
        <p:nvSpPr>
          <p:cNvPr id="5" name="4 - Θέση υποσέλιδου">
            <a:extLst>
              <a:ext uri="{FF2B5EF4-FFF2-40B4-BE49-F238E27FC236}">
                <a16:creationId xmlns:a16="http://schemas.microsoft.com/office/drawing/2014/main" id="{7CA2B9E2-5E61-0F71-AD7B-FE9DA8FFA7F6}"/>
              </a:ext>
            </a:extLst>
          </p:cNvPr>
          <p:cNvSpPr>
            <a:spLocks noGrp="1"/>
          </p:cNvSpPr>
          <p:nvPr>
            <p:ph type="ftr" sz="quarter" idx="11"/>
          </p:nvPr>
        </p:nvSpPr>
        <p:spPr/>
        <p:txBody>
          <a:bodyPr/>
          <a:lstStyle>
            <a:lvl1pPr>
              <a:defRPr>
                <a:latin typeface="Comic Sans MS" pitchFamily="66" charset="0"/>
              </a:defRPr>
            </a:lvl1pPr>
          </a:lstStyle>
          <a:p>
            <a:pPr>
              <a:defRPr/>
            </a:pPr>
            <a:endParaRPr lang="el-GR"/>
          </a:p>
        </p:txBody>
      </p:sp>
      <p:sp>
        <p:nvSpPr>
          <p:cNvPr id="6" name="5 - Θέση αριθμού διαφάνειας">
            <a:extLst>
              <a:ext uri="{FF2B5EF4-FFF2-40B4-BE49-F238E27FC236}">
                <a16:creationId xmlns:a16="http://schemas.microsoft.com/office/drawing/2014/main" id="{D6DB4B9E-8AC5-7344-0569-0A5322766DDF}"/>
              </a:ext>
            </a:extLst>
          </p:cNvPr>
          <p:cNvSpPr>
            <a:spLocks noGrp="1"/>
          </p:cNvSpPr>
          <p:nvPr>
            <p:ph type="sldNum" sz="quarter" idx="12"/>
          </p:nvPr>
        </p:nvSpPr>
        <p:spPr/>
        <p:txBody>
          <a:bodyPr/>
          <a:lstStyle>
            <a:lvl1pPr>
              <a:defRPr>
                <a:latin typeface="Comic Sans MS" panose="030F0702030302020204" pitchFamily="66" charset="0"/>
              </a:defRPr>
            </a:lvl1pPr>
          </a:lstStyle>
          <a:p>
            <a:fld id="{93AB002F-3583-4CA9-B01C-267245C21645}" type="slidenum">
              <a:rPr lang="el-GR" altLang="el-GR"/>
              <a:pPr/>
              <a:t>‹#›</a:t>
            </a:fld>
            <a:endParaRPr lang="el-GR" altLang="el-GR"/>
          </a:p>
        </p:txBody>
      </p:sp>
    </p:spTree>
    <p:extLst>
      <p:ext uri="{BB962C8B-B14F-4D97-AF65-F5344CB8AC3E}">
        <p14:creationId xmlns:p14="http://schemas.microsoft.com/office/powerpoint/2010/main" val="51238118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Στυλ κύριου τίτλου</a:t>
            </a:r>
          </a:p>
        </p:txBody>
      </p:sp>
      <p:sp>
        <p:nvSpPr>
          <p:cNvPr id="3" name="2 - Θέση περιεχομένου"/>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a:extLst>
              <a:ext uri="{FF2B5EF4-FFF2-40B4-BE49-F238E27FC236}">
                <a16:creationId xmlns:a16="http://schemas.microsoft.com/office/drawing/2014/main" id="{74478A97-A604-7E95-EAAF-E4384F59FBEC}"/>
              </a:ext>
            </a:extLst>
          </p:cNvPr>
          <p:cNvSpPr>
            <a:spLocks noGrp="1"/>
          </p:cNvSpPr>
          <p:nvPr>
            <p:ph type="dt" sz="half" idx="10"/>
          </p:nvPr>
        </p:nvSpPr>
        <p:spPr/>
        <p:txBody>
          <a:bodyPr/>
          <a:lstStyle>
            <a:lvl1pPr>
              <a:defRPr>
                <a:latin typeface="Comic Sans MS" pitchFamily="66" charset="0"/>
              </a:defRPr>
            </a:lvl1pPr>
          </a:lstStyle>
          <a:p>
            <a:pPr>
              <a:defRPr/>
            </a:pPr>
            <a:endParaRPr lang="el-GR"/>
          </a:p>
        </p:txBody>
      </p:sp>
      <p:sp>
        <p:nvSpPr>
          <p:cNvPr id="5" name="4 - Θέση υποσέλιδου">
            <a:extLst>
              <a:ext uri="{FF2B5EF4-FFF2-40B4-BE49-F238E27FC236}">
                <a16:creationId xmlns:a16="http://schemas.microsoft.com/office/drawing/2014/main" id="{221E1EBA-4FBD-0062-CBD8-379214F9EF73}"/>
              </a:ext>
            </a:extLst>
          </p:cNvPr>
          <p:cNvSpPr>
            <a:spLocks noGrp="1"/>
          </p:cNvSpPr>
          <p:nvPr>
            <p:ph type="ftr" sz="quarter" idx="11"/>
          </p:nvPr>
        </p:nvSpPr>
        <p:spPr/>
        <p:txBody>
          <a:bodyPr/>
          <a:lstStyle>
            <a:lvl1pPr>
              <a:defRPr>
                <a:latin typeface="Comic Sans MS" pitchFamily="66" charset="0"/>
              </a:defRPr>
            </a:lvl1pPr>
          </a:lstStyle>
          <a:p>
            <a:pPr>
              <a:defRPr/>
            </a:pPr>
            <a:endParaRPr lang="el-GR"/>
          </a:p>
        </p:txBody>
      </p:sp>
      <p:sp>
        <p:nvSpPr>
          <p:cNvPr id="6" name="5 - Θέση αριθμού διαφάνειας">
            <a:extLst>
              <a:ext uri="{FF2B5EF4-FFF2-40B4-BE49-F238E27FC236}">
                <a16:creationId xmlns:a16="http://schemas.microsoft.com/office/drawing/2014/main" id="{172CB6B2-2CFE-B899-6D71-00D8D04D932D}"/>
              </a:ext>
            </a:extLst>
          </p:cNvPr>
          <p:cNvSpPr>
            <a:spLocks noGrp="1"/>
          </p:cNvSpPr>
          <p:nvPr>
            <p:ph type="sldNum" sz="quarter" idx="12"/>
          </p:nvPr>
        </p:nvSpPr>
        <p:spPr/>
        <p:txBody>
          <a:bodyPr/>
          <a:lstStyle>
            <a:lvl1pPr>
              <a:defRPr>
                <a:latin typeface="Comic Sans MS" panose="030F0702030302020204" pitchFamily="66" charset="0"/>
              </a:defRPr>
            </a:lvl1pPr>
          </a:lstStyle>
          <a:p>
            <a:fld id="{B272990F-D44B-41E8-A6E5-E72F9A1A4925}" type="slidenum">
              <a:rPr lang="el-GR" altLang="el-GR"/>
              <a:pPr/>
              <a:t>‹#›</a:t>
            </a:fld>
            <a:endParaRPr lang="el-GR" altLang="el-GR"/>
          </a:p>
        </p:txBody>
      </p:sp>
    </p:spTree>
    <p:extLst>
      <p:ext uri="{BB962C8B-B14F-4D97-AF65-F5344CB8AC3E}">
        <p14:creationId xmlns:p14="http://schemas.microsoft.com/office/powerpoint/2010/main" val="76957601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3 - Θέση ημερομηνίας">
            <a:extLst>
              <a:ext uri="{FF2B5EF4-FFF2-40B4-BE49-F238E27FC236}">
                <a16:creationId xmlns:a16="http://schemas.microsoft.com/office/drawing/2014/main" id="{67D167F3-A538-2878-B2A9-D8C183971E69}"/>
              </a:ext>
            </a:extLst>
          </p:cNvPr>
          <p:cNvSpPr>
            <a:spLocks noGrp="1"/>
          </p:cNvSpPr>
          <p:nvPr>
            <p:ph type="dt" sz="half" idx="10"/>
          </p:nvPr>
        </p:nvSpPr>
        <p:spPr/>
        <p:txBody>
          <a:bodyPr/>
          <a:lstStyle>
            <a:lvl1pPr>
              <a:defRPr>
                <a:latin typeface="Comic Sans MS" pitchFamily="66" charset="0"/>
              </a:defRPr>
            </a:lvl1pPr>
          </a:lstStyle>
          <a:p>
            <a:pPr>
              <a:defRPr/>
            </a:pPr>
            <a:endParaRPr lang="el-GR"/>
          </a:p>
        </p:txBody>
      </p:sp>
      <p:sp>
        <p:nvSpPr>
          <p:cNvPr id="5" name="4 - Θέση υποσέλιδου">
            <a:extLst>
              <a:ext uri="{FF2B5EF4-FFF2-40B4-BE49-F238E27FC236}">
                <a16:creationId xmlns:a16="http://schemas.microsoft.com/office/drawing/2014/main" id="{0872A952-59AE-B8B9-2FE0-6722FBB82AE3}"/>
              </a:ext>
            </a:extLst>
          </p:cNvPr>
          <p:cNvSpPr>
            <a:spLocks noGrp="1"/>
          </p:cNvSpPr>
          <p:nvPr>
            <p:ph type="ftr" sz="quarter" idx="11"/>
          </p:nvPr>
        </p:nvSpPr>
        <p:spPr/>
        <p:txBody>
          <a:bodyPr/>
          <a:lstStyle>
            <a:lvl1pPr>
              <a:defRPr>
                <a:latin typeface="Comic Sans MS" pitchFamily="66" charset="0"/>
              </a:defRPr>
            </a:lvl1pPr>
          </a:lstStyle>
          <a:p>
            <a:pPr>
              <a:defRPr/>
            </a:pPr>
            <a:endParaRPr lang="el-GR"/>
          </a:p>
        </p:txBody>
      </p:sp>
      <p:sp>
        <p:nvSpPr>
          <p:cNvPr id="6" name="5 - Θέση αριθμού διαφάνειας">
            <a:extLst>
              <a:ext uri="{FF2B5EF4-FFF2-40B4-BE49-F238E27FC236}">
                <a16:creationId xmlns:a16="http://schemas.microsoft.com/office/drawing/2014/main" id="{89FD9F6E-3DCD-9679-0DEB-3CC3C80B23F5}"/>
              </a:ext>
            </a:extLst>
          </p:cNvPr>
          <p:cNvSpPr>
            <a:spLocks noGrp="1"/>
          </p:cNvSpPr>
          <p:nvPr>
            <p:ph type="sldNum" sz="quarter" idx="12"/>
          </p:nvPr>
        </p:nvSpPr>
        <p:spPr/>
        <p:txBody>
          <a:bodyPr/>
          <a:lstStyle>
            <a:lvl1pPr>
              <a:defRPr>
                <a:latin typeface="Comic Sans MS" panose="030F0702030302020204" pitchFamily="66" charset="0"/>
              </a:defRPr>
            </a:lvl1pPr>
          </a:lstStyle>
          <a:p>
            <a:fld id="{B4F34C49-5DA0-42C2-A7D5-EE24DFCFE731}" type="slidenum">
              <a:rPr lang="el-GR" altLang="el-GR"/>
              <a:pPr/>
              <a:t>‹#›</a:t>
            </a:fld>
            <a:endParaRPr lang="el-GR" altLang="el-GR"/>
          </a:p>
        </p:txBody>
      </p:sp>
    </p:spTree>
    <p:extLst>
      <p:ext uri="{BB962C8B-B14F-4D97-AF65-F5344CB8AC3E}">
        <p14:creationId xmlns:p14="http://schemas.microsoft.com/office/powerpoint/2010/main" val="120165565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Στυλ κύριου τίτλου</a:t>
            </a:r>
          </a:p>
        </p:txBody>
      </p:sp>
      <p:sp>
        <p:nvSpPr>
          <p:cNvPr id="3" name="2 - Θέση περιεχομένου"/>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a:extLst>
              <a:ext uri="{FF2B5EF4-FFF2-40B4-BE49-F238E27FC236}">
                <a16:creationId xmlns:a16="http://schemas.microsoft.com/office/drawing/2014/main" id="{F15AB1EB-E8E8-622A-5320-AFADFB916E68}"/>
              </a:ext>
            </a:extLst>
          </p:cNvPr>
          <p:cNvSpPr>
            <a:spLocks noGrp="1"/>
          </p:cNvSpPr>
          <p:nvPr>
            <p:ph type="dt" sz="half" idx="10"/>
          </p:nvPr>
        </p:nvSpPr>
        <p:spPr/>
        <p:txBody>
          <a:bodyPr/>
          <a:lstStyle>
            <a:lvl1pPr>
              <a:defRPr>
                <a:latin typeface="Comic Sans MS" pitchFamily="66" charset="0"/>
              </a:defRPr>
            </a:lvl1pPr>
          </a:lstStyle>
          <a:p>
            <a:pPr>
              <a:defRPr/>
            </a:pPr>
            <a:endParaRPr lang="el-GR"/>
          </a:p>
        </p:txBody>
      </p:sp>
      <p:sp>
        <p:nvSpPr>
          <p:cNvPr id="6" name="5 - Θέση υποσέλιδου">
            <a:extLst>
              <a:ext uri="{FF2B5EF4-FFF2-40B4-BE49-F238E27FC236}">
                <a16:creationId xmlns:a16="http://schemas.microsoft.com/office/drawing/2014/main" id="{D1784CF7-AD17-8D49-4D9F-C619AFAFB126}"/>
              </a:ext>
            </a:extLst>
          </p:cNvPr>
          <p:cNvSpPr>
            <a:spLocks noGrp="1"/>
          </p:cNvSpPr>
          <p:nvPr>
            <p:ph type="ftr" sz="quarter" idx="11"/>
          </p:nvPr>
        </p:nvSpPr>
        <p:spPr/>
        <p:txBody>
          <a:bodyPr/>
          <a:lstStyle>
            <a:lvl1pPr>
              <a:defRPr>
                <a:latin typeface="Comic Sans MS" pitchFamily="66" charset="0"/>
              </a:defRPr>
            </a:lvl1pPr>
          </a:lstStyle>
          <a:p>
            <a:pPr>
              <a:defRPr/>
            </a:pPr>
            <a:endParaRPr lang="el-GR"/>
          </a:p>
        </p:txBody>
      </p:sp>
      <p:sp>
        <p:nvSpPr>
          <p:cNvPr id="7" name="6 - Θέση αριθμού διαφάνειας">
            <a:extLst>
              <a:ext uri="{FF2B5EF4-FFF2-40B4-BE49-F238E27FC236}">
                <a16:creationId xmlns:a16="http://schemas.microsoft.com/office/drawing/2014/main" id="{1C5FD874-322D-4066-6C2D-DAAE361BCFA1}"/>
              </a:ext>
            </a:extLst>
          </p:cNvPr>
          <p:cNvSpPr>
            <a:spLocks noGrp="1"/>
          </p:cNvSpPr>
          <p:nvPr>
            <p:ph type="sldNum" sz="quarter" idx="12"/>
          </p:nvPr>
        </p:nvSpPr>
        <p:spPr/>
        <p:txBody>
          <a:bodyPr/>
          <a:lstStyle>
            <a:lvl1pPr>
              <a:defRPr>
                <a:latin typeface="Comic Sans MS" panose="030F0702030302020204" pitchFamily="66" charset="0"/>
              </a:defRPr>
            </a:lvl1pPr>
          </a:lstStyle>
          <a:p>
            <a:fld id="{4357A0AB-052B-49BA-BC96-8B169542AEDE}" type="slidenum">
              <a:rPr lang="el-GR" altLang="el-GR"/>
              <a:pPr/>
              <a:t>‹#›</a:t>
            </a:fld>
            <a:endParaRPr lang="el-GR" altLang="el-GR"/>
          </a:p>
        </p:txBody>
      </p:sp>
    </p:spTree>
    <p:extLst>
      <p:ext uri="{BB962C8B-B14F-4D97-AF65-F5344CB8AC3E}">
        <p14:creationId xmlns:p14="http://schemas.microsoft.com/office/powerpoint/2010/main" val="239370669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Στυλ κύριου τίτλου</a:t>
            </a:r>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5 - Θέση περιεχομένου"/>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a:extLst>
              <a:ext uri="{FF2B5EF4-FFF2-40B4-BE49-F238E27FC236}">
                <a16:creationId xmlns:a16="http://schemas.microsoft.com/office/drawing/2014/main" id="{F9D0F480-B713-5790-204B-A34748192FB5}"/>
              </a:ext>
            </a:extLst>
          </p:cNvPr>
          <p:cNvSpPr>
            <a:spLocks noGrp="1"/>
          </p:cNvSpPr>
          <p:nvPr>
            <p:ph type="dt" sz="half" idx="10"/>
          </p:nvPr>
        </p:nvSpPr>
        <p:spPr/>
        <p:txBody>
          <a:bodyPr/>
          <a:lstStyle>
            <a:lvl1pPr>
              <a:defRPr>
                <a:latin typeface="Comic Sans MS" pitchFamily="66" charset="0"/>
              </a:defRPr>
            </a:lvl1pPr>
          </a:lstStyle>
          <a:p>
            <a:pPr>
              <a:defRPr/>
            </a:pPr>
            <a:endParaRPr lang="el-GR"/>
          </a:p>
        </p:txBody>
      </p:sp>
      <p:sp>
        <p:nvSpPr>
          <p:cNvPr id="8" name="7 - Θέση υποσέλιδου">
            <a:extLst>
              <a:ext uri="{FF2B5EF4-FFF2-40B4-BE49-F238E27FC236}">
                <a16:creationId xmlns:a16="http://schemas.microsoft.com/office/drawing/2014/main" id="{53424448-A6C3-51D4-1275-B2EE9F80577A}"/>
              </a:ext>
            </a:extLst>
          </p:cNvPr>
          <p:cNvSpPr>
            <a:spLocks noGrp="1"/>
          </p:cNvSpPr>
          <p:nvPr>
            <p:ph type="ftr" sz="quarter" idx="11"/>
          </p:nvPr>
        </p:nvSpPr>
        <p:spPr/>
        <p:txBody>
          <a:bodyPr/>
          <a:lstStyle>
            <a:lvl1pPr>
              <a:defRPr>
                <a:latin typeface="Comic Sans MS" pitchFamily="66" charset="0"/>
              </a:defRPr>
            </a:lvl1pPr>
          </a:lstStyle>
          <a:p>
            <a:pPr>
              <a:defRPr/>
            </a:pPr>
            <a:endParaRPr lang="el-GR"/>
          </a:p>
        </p:txBody>
      </p:sp>
      <p:sp>
        <p:nvSpPr>
          <p:cNvPr id="9" name="8 - Θέση αριθμού διαφάνειας">
            <a:extLst>
              <a:ext uri="{FF2B5EF4-FFF2-40B4-BE49-F238E27FC236}">
                <a16:creationId xmlns:a16="http://schemas.microsoft.com/office/drawing/2014/main" id="{4993B465-DD8A-F3EE-1526-6E6AA212C19A}"/>
              </a:ext>
            </a:extLst>
          </p:cNvPr>
          <p:cNvSpPr>
            <a:spLocks noGrp="1"/>
          </p:cNvSpPr>
          <p:nvPr>
            <p:ph type="sldNum" sz="quarter" idx="12"/>
          </p:nvPr>
        </p:nvSpPr>
        <p:spPr/>
        <p:txBody>
          <a:bodyPr/>
          <a:lstStyle>
            <a:lvl1pPr>
              <a:defRPr>
                <a:latin typeface="Comic Sans MS" panose="030F0702030302020204" pitchFamily="66" charset="0"/>
              </a:defRPr>
            </a:lvl1pPr>
          </a:lstStyle>
          <a:p>
            <a:fld id="{E3F35A30-500C-4CD2-B335-CC89E52E6F01}" type="slidenum">
              <a:rPr lang="el-GR" altLang="el-GR"/>
              <a:pPr/>
              <a:t>‹#›</a:t>
            </a:fld>
            <a:endParaRPr lang="el-GR" altLang="el-GR"/>
          </a:p>
        </p:txBody>
      </p:sp>
    </p:spTree>
    <p:extLst>
      <p:ext uri="{BB962C8B-B14F-4D97-AF65-F5344CB8AC3E}">
        <p14:creationId xmlns:p14="http://schemas.microsoft.com/office/powerpoint/2010/main" val="241646092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Στυλ κύριου τίτλου</a:t>
            </a:r>
          </a:p>
        </p:txBody>
      </p:sp>
      <p:sp>
        <p:nvSpPr>
          <p:cNvPr id="3" name="2 - Θέση ημερομηνίας">
            <a:extLst>
              <a:ext uri="{FF2B5EF4-FFF2-40B4-BE49-F238E27FC236}">
                <a16:creationId xmlns:a16="http://schemas.microsoft.com/office/drawing/2014/main" id="{42CD17A7-2A74-C370-51B9-C8A0B017A5C1}"/>
              </a:ext>
            </a:extLst>
          </p:cNvPr>
          <p:cNvSpPr>
            <a:spLocks noGrp="1"/>
          </p:cNvSpPr>
          <p:nvPr>
            <p:ph type="dt" sz="half" idx="10"/>
          </p:nvPr>
        </p:nvSpPr>
        <p:spPr/>
        <p:txBody>
          <a:bodyPr/>
          <a:lstStyle>
            <a:lvl1pPr>
              <a:defRPr>
                <a:latin typeface="Comic Sans MS" pitchFamily="66" charset="0"/>
              </a:defRPr>
            </a:lvl1pPr>
          </a:lstStyle>
          <a:p>
            <a:pPr>
              <a:defRPr/>
            </a:pPr>
            <a:endParaRPr lang="el-GR"/>
          </a:p>
        </p:txBody>
      </p:sp>
      <p:sp>
        <p:nvSpPr>
          <p:cNvPr id="4" name="3 - Θέση υποσέλιδου">
            <a:extLst>
              <a:ext uri="{FF2B5EF4-FFF2-40B4-BE49-F238E27FC236}">
                <a16:creationId xmlns:a16="http://schemas.microsoft.com/office/drawing/2014/main" id="{04921B4A-827B-42EA-9D4A-27C54DFDC337}"/>
              </a:ext>
            </a:extLst>
          </p:cNvPr>
          <p:cNvSpPr>
            <a:spLocks noGrp="1"/>
          </p:cNvSpPr>
          <p:nvPr>
            <p:ph type="ftr" sz="quarter" idx="11"/>
          </p:nvPr>
        </p:nvSpPr>
        <p:spPr/>
        <p:txBody>
          <a:bodyPr/>
          <a:lstStyle>
            <a:lvl1pPr>
              <a:defRPr>
                <a:latin typeface="Comic Sans MS" pitchFamily="66" charset="0"/>
              </a:defRPr>
            </a:lvl1pPr>
          </a:lstStyle>
          <a:p>
            <a:pPr>
              <a:defRPr/>
            </a:pPr>
            <a:endParaRPr lang="el-GR"/>
          </a:p>
        </p:txBody>
      </p:sp>
      <p:sp>
        <p:nvSpPr>
          <p:cNvPr id="5" name="4 - Θέση αριθμού διαφάνειας">
            <a:extLst>
              <a:ext uri="{FF2B5EF4-FFF2-40B4-BE49-F238E27FC236}">
                <a16:creationId xmlns:a16="http://schemas.microsoft.com/office/drawing/2014/main" id="{561C2639-D756-3DA2-1AAA-FC56457C926D}"/>
              </a:ext>
            </a:extLst>
          </p:cNvPr>
          <p:cNvSpPr>
            <a:spLocks noGrp="1"/>
          </p:cNvSpPr>
          <p:nvPr>
            <p:ph type="sldNum" sz="quarter" idx="12"/>
          </p:nvPr>
        </p:nvSpPr>
        <p:spPr/>
        <p:txBody>
          <a:bodyPr/>
          <a:lstStyle>
            <a:lvl1pPr>
              <a:defRPr>
                <a:latin typeface="Comic Sans MS" panose="030F0702030302020204" pitchFamily="66" charset="0"/>
              </a:defRPr>
            </a:lvl1pPr>
          </a:lstStyle>
          <a:p>
            <a:fld id="{7CA7B595-5FD7-4FAE-B912-73426930C334}" type="slidenum">
              <a:rPr lang="el-GR" altLang="el-GR"/>
              <a:pPr/>
              <a:t>‹#›</a:t>
            </a:fld>
            <a:endParaRPr lang="el-GR" altLang="el-GR"/>
          </a:p>
        </p:txBody>
      </p:sp>
    </p:spTree>
    <p:extLst>
      <p:ext uri="{BB962C8B-B14F-4D97-AF65-F5344CB8AC3E}">
        <p14:creationId xmlns:p14="http://schemas.microsoft.com/office/powerpoint/2010/main" val="339620162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a:extLst>
              <a:ext uri="{FF2B5EF4-FFF2-40B4-BE49-F238E27FC236}">
                <a16:creationId xmlns:a16="http://schemas.microsoft.com/office/drawing/2014/main" id="{195E0B18-6BFF-1551-5818-A097582E3858}"/>
              </a:ext>
            </a:extLst>
          </p:cNvPr>
          <p:cNvSpPr>
            <a:spLocks noGrp="1"/>
          </p:cNvSpPr>
          <p:nvPr>
            <p:ph type="dt" sz="half" idx="10"/>
          </p:nvPr>
        </p:nvSpPr>
        <p:spPr/>
        <p:txBody>
          <a:bodyPr/>
          <a:lstStyle>
            <a:lvl1pPr>
              <a:defRPr>
                <a:latin typeface="Comic Sans MS" pitchFamily="66" charset="0"/>
              </a:defRPr>
            </a:lvl1pPr>
          </a:lstStyle>
          <a:p>
            <a:pPr>
              <a:defRPr/>
            </a:pPr>
            <a:endParaRPr lang="el-GR"/>
          </a:p>
        </p:txBody>
      </p:sp>
      <p:sp>
        <p:nvSpPr>
          <p:cNvPr id="3" name="2 - Θέση υποσέλιδου">
            <a:extLst>
              <a:ext uri="{FF2B5EF4-FFF2-40B4-BE49-F238E27FC236}">
                <a16:creationId xmlns:a16="http://schemas.microsoft.com/office/drawing/2014/main" id="{B2FB45AB-C272-78D4-8C43-36791E3867FC}"/>
              </a:ext>
            </a:extLst>
          </p:cNvPr>
          <p:cNvSpPr>
            <a:spLocks noGrp="1"/>
          </p:cNvSpPr>
          <p:nvPr>
            <p:ph type="ftr" sz="quarter" idx="11"/>
          </p:nvPr>
        </p:nvSpPr>
        <p:spPr/>
        <p:txBody>
          <a:bodyPr/>
          <a:lstStyle>
            <a:lvl1pPr>
              <a:defRPr>
                <a:latin typeface="Comic Sans MS" pitchFamily="66" charset="0"/>
              </a:defRPr>
            </a:lvl1pPr>
          </a:lstStyle>
          <a:p>
            <a:pPr>
              <a:defRPr/>
            </a:pPr>
            <a:endParaRPr lang="el-GR"/>
          </a:p>
        </p:txBody>
      </p:sp>
      <p:sp>
        <p:nvSpPr>
          <p:cNvPr id="4" name="3 - Θέση αριθμού διαφάνειας">
            <a:extLst>
              <a:ext uri="{FF2B5EF4-FFF2-40B4-BE49-F238E27FC236}">
                <a16:creationId xmlns:a16="http://schemas.microsoft.com/office/drawing/2014/main" id="{6C61F902-BEB6-9197-63AD-47606C29B2A1}"/>
              </a:ext>
            </a:extLst>
          </p:cNvPr>
          <p:cNvSpPr>
            <a:spLocks noGrp="1"/>
          </p:cNvSpPr>
          <p:nvPr>
            <p:ph type="sldNum" sz="quarter" idx="12"/>
          </p:nvPr>
        </p:nvSpPr>
        <p:spPr/>
        <p:txBody>
          <a:bodyPr/>
          <a:lstStyle>
            <a:lvl1pPr>
              <a:defRPr>
                <a:latin typeface="Comic Sans MS" panose="030F0702030302020204" pitchFamily="66" charset="0"/>
              </a:defRPr>
            </a:lvl1pPr>
          </a:lstStyle>
          <a:p>
            <a:fld id="{1344E068-356F-4AFC-B9C0-F7E93D653F56}" type="slidenum">
              <a:rPr lang="el-GR" altLang="el-GR"/>
              <a:pPr/>
              <a:t>‹#›</a:t>
            </a:fld>
            <a:endParaRPr lang="el-GR" altLang="el-GR"/>
          </a:p>
        </p:txBody>
      </p:sp>
    </p:spTree>
    <p:extLst>
      <p:ext uri="{BB962C8B-B14F-4D97-AF65-F5344CB8AC3E}">
        <p14:creationId xmlns:p14="http://schemas.microsoft.com/office/powerpoint/2010/main" val="313113302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2 - Θέση περιεχομένου"/>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4 - Θέση ημερομηνίας">
            <a:extLst>
              <a:ext uri="{FF2B5EF4-FFF2-40B4-BE49-F238E27FC236}">
                <a16:creationId xmlns:a16="http://schemas.microsoft.com/office/drawing/2014/main" id="{555B0618-DF82-1F97-2C9F-8D6D8F8AB8FC}"/>
              </a:ext>
            </a:extLst>
          </p:cNvPr>
          <p:cNvSpPr>
            <a:spLocks noGrp="1"/>
          </p:cNvSpPr>
          <p:nvPr>
            <p:ph type="dt" sz="half" idx="10"/>
          </p:nvPr>
        </p:nvSpPr>
        <p:spPr/>
        <p:txBody>
          <a:bodyPr/>
          <a:lstStyle>
            <a:lvl1pPr>
              <a:defRPr>
                <a:latin typeface="Comic Sans MS" pitchFamily="66" charset="0"/>
              </a:defRPr>
            </a:lvl1pPr>
          </a:lstStyle>
          <a:p>
            <a:pPr>
              <a:defRPr/>
            </a:pPr>
            <a:endParaRPr lang="el-GR"/>
          </a:p>
        </p:txBody>
      </p:sp>
      <p:sp>
        <p:nvSpPr>
          <p:cNvPr id="6" name="5 - Θέση υποσέλιδου">
            <a:extLst>
              <a:ext uri="{FF2B5EF4-FFF2-40B4-BE49-F238E27FC236}">
                <a16:creationId xmlns:a16="http://schemas.microsoft.com/office/drawing/2014/main" id="{CB850A77-C2DD-9FB3-D1D4-AB95F408D391}"/>
              </a:ext>
            </a:extLst>
          </p:cNvPr>
          <p:cNvSpPr>
            <a:spLocks noGrp="1"/>
          </p:cNvSpPr>
          <p:nvPr>
            <p:ph type="ftr" sz="quarter" idx="11"/>
          </p:nvPr>
        </p:nvSpPr>
        <p:spPr/>
        <p:txBody>
          <a:bodyPr/>
          <a:lstStyle>
            <a:lvl1pPr>
              <a:defRPr>
                <a:latin typeface="Comic Sans MS" pitchFamily="66" charset="0"/>
              </a:defRPr>
            </a:lvl1pPr>
          </a:lstStyle>
          <a:p>
            <a:pPr>
              <a:defRPr/>
            </a:pPr>
            <a:endParaRPr lang="el-GR"/>
          </a:p>
        </p:txBody>
      </p:sp>
      <p:sp>
        <p:nvSpPr>
          <p:cNvPr id="7" name="6 - Θέση αριθμού διαφάνειας">
            <a:extLst>
              <a:ext uri="{FF2B5EF4-FFF2-40B4-BE49-F238E27FC236}">
                <a16:creationId xmlns:a16="http://schemas.microsoft.com/office/drawing/2014/main" id="{AA8A1DAD-0DB1-BDAA-9A6A-A5000C94FCF1}"/>
              </a:ext>
            </a:extLst>
          </p:cNvPr>
          <p:cNvSpPr>
            <a:spLocks noGrp="1"/>
          </p:cNvSpPr>
          <p:nvPr>
            <p:ph type="sldNum" sz="quarter" idx="12"/>
          </p:nvPr>
        </p:nvSpPr>
        <p:spPr/>
        <p:txBody>
          <a:bodyPr/>
          <a:lstStyle>
            <a:lvl1pPr>
              <a:defRPr>
                <a:latin typeface="Comic Sans MS" panose="030F0702030302020204" pitchFamily="66" charset="0"/>
              </a:defRPr>
            </a:lvl1pPr>
          </a:lstStyle>
          <a:p>
            <a:fld id="{26E3F98D-EE4F-4BB1-8A74-DA4595AE3E74}" type="slidenum">
              <a:rPr lang="el-GR" altLang="el-GR"/>
              <a:pPr/>
              <a:t>‹#›</a:t>
            </a:fld>
            <a:endParaRPr lang="el-GR" altLang="el-GR"/>
          </a:p>
        </p:txBody>
      </p:sp>
    </p:spTree>
    <p:extLst>
      <p:ext uri="{BB962C8B-B14F-4D97-AF65-F5344CB8AC3E}">
        <p14:creationId xmlns:p14="http://schemas.microsoft.com/office/powerpoint/2010/main" val="208146908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2 - Θέση εικόνας"/>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a:t>Κάντε κλικ στο εικονίδιο για να προσθέσετε μια εικόνα</a:t>
            </a:r>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4 - Θέση ημερομηνίας">
            <a:extLst>
              <a:ext uri="{FF2B5EF4-FFF2-40B4-BE49-F238E27FC236}">
                <a16:creationId xmlns:a16="http://schemas.microsoft.com/office/drawing/2014/main" id="{5911BA3D-D8B8-018F-5490-756B72134C97}"/>
              </a:ext>
            </a:extLst>
          </p:cNvPr>
          <p:cNvSpPr>
            <a:spLocks noGrp="1"/>
          </p:cNvSpPr>
          <p:nvPr>
            <p:ph type="dt" sz="half" idx="10"/>
          </p:nvPr>
        </p:nvSpPr>
        <p:spPr/>
        <p:txBody>
          <a:bodyPr/>
          <a:lstStyle>
            <a:lvl1pPr>
              <a:defRPr>
                <a:latin typeface="Comic Sans MS" pitchFamily="66" charset="0"/>
              </a:defRPr>
            </a:lvl1pPr>
          </a:lstStyle>
          <a:p>
            <a:pPr>
              <a:defRPr/>
            </a:pPr>
            <a:endParaRPr lang="el-GR"/>
          </a:p>
        </p:txBody>
      </p:sp>
      <p:sp>
        <p:nvSpPr>
          <p:cNvPr id="6" name="5 - Θέση υποσέλιδου">
            <a:extLst>
              <a:ext uri="{FF2B5EF4-FFF2-40B4-BE49-F238E27FC236}">
                <a16:creationId xmlns:a16="http://schemas.microsoft.com/office/drawing/2014/main" id="{936FF118-BA03-9457-CE9C-9CFD634A5C31}"/>
              </a:ext>
            </a:extLst>
          </p:cNvPr>
          <p:cNvSpPr>
            <a:spLocks noGrp="1"/>
          </p:cNvSpPr>
          <p:nvPr>
            <p:ph type="ftr" sz="quarter" idx="11"/>
          </p:nvPr>
        </p:nvSpPr>
        <p:spPr/>
        <p:txBody>
          <a:bodyPr/>
          <a:lstStyle>
            <a:lvl1pPr>
              <a:defRPr>
                <a:latin typeface="Comic Sans MS" pitchFamily="66" charset="0"/>
              </a:defRPr>
            </a:lvl1pPr>
          </a:lstStyle>
          <a:p>
            <a:pPr>
              <a:defRPr/>
            </a:pPr>
            <a:endParaRPr lang="el-GR"/>
          </a:p>
        </p:txBody>
      </p:sp>
      <p:sp>
        <p:nvSpPr>
          <p:cNvPr id="7" name="6 - Θέση αριθμού διαφάνειας">
            <a:extLst>
              <a:ext uri="{FF2B5EF4-FFF2-40B4-BE49-F238E27FC236}">
                <a16:creationId xmlns:a16="http://schemas.microsoft.com/office/drawing/2014/main" id="{7520DEC6-59C6-A089-9313-F6F80C8F078F}"/>
              </a:ext>
            </a:extLst>
          </p:cNvPr>
          <p:cNvSpPr>
            <a:spLocks noGrp="1"/>
          </p:cNvSpPr>
          <p:nvPr>
            <p:ph type="sldNum" sz="quarter" idx="12"/>
          </p:nvPr>
        </p:nvSpPr>
        <p:spPr/>
        <p:txBody>
          <a:bodyPr/>
          <a:lstStyle>
            <a:lvl1pPr>
              <a:defRPr>
                <a:latin typeface="Comic Sans MS" panose="030F0702030302020204" pitchFamily="66" charset="0"/>
              </a:defRPr>
            </a:lvl1pPr>
          </a:lstStyle>
          <a:p>
            <a:fld id="{8EBC7666-57ED-4141-9EFC-AEE40E1CE691}" type="slidenum">
              <a:rPr lang="el-GR" altLang="el-GR"/>
              <a:pPr/>
              <a:t>‹#›</a:t>
            </a:fld>
            <a:endParaRPr lang="el-GR" altLang="el-GR"/>
          </a:p>
        </p:txBody>
      </p:sp>
    </p:spTree>
    <p:extLst>
      <p:ext uri="{BB962C8B-B14F-4D97-AF65-F5344CB8AC3E}">
        <p14:creationId xmlns:p14="http://schemas.microsoft.com/office/powerpoint/2010/main" val="273565017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Στυλ κύριου τίτλου</a:t>
            </a:r>
          </a:p>
        </p:txBody>
      </p:sp>
      <p:sp>
        <p:nvSpPr>
          <p:cNvPr id="3" name="2 - Θέση κατακόρυφου κειμένου"/>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a:extLst>
              <a:ext uri="{FF2B5EF4-FFF2-40B4-BE49-F238E27FC236}">
                <a16:creationId xmlns:a16="http://schemas.microsoft.com/office/drawing/2014/main" id="{C79B70FC-2E01-6430-3BCE-8E10C954FFFB}"/>
              </a:ext>
            </a:extLst>
          </p:cNvPr>
          <p:cNvSpPr>
            <a:spLocks noGrp="1"/>
          </p:cNvSpPr>
          <p:nvPr>
            <p:ph type="dt" sz="half" idx="10"/>
          </p:nvPr>
        </p:nvSpPr>
        <p:spPr/>
        <p:txBody>
          <a:bodyPr/>
          <a:lstStyle>
            <a:lvl1pPr>
              <a:defRPr>
                <a:latin typeface="Comic Sans MS" pitchFamily="66" charset="0"/>
              </a:defRPr>
            </a:lvl1pPr>
          </a:lstStyle>
          <a:p>
            <a:pPr>
              <a:defRPr/>
            </a:pPr>
            <a:endParaRPr lang="el-GR"/>
          </a:p>
        </p:txBody>
      </p:sp>
      <p:sp>
        <p:nvSpPr>
          <p:cNvPr id="5" name="4 - Θέση υποσέλιδου">
            <a:extLst>
              <a:ext uri="{FF2B5EF4-FFF2-40B4-BE49-F238E27FC236}">
                <a16:creationId xmlns:a16="http://schemas.microsoft.com/office/drawing/2014/main" id="{B7B20B15-1F24-5DCF-AB58-21F54CD6A049}"/>
              </a:ext>
            </a:extLst>
          </p:cNvPr>
          <p:cNvSpPr>
            <a:spLocks noGrp="1"/>
          </p:cNvSpPr>
          <p:nvPr>
            <p:ph type="ftr" sz="quarter" idx="11"/>
          </p:nvPr>
        </p:nvSpPr>
        <p:spPr/>
        <p:txBody>
          <a:bodyPr/>
          <a:lstStyle>
            <a:lvl1pPr>
              <a:defRPr>
                <a:latin typeface="Comic Sans MS" pitchFamily="66" charset="0"/>
              </a:defRPr>
            </a:lvl1pPr>
          </a:lstStyle>
          <a:p>
            <a:pPr>
              <a:defRPr/>
            </a:pPr>
            <a:endParaRPr lang="el-GR"/>
          </a:p>
        </p:txBody>
      </p:sp>
      <p:sp>
        <p:nvSpPr>
          <p:cNvPr id="6" name="5 - Θέση αριθμού διαφάνειας">
            <a:extLst>
              <a:ext uri="{FF2B5EF4-FFF2-40B4-BE49-F238E27FC236}">
                <a16:creationId xmlns:a16="http://schemas.microsoft.com/office/drawing/2014/main" id="{05D3BB15-2295-CDCD-E40F-8CB61947EAF6}"/>
              </a:ext>
            </a:extLst>
          </p:cNvPr>
          <p:cNvSpPr>
            <a:spLocks noGrp="1"/>
          </p:cNvSpPr>
          <p:nvPr>
            <p:ph type="sldNum" sz="quarter" idx="12"/>
          </p:nvPr>
        </p:nvSpPr>
        <p:spPr/>
        <p:txBody>
          <a:bodyPr/>
          <a:lstStyle>
            <a:lvl1pPr>
              <a:defRPr>
                <a:latin typeface="Comic Sans MS" panose="030F0702030302020204" pitchFamily="66" charset="0"/>
              </a:defRPr>
            </a:lvl1pPr>
          </a:lstStyle>
          <a:p>
            <a:fld id="{1FC4E9CA-82F1-4190-B4D2-72D045507539}" type="slidenum">
              <a:rPr lang="el-GR" altLang="el-GR"/>
              <a:pPr/>
              <a:t>‹#›</a:t>
            </a:fld>
            <a:endParaRPr lang="el-GR" altLang="el-GR"/>
          </a:p>
        </p:txBody>
      </p:sp>
    </p:spTree>
    <p:extLst>
      <p:ext uri="{BB962C8B-B14F-4D97-AF65-F5344CB8AC3E}">
        <p14:creationId xmlns:p14="http://schemas.microsoft.com/office/powerpoint/2010/main" val="209258349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515D4500-0622-4152-9B8B-06FCE7B1B338}" type="datetimeFigureOut">
              <a:rPr lang="el-GR" smtClean="0"/>
              <a:t>11/11/2022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94BA741C-002D-4CD2-A5CA-A90D68DAA458}" type="slidenum">
              <a:rPr lang="el-GR" smtClean="0"/>
              <a:t>‹#›</a:t>
            </a:fld>
            <a:endParaRPr lang="el-GR"/>
          </a:p>
        </p:txBody>
      </p:sp>
    </p:spTree>
    <p:extLst>
      <p:ext uri="{BB962C8B-B14F-4D97-AF65-F5344CB8AC3E}">
        <p14:creationId xmlns:p14="http://schemas.microsoft.com/office/powerpoint/2010/main" val="38455664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2 - Θέση κατακόρυφου κειμένου"/>
          <p:cNvSpPr>
            <a:spLocks noGrp="1"/>
          </p:cNvSpPr>
          <p:nvPr>
            <p:ph type="body" orient="vert" idx="1"/>
          </p:nvPr>
        </p:nvSpPr>
        <p:spPr>
          <a:xfrm>
            <a:off x="609600" y="274639"/>
            <a:ext cx="80264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a:extLst>
              <a:ext uri="{FF2B5EF4-FFF2-40B4-BE49-F238E27FC236}">
                <a16:creationId xmlns:a16="http://schemas.microsoft.com/office/drawing/2014/main" id="{A380CD7B-9269-1E5C-ADD3-648DB79B89F2}"/>
              </a:ext>
            </a:extLst>
          </p:cNvPr>
          <p:cNvSpPr>
            <a:spLocks noGrp="1"/>
          </p:cNvSpPr>
          <p:nvPr>
            <p:ph type="dt" sz="half" idx="10"/>
          </p:nvPr>
        </p:nvSpPr>
        <p:spPr/>
        <p:txBody>
          <a:bodyPr/>
          <a:lstStyle>
            <a:lvl1pPr>
              <a:defRPr>
                <a:latin typeface="Comic Sans MS" pitchFamily="66" charset="0"/>
              </a:defRPr>
            </a:lvl1pPr>
          </a:lstStyle>
          <a:p>
            <a:pPr>
              <a:defRPr/>
            </a:pPr>
            <a:endParaRPr lang="el-GR"/>
          </a:p>
        </p:txBody>
      </p:sp>
      <p:sp>
        <p:nvSpPr>
          <p:cNvPr id="5" name="4 - Θέση υποσέλιδου">
            <a:extLst>
              <a:ext uri="{FF2B5EF4-FFF2-40B4-BE49-F238E27FC236}">
                <a16:creationId xmlns:a16="http://schemas.microsoft.com/office/drawing/2014/main" id="{CE7E792B-F75B-52E7-944E-7AFA4744DE0C}"/>
              </a:ext>
            </a:extLst>
          </p:cNvPr>
          <p:cNvSpPr>
            <a:spLocks noGrp="1"/>
          </p:cNvSpPr>
          <p:nvPr>
            <p:ph type="ftr" sz="quarter" idx="11"/>
          </p:nvPr>
        </p:nvSpPr>
        <p:spPr/>
        <p:txBody>
          <a:bodyPr/>
          <a:lstStyle>
            <a:lvl1pPr>
              <a:defRPr>
                <a:latin typeface="Comic Sans MS" pitchFamily="66" charset="0"/>
              </a:defRPr>
            </a:lvl1pPr>
          </a:lstStyle>
          <a:p>
            <a:pPr>
              <a:defRPr/>
            </a:pPr>
            <a:endParaRPr lang="el-GR"/>
          </a:p>
        </p:txBody>
      </p:sp>
      <p:sp>
        <p:nvSpPr>
          <p:cNvPr id="6" name="5 - Θέση αριθμού διαφάνειας">
            <a:extLst>
              <a:ext uri="{FF2B5EF4-FFF2-40B4-BE49-F238E27FC236}">
                <a16:creationId xmlns:a16="http://schemas.microsoft.com/office/drawing/2014/main" id="{C4D55A2F-5FB4-4754-5793-A8D74A32CF7C}"/>
              </a:ext>
            </a:extLst>
          </p:cNvPr>
          <p:cNvSpPr>
            <a:spLocks noGrp="1"/>
          </p:cNvSpPr>
          <p:nvPr>
            <p:ph type="sldNum" sz="quarter" idx="12"/>
          </p:nvPr>
        </p:nvSpPr>
        <p:spPr/>
        <p:txBody>
          <a:bodyPr/>
          <a:lstStyle>
            <a:lvl1pPr>
              <a:defRPr>
                <a:latin typeface="Comic Sans MS" panose="030F0702030302020204" pitchFamily="66" charset="0"/>
              </a:defRPr>
            </a:lvl1pPr>
          </a:lstStyle>
          <a:p>
            <a:fld id="{54395B44-573C-4897-8041-7A1CBF82015A}" type="slidenum">
              <a:rPr lang="el-GR" altLang="el-GR"/>
              <a:pPr/>
              <a:t>‹#›</a:t>
            </a:fld>
            <a:endParaRPr lang="el-GR" altLang="el-GR"/>
          </a:p>
        </p:txBody>
      </p:sp>
    </p:spTree>
    <p:extLst>
      <p:ext uri="{BB962C8B-B14F-4D97-AF65-F5344CB8AC3E}">
        <p14:creationId xmlns:p14="http://schemas.microsoft.com/office/powerpoint/2010/main" val="162214598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_Titel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1734" y="178999"/>
            <a:ext cx="11497733" cy="802800"/>
          </a:xfrm>
          <a:prstGeom prst="rect">
            <a:avLst/>
          </a:prstGeom>
        </p:spPr>
        <p:txBody>
          <a:bodyPr tIns="126000" anchor="t"/>
          <a:lstStyle>
            <a:lvl1pPr>
              <a:lnSpc>
                <a:spcPct val="75000"/>
              </a:lnSpc>
              <a:defRPr sz="2400">
                <a:solidFill>
                  <a:schemeClr val="tx1">
                    <a:lumMod val="85000"/>
                    <a:lumOff val="15000"/>
                  </a:schemeClr>
                </a:solidFill>
              </a:defRPr>
            </a:lvl1pPr>
          </a:lstStyle>
          <a:p>
            <a:r>
              <a:rPr lang="el-GR" noProof="0"/>
              <a:t>Στυλ κύριου τίτλου</a:t>
            </a:r>
            <a:endParaRPr lang="en-US" noProof="0" dirty="0"/>
          </a:p>
        </p:txBody>
      </p:sp>
      <p:sp>
        <p:nvSpPr>
          <p:cNvPr id="9" name="Content Placeholder 2"/>
          <p:cNvSpPr>
            <a:spLocks noGrp="1"/>
          </p:cNvSpPr>
          <p:nvPr>
            <p:ph idx="1"/>
          </p:nvPr>
        </p:nvSpPr>
        <p:spPr>
          <a:xfrm>
            <a:off x="304801" y="1104900"/>
            <a:ext cx="11480799" cy="4737100"/>
          </a:xfrm>
        </p:spPr>
        <p:txBody>
          <a:bodyPr>
            <a:noAutofit/>
          </a:bodyPr>
          <a:lstStyle>
            <a:lvl1pPr>
              <a:defRPr sz="1800">
                <a:solidFill>
                  <a:schemeClr val="accent6"/>
                </a:solidFill>
              </a:defRPr>
            </a:lvl1pPr>
            <a:lvl2pPr>
              <a:defRPr sz="1800">
                <a:solidFill>
                  <a:schemeClr val="accent6"/>
                </a:solidFill>
              </a:defRPr>
            </a:lvl2pPr>
            <a:lvl3pPr>
              <a:defRPr sz="1800">
                <a:solidFill>
                  <a:schemeClr val="accent6"/>
                </a:solidFill>
              </a:defRPr>
            </a:lvl3pPr>
            <a:lvl4pPr>
              <a:defRPr sz="1800">
                <a:solidFill>
                  <a:schemeClr val="accent6"/>
                </a:solidFill>
              </a:defRPr>
            </a:lvl4pPr>
            <a:lvl5pPr>
              <a:defRPr sz="1800">
                <a:solidFill>
                  <a:schemeClr val="accent6"/>
                </a:solidFill>
              </a:defRPr>
            </a:lvl5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de-CH" dirty="0"/>
          </a:p>
        </p:txBody>
      </p:sp>
    </p:spTree>
    <p:extLst>
      <p:ext uri="{BB962C8B-B14F-4D97-AF65-F5344CB8AC3E}">
        <p14:creationId xmlns:p14="http://schemas.microsoft.com/office/powerpoint/2010/main" val="476268305"/>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el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1734" y="178999"/>
            <a:ext cx="11497733" cy="802800"/>
          </a:xfrm>
          <a:prstGeom prst="rect">
            <a:avLst/>
          </a:prstGeom>
        </p:spPr>
        <p:txBody>
          <a:bodyPr tIns="126000" anchor="t"/>
          <a:lstStyle>
            <a:lvl1pPr>
              <a:lnSpc>
                <a:spcPct val="75000"/>
              </a:lnSpc>
              <a:defRPr sz="2400">
                <a:solidFill>
                  <a:schemeClr val="tx1">
                    <a:lumMod val="85000"/>
                    <a:lumOff val="15000"/>
                  </a:schemeClr>
                </a:solidFill>
              </a:defRPr>
            </a:lvl1pPr>
          </a:lstStyle>
          <a:p>
            <a:r>
              <a:rPr lang="el-GR" noProof="0" dirty="0"/>
              <a:t>Στυλ κύριου τίτλου</a:t>
            </a:r>
            <a:endParaRPr lang="en-US" noProof="0" dirty="0"/>
          </a:p>
        </p:txBody>
      </p:sp>
      <p:sp>
        <p:nvSpPr>
          <p:cNvPr id="9" name="Content Placeholder 2"/>
          <p:cNvSpPr>
            <a:spLocks noGrp="1"/>
          </p:cNvSpPr>
          <p:nvPr>
            <p:ph idx="1"/>
          </p:nvPr>
        </p:nvSpPr>
        <p:spPr>
          <a:xfrm>
            <a:off x="304801" y="1104900"/>
            <a:ext cx="11480799" cy="4737100"/>
          </a:xfrm>
        </p:spPr>
        <p:txBody>
          <a:bodyPr>
            <a:noAutofit/>
          </a:bodyPr>
          <a:lstStyle>
            <a:lvl1pPr>
              <a:defRPr sz="1800">
                <a:solidFill>
                  <a:schemeClr val="accent6"/>
                </a:solidFill>
              </a:defRPr>
            </a:lvl1pPr>
            <a:lvl2pPr>
              <a:defRPr sz="1800">
                <a:solidFill>
                  <a:schemeClr val="accent6"/>
                </a:solidFill>
              </a:defRPr>
            </a:lvl2pPr>
            <a:lvl3pPr>
              <a:defRPr sz="1800">
                <a:solidFill>
                  <a:schemeClr val="accent6"/>
                </a:solidFill>
              </a:defRPr>
            </a:lvl3pPr>
            <a:lvl4pPr>
              <a:defRPr sz="1800">
                <a:solidFill>
                  <a:schemeClr val="accent6"/>
                </a:solidFill>
              </a:defRPr>
            </a:lvl4pPr>
            <a:lvl5pPr>
              <a:defRPr sz="1800">
                <a:solidFill>
                  <a:schemeClr val="accent6"/>
                </a:solidFill>
              </a:defRPr>
            </a:lvl5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de-CH" dirty="0"/>
          </a:p>
        </p:txBody>
      </p:sp>
    </p:spTree>
    <p:extLst>
      <p:ext uri="{BB962C8B-B14F-4D97-AF65-F5344CB8AC3E}">
        <p14:creationId xmlns:p14="http://schemas.microsoft.com/office/powerpoint/2010/main" val="237765378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el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1734" y="178999"/>
            <a:ext cx="11497733" cy="802800"/>
          </a:xfrm>
          <a:prstGeom prst="rect">
            <a:avLst/>
          </a:prstGeom>
        </p:spPr>
        <p:txBody>
          <a:bodyPr tIns="126000" anchor="t"/>
          <a:lstStyle>
            <a:lvl1pPr>
              <a:lnSpc>
                <a:spcPct val="75000"/>
              </a:lnSpc>
              <a:defRPr sz="2400">
                <a:solidFill>
                  <a:schemeClr val="tx1">
                    <a:lumMod val="85000"/>
                    <a:lumOff val="15000"/>
                  </a:schemeClr>
                </a:solidFill>
              </a:defRPr>
            </a:lvl1pPr>
          </a:lstStyle>
          <a:p>
            <a:r>
              <a:rPr lang="el-GR" noProof="0"/>
              <a:t>Στυλ κύριου τίτλου</a:t>
            </a:r>
            <a:endParaRPr lang="en-US" noProof="0" dirty="0"/>
          </a:p>
        </p:txBody>
      </p:sp>
      <p:sp>
        <p:nvSpPr>
          <p:cNvPr id="9" name="Content Placeholder 2"/>
          <p:cNvSpPr>
            <a:spLocks noGrp="1"/>
          </p:cNvSpPr>
          <p:nvPr>
            <p:ph idx="1"/>
          </p:nvPr>
        </p:nvSpPr>
        <p:spPr>
          <a:xfrm>
            <a:off x="304801" y="1104900"/>
            <a:ext cx="11480799" cy="4737100"/>
          </a:xfrm>
        </p:spPr>
        <p:txBody>
          <a:bodyPr>
            <a:noAutofit/>
          </a:bodyPr>
          <a:lstStyle>
            <a:lvl1pPr>
              <a:defRPr sz="1800">
                <a:solidFill>
                  <a:schemeClr val="accent6"/>
                </a:solidFill>
              </a:defRPr>
            </a:lvl1pPr>
            <a:lvl2pPr>
              <a:defRPr sz="1800">
                <a:solidFill>
                  <a:schemeClr val="accent6"/>
                </a:solidFill>
              </a:defRPr>
            </a:lvl2pPr>
            <a:lvl3pPr>
              <a:defRPr sz="1800">
                <a:solidFill>
                  <a:schemeClr val="accent6"/>
                </a:solidFill>
              </a:defRPr>
            </a:lvl3pPr>
            <a:lvl4pPr>
              <a:defRPr sz="1800">
                <a:solidFill>
                  <a:schemeClr val="accent6"/>
                </a:solidFill>
              </a:defRPr>
            </a:lvl4pPr>
            <a:lvl5pPr>
              <a:defRPr sz="1800">
                <a:solidFill>
                  <a:schemeClr val="accent6"/>
                </a:solidFill>
              </a:defRPr>
            </a:lvl5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de-CH" dirty="0"/>
          </a:p>
        </p:txBody>
      </p:sp>
    </p:spTree>
    <p:extLst>
      <p:ext uri="{BB962C8B-B14F-4D97-AF65-F5344CB8AC3E}">
        <p14:creationId xmlns:p14="http://schemas.microsoft.com/office/powerpoint/2010/main" val="30641208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el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1734" y="178999"/>
            <a:ext cx="11497733" cy="802800"/>
          </a:xfrm>
          <a:prstGeom prst="rect">
            <a:avLst/>
          </a:prstGeom>
        </p:spPr>
        <p:txBody>
          <a:bodyPr tIns="126000" anchor="t"/>
          <a:lstStyle>
            <a:lvl1pPr>
              <a:lnSpc>
                <a:spcPct val="75000"/>
              </a:lnSpc>
              <a:defRPr sz="2400">
                <a:solidFill>
                  <a:schemeClr val="tx1">
                    <a:lumMod val="85000"/>
                    <a:lumOff val="15000"/>
                  </a:schemeClr>
                </a:solidFill>
              </a:defRPr>
            </a:lvl1pPr>
          </a:lstStyle>
          <a:p>
            <a:r>
              <a:rPr lang="el-GR" noProof="0"/>
              <a:t>Στυλ κύριου τίτλου</a:t>
            </a:r>
            <a:endParaRPr lang="en-US" noProof="0" dirty="0"/>
          </a:p>
        </p:txBody>
      </p:sp>
      <p:sp>
        <p:nvSpPr>
          <p:cNvPr id="9" name="Content Placeholder 2"/>
          <p:cNvSpPr>
            <a:spLocks noGrp="1"/>
          </p:cNvSpPr>
          <p:nvPr>
            <p:ph idx="1"/>
          </p:nvPr>
        </p:nvSpPr>
        <p:spPr>
          <a:xfrm>
            <a:off x="304801" y="1104900"/>
            <a:ext cx="11480799" cy="4737100"/>
          </a:xfrm>
        </p:spPr>
        <p:txBody>
          <a:bodyPr>
            <a:noAutofit/>
          </a:bodyPr>
          <a:lstStyle>
            <a:lvl1pPr>
              <a:defRPr sz="1800">
                <a:solidFill>
                  <a:schemeClr val="accent6"/>
                </a:solidFill>
              </a:defRPr>
            </a:lvl1pPr>
            <a:lvl2pPr>
              <a:defRPr sz="1800">
                <a:solidFill>
                  <a:schemeClr val="accent6"/>
                </a:solidFill>
              </a:defRPr>
            </a:lvl2pPr>
            <a:lvl3pPr>
              <a:defRPr sz="1800">
                <a:solidFill>
                  <a:schemeClr val="accent6"/>
                </a:solidFill>
              </a:defRPr>
            </a:lvl3pPr>
            <a:lvl4pPr>
              <a:defRPr sz="1800">
                <a:solidFill>
                  <a:schemeClr val="accent6"/>
                </a:solidFill>
              </a:defRPr>
            </a:lvl4pPr>
            <a:lvl5pPr>
              <a:defRPr sz="1800">
                <a:solidFill>
                  <a:schemeClr val="accent6"/>
                </a:solidFill>
              </a:defRPr>
            </a:lvl5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de-CH" dirty="0"/>
          </a:p>
        </p:txBody>
      </p:sp>
    </p:spTree>
    <p:extLst>
      <p:ext uri="{BB962C8B-B14F-4D97-AF65-F5344CB8AC3E}">
        <p14:creationId xmlns:p14="http://schemas.microsoft.com/office/powerpoint/2010/main" val="369056634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000" y="465138"/>
            <a:ext cx="10972800" cy="411162"/>
          </a:xfrm>
          <a:prstGeom prst="rect">
            <a:avLst/>
          </a:prstGeom>
        </p:spPr>
        <p:txBody>
          <a:bodyPr/>
          <a:lstStyle>
            <a:lvl1pPr marL="0" indent="0">
              <a:defRPr cap="all" baseline="0">
                <a:solidFill>
                  <a:schemeClr val="accent2"/>
                </a:solidFill>
              </a:defRPr>
            </a:lvl1pPr>
          </a:lstStyle>
          <a:p>
            <a:r>
              <a:rPr lang="en-US" dirty="0"/>
              <a:t>Click to edit Master title style</a:t>
            </a:r>
          </a:p>
        </p:txBody>
      </p:sp>
      <p:sp>
        <p:nvSpPr>
          <p:cNvPr id="11" name="Text Placeholder 10"/>
          <p:cNvSpPr>
            <a:spLocks noGrp="1"/>
          </p:cNvSpPr>
          <p:nvPr>
            <p:ph type="body" sz="quarter" idx="14"/>
          </p:nvPr>
        </p:nvSpPr>
        <p:spPr>
          <a:xfrm>
            <a:off x="863600" y="1600200"/>
            <a:ext cx="10464800" cy="4419600"/>
          </a:xfrm>
          <a:prstGeom prst="rect">
            <a:avLst/>
          </a:prstGeo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1577B940-B023-2F6E-2AD1-A834A177625A}"/>
              </a:ext>
            </a:extLst>
          </p:cNvPr>
          <p:cNvSpPr>
            <a:spLocks noGrp="1"/>
          </p:cNvSpPr>
          <p:nvPr>
            <p:ph type="dt" sz="half" idx="15"/>
          </p:nvPr>
        </p:nvSpPr>
        <p:spPr/>
        <p:txBody>
          <a:bodyPr/>
          <a:lstStyle>
            <a:lvl1pPr>
              <a:defRPr>
                <a:solidFill>
                  <a:srgbClr val="FFFFFF"/>
                </a:solidFill>
                <a:latin typeface="Arial" charset="0"/>
                <a:cs typeface="+mn-cs"/>
              </a:defRPr>
            </a:lvl1pPr>
          </a:lstStyle>
          <a:p>
            <a:pPr>
              <a:defRPr/>
            </a:pPr>
            <a:fld id="{CF121864-CB17-4FFA-BF9A-45464068FE40}" type="datetime1">
              <a:rPr lang="en-US"/>
              <a:pPr>
                <a:defRPr/>
              </a:pPr>
              <a:t>11/11/2022</a:t>
            </a:fld>
            <a:endParaRPr lang="en-US" dirty="0"/>
          </a:p>
        </p:txBody>
      </p:sp>
      <p:sp>
        <p:nvSpPr>
          <p:cNvPr id="4" name="Footer Placeholder 4">
            <a:extLst>
              <a:ext uri="{FF2B5EF4-FFF2-40B4-BE49-F238E27FC236}">
                <a16:creationId xmlns:a16="http://schemas.microsoft.com/office/drawing/2014/main" id="{5B52F6BC-8961-BF80-6F12-200904DF1BA7}"/>
              </a:ext>
            </a:extLst>
          </p:cNvPr>
          <p:cNvSpPr>
            <a:spLocks noGrp="1"/>
          </p:cNvSpPr>
          <p:nvPr>
            <p:ph type="ftr" sz="quarter" idx="16"/>
          </p:nvPr>
        </p:nvSpPr>
        <p:spPr/>
        <p:txBody>
          <a:bodyPr/>
          <a:lstStyle>
            <a:lvl1pPr>
              <a:defRPr>
                <a:solidFill>
                  <a:srgbClr val="FFFFFF"/>
                </a:solidFill>
                <a:latin typeface="Arial" charset="0"/>
                <a:cs typeface="+mn-cs"/>
              </a:defRPr>
            </a:lvl1pPr>
          </a:lstStyle>
          <a:p>
            <a:pPr>
              <a:defRPr/>
            </a:pPr>
            <a:endParaRPr lang="en-US"/>
          </a:p>
        </p:txBody>
      </p:sp>
      <p:sp>
        <p:nvSpPr>
          <p:cNvPr id="5" name="Slide Number Placeholder 5">
            <a:extLst>
              <a:ext uri="{FF2B5EF4-FFF2-40B4-BE49-F238E27FC236}">
                <a16:creationId xmlns:a16="http://schemas.microsoft.com/office/drawing/2014/main" id="{EEAA278F-A16B-1BC5-4CDA-14D15C41F85E}"/>
              </a:ext>
            </a:extLst>
          </p:cNvPr>
          <p:cNvSpPr>
            <a:spLocks noGrp="1"/>
          </p:cNvSpPr>
          <p:nvPr>
            <p:ph type="sldNum" sz="quarter" idx="17"/>
          </p:nvPr>
        </p:nvSpPr>
        <p:spPr/>
        <p:txBody>
          <a:bodyPr/>
          <a:lstStyle>
            <a:lvl1pPr>
              <a:defRPr>
                <a:solidFill>
                  <a:srgbClr val="FFFFFF"/>
                </a:solidFill>
                <a:latin typeface="Arial" panose="020B0604020202020204" pitchFamily="34" charset="0"/>
              </a:defRPr>
            </a:lvl1pPr>
          </a:lstStyle>
          <a:p>
            <a:fld id="{DD34C472-9FE4-4AEE-B19D-883F53BE1378}" type="slidenum">
              <a:rPr lang="en-US" altLang="el-GR"/>
              <a:pPr/>
              <a:t>‹#›</a:t>
            </a:fld>
            <a:endParaRPr lang="en-US" altLang="el-GR"/>
          </a:p>
        </p:txBody>
      </p:sp>
    </p:spTree>
    <p:extLst>
      <p:ext uri="{BB962C8B-B14F-4D97-AF65-F5344CB8AC3E}">
        <p14:creationId xmlns:p14="http://schemas.microsoft.com/office/powerpoint/2010/main" val="1740959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515D4500-0622-4152-9B8B-06FCE7B1B338}" type="datetimeFigureOut">
              <a:rPr lang="el-GR" smtClean="0"/>
              <a:t>11/11/2022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94BA741C-002D-4CD2-A5CA-A90D68DAA458}" type="slidenum">
              <a:rPr lang="el-GR" smtClean="0"/>
              <a:t>‹#›</a:t>
            </a:fld>
            <a:endParaRPr lang="el-GR"/>
          </a:p>
        </p:txBody>
      </p:sp>
    </p:spTree>
    <p:extLst>
      <p:ext uri="{BB962C8B-B14F-4D97-AF65-F5344CB8AC3E}">
        <p14:creationId xmlns:p14="http://schemas.microsoft.com/office/powerpoint/2010/main" val="3839841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7.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theme" Target="../theme/theme7.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5D4500-0622-4152-9B8B-06FCE7B1B338}" type="datetimeFigureOut">
              <a:rPr lang="el-GR" smtClean="0"/>
              <a:t>11/11/2022</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A741C-002D-4CD2-A5CA-A90D68DAA458}" type="slidenum">
              <a:rPr lang="el-GR" smtClean="0"/>
              <a:t>‹#›</a:t>
            </a:fld>
            <a:endParaRPr lang="el-GR"/>
          </a:p>
        </p:txBody>
      </p:sp>
    </p:spTree>
    <p:extLst>
      <p:ext uri="{BB962C8B-B14F-4D97-AF65-F5344CB8AC3E}">
        <p14:creationId xmlns:p14="http://schemas.microsoft.com/office/powerpoint/2010/main" val="1604318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 Θέση τίτλου">
            <a:extLst>
              <a:ext uri="{FF2B5EF4-FFF2-40B4-BE49-F238E27FC236}">
                <a16:creationId xmlns:a16="http://schemas.microsoft.com/office/drawing/2014/main" id="{60CEDDB7-EDC1-08BD-3AD7-704214CD4F2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Kλικ για επεξεργασία του τίτλου</a:t>
            </a:r>
            <a:endParaRPr lang="en-US" altLang="el-GR"/>
          </a:p>
        </p:txBody>
      </p:sp>
      <p:sp>
        <p:nvSpPr>
          <p:cNvPr id="1027" name="2 - Θέση κειμένου">
            <a:extLst>
              <a:ext uri="{FF2B5EF4-FFF2-40B4-BE49-F238E27FC236}">
                <a16:creationId xmlns:a16="http://schemas.microsoft.com/office/drawing/2014/main" id="{5CA4B8A3-035F-E386-D1CF-940E8E2FB8F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Kλικ για επεξεργασία των στυλ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endParaRPr lang="en-US" altLang="el-GR"/>
          </a:p>
        </p:txBody>
      </p:sp>
      <p:sp>
        <p:nvSpPr>
          <p:cNvPr id="4" name="3 - Θέση ημερομηνίας">
            <a:extLst>
              <a:ext uri="{FF2B5EF4-FFF2-40B4-BE49-F238E27FC236}">
                <a16:creationId xmlns:a16="http://schemas.microsoft.com/office/drawing/2014/main" id="{0BF547FE-EC0A-7CB5-C62F-27EE2DA21864}"/>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7D84D30-CF0A-496B-8060-B8930689F6C1}" type="datetimeFigureOut">
              <a:rPr lang="en-US"/>
              <a:pPr>
                <a:defRPr/>
              </a:pPr>
              <a:t>11/11/2022</a:t>
            </a:fld>
            <a:endParaRPr lang="en-US"/>
          </a:p>
        </p:txBody>
      </p:sp>
      <p:sp>
        <p:nvSpPr>
          <p:cNvPr id="5" name="4 - Θέση υποσέλιδου">
            <a:extLst>
              <a:ext uri="{FF2B5EF4-FFF2-40B4-BE49-F238E27FC236}">
                <a16:creationId xmlns:a16="http://schemas.microsoft.com/office/drawing/2014/main" id="{8411525D-DC24-C87E-6E68-230A0585C54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5 - Θέση αριθμού διαφάνειας">
            <a:extLst>
              <a:ext uri="{FF2B5EF4-FFF2-40B4-BE49-F238E27FC236}">
                <a16:creationId xmlns:a16="http://schemas.microsoft.com/office/drawing/2014/main" id="{C76EF20B-E352-27CE-FA1C-E4C2E3D1ECD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B40A0A2-465F-4101-A263-39B19B7C4F63}" type="slidenum">
              <a:rPr lang="en-US" altLang="el-GR"/>
              <a:pPr>
                <a:defRPr/>
              </a:pPr>
              <a:t>‹#›</a:t>
            </a:fld>
            <a:endParaRPr lang="en-US" altLang="el-GR"/>
          </a:p>
        </p:txBody>
      </p:sp>
    </p:spTree>
    <p:extLst>
      <p:ext uri="{BB962C8B-B14F-4D97-AF65-F5344CB8AC3E}">
        <p14:creationId xmlns:p14="http://schemas.microsoft.com/office/powerpoint/2010/main" val="206567026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Segnaposto titolo 1">
            <a:extLst>
              <a:ext uri="{FF2B5EF4-FFF2-40B4-BE49-F238E27FC236}">
                <a16:creationId xmlns:a16="http://schemas.microsoft.com/office/drawing/2014/main" id="{D9F2726E-D9D6-8757-F650-E637C52C399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l-GR"/>
              <a:t>Fare clic per modificare lo stile del titolo</a:t>
            </a:r>
          </a:p>
        </p:txBody>
      </p:sp>
      <p:sp>
        <p:nvSpPr>
          <p:cNvPr id="3075" name="Segnaposto testo 2">
            <a:extLst>
              <a:ext uri="{FF2B5EF4-FFF2-40B4-BE49-F238E27FC236}">
                <a16:creationId xmlns:a16="http://schemas.microsoft.com/office/drawing/2014/main" id="{982C071A-3A87-483B-4217-EE3CC485252C}"/>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l-GR"/>
              <a:t>Fare clic per modificare stili del testo dello schema</a:t>
            </a:r>
          </a:p>
          <a:p>
            <a:pPr lvl="1"/>
            <a:r>
              <a:rPr lang="it-IT" altLang="el-GR"/>
              <a:t>Secondo livello</a:t>
            </a:r>
          </a:p>
          <a:p>
            <a:pPr lvl="2"/>
            <a:r>
              <a:rPr lang="it-IT" altLang="el-GR"/>
              <a:t>Terzo livello</a:t>
            </a:r>
          </a:p>
          <a:p>
            <a:pPr lvl="3"/>
            <a:r>
              <a:rPr lang="it-IT" altLang="el-GR"/>
              <a:t>Quarto livello</a:t>
            </a:r>
          </a:p>
          <a:p>
            <a:pPr lvl="4"/>
            <a:r>
              <a:rPr lang="it-IT" altLang="el-GR"/>
              <a:t>Quinto livello</a:t>
            </a:r>
          </a:p>
        </p:txBody>
      </p:sp>
      <p:sp>
        <p:nvSpPr>
          <p:cNvPr id="4" name="Segnaposto data 3">
            <a:extLst>
              <a:ext uri="{FF2B5EF4-FFF2-40B4-BE49-F238E27FC236}">
                <a16:creationId xmlns:a16="http://schemas.microsoft.com/office/drawing/2014/main" id="{4064AE26-B764-ACD1-5EC8-C186C853FF5C}"/>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900">
                <a:solidFill>
                  <a:prstClr val="black">
                    <a:tint val="75000"/>
                  </a:prstClr>
                </a:solidFill>
              </a:defRPr>
            </a:lvl1pPr>
          </a:lstStyle>
          <a:p>
            <a:pPr>
              <a:defRPr/>
            </a:pPr>
            <a:fld id="{0D1A923D-E7DC-4B3C-8FD1-938D8124CC75}" type="datetimeFigureOut">
              <a:rPr lang="it-IT"/>
              <a:pPr>
                <a:defRPr/>
              </a:pPr>
              <a:t>11/11/2022</a:t>
            </a:fld>
            <a:endParaRPr lang="it-IT"/>
          </a:p>
        </p:txBody>
      </p:sp>
      <p:sp>
        <p:nvSpPr>
          <p:cNvPr id="5" name="Segnaposto piè di pagina 4">
            <a:extLst>
              <a:ext uri="{FF2B5EF4-FFF2-40B4-BE49-F238E27FC236}">
                <a16:creationId xmlns:a16="http://schemas.microsoft.com/office/drawing/2014/main" id="{D5579B46-B048-134E-1D17-A075105C3E5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900">
                <a:solidFill>
                  <a:prstClr val="black">
                    <a:tint val="75000"/>
                  </a:prstClr>
                </a:solidFill>
              </a:defRPr>
            </a:lvl1pPr>
          </a:lstStyle>
          <a:p>
            <a:pPr>
              <a:defRPr/>
            </a:pPr>
            <a:endParaRPr lang="it-IT"/>
          </a:p>
        </p:txBody>
      </p:sp>
      <p:sp>
        <p:nvSpPr>
          <p:cNvPr id="6" name="Segnaposto numero diapositiva 5">
            <a:extLst>
              <a:ext uri="{FF2B5EF4-FFF2-40B4-BE49-F238E27FC236}">
                <a16:creationId xmlns:a16="http://schemas.microsoft.com/office/drawing/2014/main" id="{E607CE0A-ECCF-AF26-E421-E1B03E72C28C}"/>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900">
                <a:solidFill>
                  <a:prstClr val="black">
                    <a:tint val="75000"/>
                  </a:prstClr>
                </a:solidFill>
              </a:defRPr>
            </a:lvl1pPr>
          </a:lstStyle>
          <a:p>
            <a:pPr>
              <a:defRPr/>
            </a:pPr>
            <a:fld id="{321E9BAF-E434-4ECC-8873-0742414A6F79}" type="slidenum">
              <a:rPr lang="it-IT"/>
              <a:pPr>
                <a:defRPr/>
              </a:pPr>
              <a:t>‹#›</a:t>
            </a:fld>
            <a:endParaRPr lang="it-IT"/>
          </a:p>
        </p:txBody>
      </p:sp>
    </p:spTree>
    <p:extLst>
      <p:ext uri="{BB962C8B-B14F-4D97-AF65-F5344CB8AC3E}">
        <p14:creationId xmlns:p14="http://schemas.microsoft.com/office/powerpoint/2010/main" val="129258030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685800" rtl="0" eaLnBrk="0" fontAlgn="base" hangingPunct="0">
        <a:spcBef>
          <a:spcPct val="0"/>
        </a:spcBef>
        <a:spcAft>
          <a:spcPct val="0"/>
        </a:spcAft>
        <a:defRPr sz="3300" kern="1200">
          <a:solidFill>
            <a:schemeClr val="tx1"/>
          </a:solidFill>
          <a:latin typeface="+mj-lt"/>
          <a:ea typeface="+mj-ea"/>
          <a:cs typeface="+mj-cs"/>
        </a:defRPr>
      </a:lvl1pPr>
      <a:lvl2pPr algn="ctr" defTabSz="685800" rtl="0" eaLnBrk="0" fontAlgn="base" hangingPunct="0">
        <a:spcBef>
          <a:spcPct val="0"/>
        </a:spcBef>
        <a:spcAft>
          <a:spcPct val="0"/>
        </a:spcAft>
        <a:defRPr sz="3300">
          <a:solidFill>
            <a:schemeClr val="tx1"/>
          </a:solidFill>
          <a:latin typeface="Calibri" panose="020F0502020204030204" pitchFamily="34" charset="0"/>
        </a:defRPr>
      </a:lvl2pPr>
      <a:lvl3pPr algn="ctr" defTabSz="685800" rtl="0" eaLnBrk="0" fontAlgn="base" hangingPunct="0">
        <a:spcBef>
          <a:spcPct val="0"/>
        </a:spcBef>
        <a:spcAft>
          <a:spcPct val="0"/>
        </a:spcAft>
        <a:defRPr sz="3300">
          <a:solidFill>
            <a:schemeClr val="tx1"/>
          </a:solidFill>
          <a:latin typeface="Calibri" panose="020F0502020204030204" pitchFamily="34" charset="0"/>
        </a:defRPr>
      </a:lvl3pPr>
      <a:lvl4pPr algn="ctr" defTabSz="685800" rtl="0" eaLnBrk="0" fontAlgn="base" hangingPunct="0">
        <a:spcBef>
          <a:spcPct val="0"/>
        </a:spcBef>
        <a:spcAft>
          <a:spcPct val="0"/>
        </a:spcAft>
        <a:defRPr sz="3300">
          <a:solidFill>
            <a:schemeClr val="tx1"/>
          </a:solidFill>
          <a:latin typeface="Calibri" panose="020F0502020204030204" pitchFamily="34" charset="0"/>
        </a:defRPr>
      </a:lvl4pPr>
      <a:lvl5pPr algn="ctr" defTabSz="685800" rtl="0" eaLnBrk="0" fontAlgn="base" hangingPunct="0">
        <a:spcBef>
          <a:spcPct val="0"/>
        </a:spcBef>
        <a:spcAft>
          <a:spcPct val="0"/>
        </a:spcAft>
        <a:defRPr sz="3300">
          <a:solidFill>
            <a:schemeClr val="tx1"/>
          </a:solidFill>
          <a:latin typeface="Calibri" panose="020F0502020204030204" pitchFamily="34" charset="0"/>
        </a:defRPr>
      </a:lvl5pPr>
      <a:lvl6pPr marL="457200" algn="ctr" defTabSz="685800" rtl="0" fontAlgn="base">
        <a:spcBef>
          <a:spcPct val="0"/>
        </a:spcBef>
        <a:spcAft>
          <a:spcPct val="0"/>
        </a:spcAft>
        <a:defRPr sz="3300">
          <a:solidFill>
            <a:schemeClr val="tx1"/>
          </a:solidFill>
          <a:latin typeface="Calibri" panose="020F0502020204030204" pitchFamily="34" charset="0"/>
        </a:defRPr>
      </a:lvl6pPr>
      <a:lvl7pPr marL="914400" algn="ctr" defTabSz="685800" rtl="0" fontAlgn="base">
        <a:spcBef>
          <a:spcPct val="0"/>
        </a:spcBef>
        <a:spcAft>
          <a:spcPct val="0"/>
        </a:spcAft>
        <a:defRPr sz="3300">
          <a:solidFill>
            <a:schemeClr val="tx1"/>
          </a:solidFill>
          <a:latin typeface="Calibri" panose="020F0502020204030204" pitchFamily="34" charset="0"/>
        </a:defRPr>
      </a:lvl7pPr>
      <a:lvl8pPr marL="1371600" algn="ctr" defTabSz="685800" rtl="0" fontAlgn="base">
        <a:spcBef>
          <a:spcPct val="0"/>
        </a:spcBef>
        <a:spcAft>
          <a:spcPct val="0"/>
        </a:spcAft>
        <a:defRPr sz="3300">
          <a:solidFill>
            <a:schemeClr val="tx1"/>
          </a:solidFill>
          <a:latin typeface="Calibri" panose="020F0502020204030204" pitchFamily="34" charset="0"/>
        </a:defRPr>
      </a:lvl8pPr>
      <a:lvl9pPr marL="1828800" algn="ctr" defTabSz="685800"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defTabSz="6858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6858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Google Shape;10;p25">
            <a:extLst>
              <a:ext uri="{FF2B5EF4-FFF2-40B4-BE49-F238E27FC236}">
                <a16:creationId xmlns:a16="http://schemas.microsoft.com/office/drawing/2014/main" id="{830C11C7-08EE-5FAB-63F5-5048000B3978}"/>
              </a:ext>
            </a:extLst>
          </p:cNvPr>
          <p:cNvSpPr txBox="1">
            <a:spLocks noGrp="1" noChangeArrowheads="1"/>
          </p:cNvSpPr>
          <p:nvPr>
            <p:ph type="title"/>
          </p:nvPr>
        </p:nvSpPr>
        <p:spPr bwMode="auto">
          <a:xfrm>
            <a:off x="838200" y="588964"/>
            <a:ext cx="1051560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l-GR" altLang="el-GR">
              <a:sym typeface="Arial" panose="020B0604020202020204" pitchFamily="34" charset="0"/>
            </a:endParaRPr>
          </a:p>
        </p:txBody>
      </p:sp>
      <p:sp>
        <p:nvSpPr>
          <p:cNvPr id="4099" name="Google Shape;11;p25">
            <a:extLst>
              <a:ext uri="{FF2B5EF4-FFF2-40B4-BE49-F238E27FC236}">
                <a16:creationId xmlns:a16="http://schemas.microsoft.com/office/drawing/2014/main" id="{2D7C9553-78DD-DF67-D339-E27CFD5E3BAF}"/>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l-GR" altLang="el-GR">
              <a:sym typeface="Arial" panose="020B0604020202020204" pitchFamily="34" charset="0"/>
            </a:endParaRPr>
          </a:p>
        </p:txBody>
      </p:sp>
      <p:sp>
        <p:nvSpPr>
          <p:cNvPr id="12" name="Google Shape;12;p25">
            <a:extLst>
              <a:ext uri="{FF2B5EF4-FFF2-40B4-BE49-F238E27FC236}">
                <a16:creationId xmlns:a16="http://schemas.microsoft.com/office/drawing/2014/main" id="{334954B9-73AF-5BC7-C5B5-43CBB7DA0F88}"/>
              </a:ext>
            </a:extLst>
          </p:cNvPr>
          <p:cNvSpPr txBox="1">
            <a:spLocks noGrp="1"/>
          </p:cNvSpPr>
          <p:nvPr>
            <p:ph type="sldNum" idx="12"/>
          </p:nvPr>
        </p:nvSpPr>
        <p:spPr>
          <a:xfrm>
            <a:off x="10566400" y="6356351"/>
            <a:ext cx="78740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None/>
              <a:defRPr sz="1400" b="0" i="0" u="none" strike="noStrike" cap="none">
                <a:solidFill>
                  <a:srgbClr val="8D6900"/>
                </a:solidFill>
                <a:latin typeface="Calibri"/>
                <a:ea typeface="Calibri"/>
                <a:cs typeface="Calibri"/>
                <a:sym typeface="Calibri"/>
              </a:defRPr>
            </a:lvl1pPr>
            <a:lvl2pPr marL="0" marR="0" lvl="1" indent="0" algn="ctr" rtl="0">
              <a:spcBef>
                <a:spcPts val="0"/>
              </a:spcBef>
              <a:buNone/>
              <a:defRPr sz="1400" b="0" i="0" u="none" strike="noStrike" cap="none">
                <a:solidFill>
                  <a:srgbClr val="8D6900"/>
                </a:solidFill>
                <a:latin typeface="Calibri"/>
                <a:ea typeface="Calibri"/>
                <a:cs typeface="Calibri"/>
                <a:sym typeface="Calibri"/>
              </a:defRPr>
            </a:lvl2pPr>
            <a:lvl3pPr marL="0" marR="0" lvl="2" indent="0" algn="ctr" rtl="0">
              <a:spcBef>
                <a:spcPts val="0"/>
              </a:spcBef>
              <a:buNone/>
              <a:defRPr sz="1400" b="0" i="0" u="none" strike="noStrike" cap="none">
                <a:solidFill>
                  <a:srgbClr val="8D6900"/>
                </a:solidFill>
                <a:latin typeface="Calibri"/>
                <a:ea typeface="Calibri"/>
                <a:cs typeface="Calibri"/>
                <a:sym typeface="Calibri"/>
              </a:defRPr>
            </a:lvl3pPr>
            <a:lvl4pPr marL="0" marR="0" lvl="3" indent="0" algn="ctr" rtl="0">
              <a:spcBef>
                <a:spcPts val="0"/>
              </a:spcBef>
              <a:buNone/>
              <a:defRPr sz="1400" b="0" i="0" u="none" strike="noStrike" cap="none">
                <a:solidFill>
                  <a:srgbClr val="8D6900"/>
                </a:solidFill>
                <a:latin typeface="Calibri"/>
                <a:ea typeface="Calibri"/>
                <a:cs typeface="Calibri"/>
                <a:sym typeface="Calibri"/>
              </a:defRPr>
            </a:lvl4pPr>
            <a:lvl5pPr marL="0" marR="0" lvl="4" indent="0" algn="ctr" rtl="0">
              <a:spcBef>
                <a:spcPts val="0"/>
              </a:spcBef>
              <a:buNone/>
              <a:defRPr sz="1400" b="0" i="0" u="none" strike="noStrike" cap="none">
                <a:solidFill>
                  <a:srgbClr val="8D6900"/>
                </a:solidFill>
                <a:latin typeface="Calibri"/>
                <a:ea typeface="Calibri"/>
                <a:cs typeface="Calibri"/>
                <a:sym typeface="Calibri"/>
              </a:defRPr>
            </a:lvl5pPr>
            <a:lvl6pPr marL="0" marR="0" lvl="5" indent="0" algn="ctr" rtl="0">
              <a:spcBef>
                <a:spcPts val="0"/>
              </a:spcBef>
              <a:buNone/>
              <a:defRPr sz="1400" b="0" i="0" u="none" strike="noStrike" cap="none">
                <a:solidFill>
                  <a:srgbClr val="8D6900"/>
                </a:solidFill>
                <a:latin typeface="Calibri"/>
                <a:ea typeface="Calibri"/>
                <a:cs typeface="Calibri"/>
                <a:sym typeface="Calibri"/>
              </a:defRPr>
            </a:lvl6pPr>
            <a:lvl7pPr marL="0" marR="0" lvl="6" indent="0" algn="ctr" rtl="0">
              <a:spcBef>
                <a:spcPts val="0"/>
              </a:spcBef>
              <a:buNone/>
              <a:defRPr sz="1400" b="0" i="0" u="none" strike="noStrike" cap="none">
                <a:solidFill>
                  <a:srgbClr val="8D6900"/>
                </a:solidFill>
                <a:latin typeface="Calibri"/>
                <a:ea typeface="Calibri"/>
                <a:cs typeface="Calibri"/>
                <a:sym typeface="Calibri"/>
              </a:defRPr>
            </a:lvl7pPr>
            <a:lvl8pPr marL="0" marR="0" lvl="7" indent="0" algn="ctr" rtl="0">
              <a:spcBef>
                <a:spcPts val="0"/>
              </a:spcBef>
              <a:buNone/>
              <a:defRPr sz="1400" b="0" i="0" u="none" strike="noStrike" cap="none">
                <a:solidFill>
                  <a:srgbClr val="8D6900"/>
                </a:solidFill>
                <a:latin typeface="Calibri"/>
                <a:ea typeface="Calibri"/>
                <a:cs typeface="Calibri"/>
                <a:sym typeface="Calibri"/>
              </a:defRPr>
            </a:lvl8pPr>
            <a:lvl9pPr marL="0" marR="0" lvl="8" indent="0" algn="ctr" rtl="0">
              <a:spcBef>
                <a:spcPts val="0"/>
              </a:spcBef>
              <a:buNone/>
              <a:defRPr sz="1400" b="0" i="0" u="none" strike="noStrike" cap="none">
                <a:solidFill>
                  <a:srgbClr val="8D6900"/>
                </a:solidFill>
                <a:latin typeface="Calibri"/>
                <a:ea typeface="Calibri"/>
                <a:cs typeface="Calibri"/>
                <a:sym typeface="Calibri"/>
              </a:defRPr>
            </a:lvl9pPr>
          </a:lstStyle>
          <a:p>
            <a:pPr>
              <a:defRPr/>
            </a:pPr>
            <a:fld id="{95633D0F-6DD2-4991-9FAC-133B21777C4E}" type="slidenum">
              <a:rPr lang="el-GR"/>
              <a:pPr>
                <a:defRPr/>
              </a:pPr>
              <a:t>‹#›</a:t>
            </a:fld>
            <a:endParaRPr/>
          </a:p>
        </p:txBody>
      </p:sp>
      <p:sp>
        <p:nvSpPr>
          <p:cNvPr id="7173" name="Google Shape;13;p25">
            <a:extLst>
              <a:ext uri="{FF2B5EF4-FFF2-40B4-BE49-F238E27FC236}">
                <a16:creationId xmlns:a16="http://schemas.microsoft.com/office/drawing/2014/main" id="{31BF04C5-49B3-747C-370C-7C76C08791D4}"/>
              </a:ext>
            </a:extLst>
          </p:cNvPr>
          <p:cNvSpPr>
            <a:spLocks noChangeArrowheads="1"/>
          </p:cNvSpPr>
          <p:nvPr/>
        </p:nvSpPr>
        <p:spPr bwMode="auto">
          <a:xfrm>
            <a:off x="0" y="158751"/>
            <a:ext cx="8714317" cy="68263"/>
          </a:xfrm>
          <a:prstGeom prst="rect">
            <a:avLst/>
          </a:prstGeom>
          <a:solidFill>
            <a:schemeClr val="accent1"/>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174" name="Google Shape;14;p25">
            <a:extLst>
              <a:ext uri="{FF2B5EF4-FFF2-40B4-BE49-F238E27FC236}">
                <a16:creationId xmlns:a16="http://schemas.microsoft.com/office/drawing/2014/main" id="{0D48F495-1980-C495-D761-FBAA09B76954}"/>
              </a:ext>
            </a:extLst>
          </p:cNvPr>
          <p:cNvSpPr>
            <a:spLocks noChangeArrowheads="1"/>
          </p:cNvSpPr>
          <p:nvPr/>
        </p:nvSpPr>
        <p:spPr bwMode="auto">
          <a:xfrm>
            <a:off x="0" y="228600"/>
            <a:ext cx="9144000" cy="76200"/>
          </a:xfrm>
          <a:prstGeom prst="rect">
            <a:avLst/>
          </a:prstGeom>
          <a:solidFill>
            <a:schemeClr val="accent2"/>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5" name="Google Shape;15;p25">
            <a:extLst>
              <a:ext uri="{FF2B5EF4-FFF2-40B4-BE49-F238E27FC236}">
                <a16:creationId xmlns:a16="http://schemas.microsoft.com/office/drawing/2014/main" id="{811630F2-BA0F-F45C-6A0B-F1B544AD4692}"/>
              </a:ext>
            </a:extLst>
          </p:cNvPr>
          <p:cNvSpPr/>
          <p:nvPr/>
        </p:nvSpPr>
        <p:spPr>
          <a:xfrm>
            <a:off x="0" y="304800"/>
            <a:ext cx="8062384" cy="65088"/>
          </a:xfrm>
          <a:prstGeom prst="rect">
            <a:avLst/>
          </a:prstGeom>
          <a:solidFill>
            <a:schemeClr val="accent3"/>
          </a:solidFill>
          <a:ln>
            <a:noFill/>
          </a:ln>
        </p:spPr>
        <p:txBody>
          <a:bodyPr spcFirstLastPara="1" lIns="91425" tIns="45700" rIns="91425" bIns="45700" anchor="ctr"/>
          <a:lstStyle/>
          <a:p>
            <a:pPr algn="ctr">
              <a:spcBef>
                <a:spcPts val="0"/>
              </a:spcBef>
              <a:spcAft>
                <a:spcPts val="0"/>
              </a:spcAft>
              <a:defRPr/>
            </a:pPr>
            <a:endParaRPr sz="1800">
              <a:solidFill>
                <a:schemeClr val="lt1"/>
              </a:solidFill>
              <a:latin typeface="Calibri"/>
              <a:ea typeface="Calibri"/>
              <a:cs typeface="Calibri"/>
              <a:sym typeface="Calibri"/>
            </a:endParaRPr>
          </a:p>
        </p:txBody>
      </p:sp>
      <p:pic>
        <p:nvPicPr>
          <p:cNvPr id="4104" name="Google Shape;16;p25">
            <a:extLst>
              <a:ext uri="{FF2B5EF4-FFF2-40B4-BE49-F238E27FC236}">
                <a16:creationId xmlns:a16="http://schemas.microsoft.com/office/drawing/2014/main" id="{60B0955B-736A-F927-59D1-46A4E6B75F51}"/>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50401" y="49214"/>
            <a:ext cx="2393951"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29039"/>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Google Shape;10;p25">
            <a:extLst>
              <a:ext uri="{FF2B5EF4-FFF2-40B4-BE49-F238E27FC236}">
                <a16:creationId xmlns:a16="http://schemas.microsoft.com/office/drawing/2014/main" id="{8BB69169-A3DD-554E-C585-E390C176BE78}"/>
              </a:ext>
            </a:extLst>
          </p:cNvPr>
          <p:cNvSpPr txBox="1">
            <a:spLocks noGrp="1" noChangeArrowheads="1"/>
          </p:cNvSpPr>
          <p:nvPr>
            <p:ph type="title"/>
          </p:nvPr>
        </p:nvSpPr>
        <p:spPr bwMode="auto">
          <a:xfrm>
            <a:off x="838200" y="588964"/>
            <a:ext cx="1051560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l-GR" altLang="el-GR">
              <a:sym typeface="Arial" panose="020B0604020202020204" pitchFamily="34" charset="0"/>
            </a:endParaRPr>
          </a:p>
        </p:txBody>
      </p:sp>
      <p:sp>
        <p:nvSpPr>
          <p:cNvPr id="5123" name="Google Shape;11;p25">
            <a:extLst>
              <a:ext uri="{FF2B5EF4-FFF2-40B4-BE49-F238E27FC236}">
                <a16:creationId xmlns:a16="http://schemas.microsoft.com/office/drawing/2014/main" id="{775E25A9-4EF7-2E61-0001-3E319B1CD909}"/>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l-GR" altLang="el-GR">
              <a:sym typeface="Arial" panose="020B0604020202020204" pitchFamily="34" charset="0"/>
            </a:endParaRPr>
          </a:p>
        </p:txBody>
      </p:sp>
      <p:sp>
        <p:nvSpPr>
          <p:cNvPr id="12" name="Google Shape;12;p25">
            <a:extLst>
              <a:ext uri="{FF2B5EF4-FFF2-40B4-BE49-F238E27FC236}">
                <a16:creationId xmlns:a16="http://schemas.microsoft.com/office/drawing/2014/main" id="{BA29F0E9-423D-E966-B80C-DB1E48D22BB4}"/>
              </a:ext>
            </a:extLst>
          </p:cNvPr>
          <p:cNvSpPr txBox="1">
            <a:spLocks noGrp="1"/>
          </p:cNvSpPr>
          <p:nvPr>
            <p:ph type="sldNum" idx="12"/>
          </p:nvPr>
        </p:nvSpPr>
        <p:spPr>
          <a:xfrm>
            <a:off x="10566400" y="6356351"/>
            <a:ext cx="78740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None/>
              <a:defRPr sz="1400" b="0" i="0" u="none" strike="noStrike" cap="none">
                <a:solidFill>
                  <a:srgbClr val="8D6900"/>
                </a:solidFill>
                <a:latin typeface="Calibri"/>
                <a:ea typeface="Calibri"/>
                <a:cs typeface="Calibri"/>
                <a:sym typeface="Calibri"/>
              </a:defRPr>
            </a:lvl1pPr>
            <a:lvl2pPr marL="0" marR="0" lvl="1" indent="0" algn="ctr" rtl="0">
              <a:spcBef>
                <a:spcPts val="0"/>
              </a:spcBef>
              <a:buNone/>
              <a:defRPr sz="1400" b="0" i="0" u="none" strike="noStrike" cap="none">
                <a:solidFill>
                  <a:srgbClr val="8D6900"/>
                </a:solidFill>
                <a:latin typeface="Calibri"/>
                <a:ea typeface="Calibri"/>
                <a:cs typeface="Calibri"/>
                <a:sym typeface="Calibri"/>
              </a:defRPr>
            </a:lvl2pPr>
            <a:lvl3pPr marL="0" marR="0" lvl="2" indent="0" algn="ctr" rtl="0">
              <a:spcBef>
                <a:spcPts val="0"/>
              </a:spcBef>
              <a:buNone/>
              <a:defRPr sz="1400" b="0" i="0" u="none" strike="noStrike" cap="none">
                <a:solidFill>
                  <a:srgbClr val="8D6900"/>
                </a:solidFill>
                <a:latin typeface="Calibri"/>
                <a:ea typeface="Calibri"/>
                <a:cs typeface="Calibri"/>
                <a:sym typeface="Calibri"/>
              </a:defRPr>
            </a:lvl3pPr>
            <a:lvl4pPr marL="0" marR="0" lvl="3" indent="0" algn="ctr" rtl="0">
              <a:spcBef>
                <a:spcPts val="0"/>
              </a:spcBef>
              <a:buNone/>
              <a:defRPr sz="1400" b="0" i="0" u="none" strike="noStrike" cap="none">
                <a:solidFill>
                  <a:srgbClr val="8D6900"/>
                </a:solidFill>
                <a:latin typeface="Calibri"/>
                <a:ea typeface="Calibri"/>
                <a:cs typeface="Calibri"/>
                <a:sym typeface="Calibri"/>
              </a:defRPr>
            </a:lvl4pPr>
            <a:lvl5pPr marL="0" marR="0" lvl="4" indent="0" algn="ctr" rtl="0">
              <a:spcBef>
                <a:spcPts val="0"/>
              </a:spcBef>
              <a:buNone/>
              <a:defRPr sz="1400" b="0" i="0" u="none" strike="noStrike" cap="none">
                <a:solidFill>
                  <a:srgbClr val="8D6900"/>
                </a:solidFill>
                <a:latin typeface="Calibri"/>
                <a:ea typeface="Calibri"/>
                <a:cs typeface="Calibri"/>
                <a:sym typeface="Calibri"/>
              </a:defRPr>
            </a:lvl5pPr>
            <a:lvl6pPr marL="0" marR="0" lvl="5" indent="0" algn="ctr" rtl="0">
              <a:spcBef>
                <a:spcPts val="0"/>
              </a:spcBef>
              <a:buNone/>
              <a:defRPr sz="1400" b="0" i="0" u="none" strike="noStrike" cap="none">
                <a:solidFill>
                  <a:srgbClr val="8D6900"/>
                </a:solidFill>
                <a:latin typeface="Calibri"/>
                <a:ea typeface="Calibri"/>
                <a:cs typeface="Calibri"/>
                <a:sym typeface="Calibri"/>
              </a:defRPr>
            </a:lvl6pPr>
            <a:lvl7pPr marL="0" marR="0" lvl="6" indent="0" algn="ctr" rtl="0">
              <a:spcBef>
                <a:spcPts val="0"/>
              </a:spcBef>
              <a:buNone/>
              <a:defRPr sz="1400" b="0" i="0" u="none" strike="noStrike" cap="none">
                <a:solidFill>
                  <a:srgbClr val="8D6900"/>
                </a:solidFill>
                <a:latin typeface="Calibri"/>
                <a:ea typeface="Calibri"/>
                <a:cs typeface="Calibri"/>
                <a:sym typeface="Calibri"/>
              </a:defRPr>
            </a:lvl7pPr>
            <a:lvl8pPr marL="0" marR="0" lvl="7" indent="0" algn="ctr" rtl="0">
              <a:spcBef>
                <a:spcPts val="0"/>
              </a:spcBef>
              <a:buNone/>
              <a:defRPr sz="1400" b="0" i="0" u="none" strike="noStrike" cap="none">
                <a:solidFill>
                  <a:srgbClr val="8D6900"/>
                </a:solidFill>
                <a:latin typeface="Calibri"/>
                <a:ea typeface="Calibri"/>
                <a:cs typeface="Calibri"/>
                <a:sym typeface="Calibri"/>
              </a:defRPr>
            </a:lvl8pPr>
            <a:lvl9pPr marL="0" marR="0" lvl="8" indent="0" algn="ctr" rtl="0">
              <a:spcBef>
                <a:spcPts val="0"/>
              </a:spcBef>
              <a:buNone/>
              <a:defRPr sz="1400" b="0" i="0" u="none" strike="noStrike" cap="none">
                <a:solidFill>
                  <a:srgbClr val="8D6900"/>
                </a:solidFill>
                <a:latin typeface="Calibri"/>
                <a:ea typeface="Calibri"/>
                <a:cs typeface="Calibri"/>
                <a:sym typeface="Calibri"/>
              </a:defRPr>
            </a:lvl9pPr>
          </a:lstStyle>
          <a:p>
            <a:pPr>
              <a:defRPr/>
            </a:pPr>
            <a:fld id="{4ADC2963-6C5A-41E6-BE4D-E1911CF73E5C}" type="slidenum">
              <a:rPr lang="el-GR"/>
              <a:pPr>
                <a:defRPr/>
              </a:pPr>
              <a:t>‹#›</a:t>
            </a:fld>
            <a:endParaRPr/>
          </a:p>
        </p:txBody>
      </p:sp>
      <p:sp>
        <p:nvSpPr>
          <p:cNvPr id="7173" name="Google Shape;13;p25">
            <a:extLst>
              <a:ext uri="{FF2B5EF4-FFF2-40B4-BE49-F238E27FC236}">
                <a16:creationId xmlns:a16="http://schemas.microsoft.com/office/drawing/2014/main" id="{04D13251-A6EB-40C3-98EA-C804B1771A40}"/>
              </a:ext>
            </a:extLst>
          </p:cNvPr>
          <p:cNvSpPr>
            <a:spLocks noChangeArrowheads="1"/>
          </p:cNvSpPr>
          <p:nvPr/>
        </p:nvSpPr>
        <p:spPr bwMode="auto">
          <a:xfrm>
            <a:off x="0" y="158751"/>
            <a:ext cx="8714317" cy="68263"/>
          </a:xfrm>
          <a:prstGeom prst="rect">
            <a:avLst/>
          </a:prstGeom>
          <a:solidFill>
            <a:schemeClr val="accent1"/>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174" name="Google Shape;14;p25">
            <a:extLst>
              <a:ext uri="{FF2B5EF4-FFF2-40B4-BE49-F238E27FC236}">
                <a16:creationId xmlns:a16="http://schemas.microsoft.com/office/drawing/2014/main" id="{CA8A19B8-58BB-61FB-40FC-C36B4F2BC2C0}"/>
              </a:ext>
            </a:extLst>
          </p:cNvPr>
          <p:cNvSpPr>
            <a:spLocks noChangeArrowheads="1"/>
          </p:cNvSpPr>
          <p:nvPr/>
        </p:nvSpPr>
        <p:spPr bwMode="auto">
          <a:xfrm>
            <a:off x="0" y="228600"/>
            <a:ext cx="9144000" cy="76200"/>
          </a:xfrm>
          <a:prstGeom prst="rect">
            <a:avLst/>
          </a:prstGeom>
          <a:solidFill>
            <a:schemeClr val="accent2"/>
          </a:solidFill>
          <a:ln>
            <a:noFill/>
          </a:ln>
        </p:spPr>
        <p:txBody>
          <a:bodyPr lIns="91425" tIns="45700" rIns="91425" bIns="457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l-GR" altLang="el-GR" sz="18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5" name="Google Shape;15;p25">
            <a:extLst>
              <a:ext uri="{FF2B5EF4-FFF2-40B4-BE49-F238E27FC236}">
                <a16:creationId xmlns:a16="http://schemas.microsoft.com/office/drawing/2014/main" id="{A7AA05D8-6C09-DB4A-67EC-795DEF2D932E}"/>
              </a:ext>
            </a:extLst>
          </p:cNvPr>
          <p:cNvSpPr/>
          <p:nvPr/>
        </p:nvSpPr>
        <p:spPr>
          <a:xfrm>
            <a:off x="0" y="304800"/>
            <a:ext cx="8062384" cy="65088"/>
          </a:xfrm>
          <a:prstGeom prst="rect">
            <a:avLst/>
          </a:prstGeom>
          <a:solidFill>
            <a:schemeClr val="accent3"/>
          </a:solidFill>
          <a:ln>
            <a:noFill/>
          </a:ln>
        </p:spPr>
        <p:txBody>
          <a:bodyPr spcFirstLastPara="1" lIns="91425" tIns="45700" rIns="91425" bIns="45700" anchor="ctr"/>
          <a:lstStyle/>
          <a:p>
            <a:pPr algn="ctr">
              <a:spcBef>
                <a:spcPts val="0"/>
              </a:spcBef>
              <a:spcAft>
                <a:spcPts val="0"/>
              </a:spcAft>
              <a:defRPr/>
            </a:pPr>
            <a:endParaRPr sz="1800">
              <a:solidFill>
                <a:schemeClr val="lt1"/>
              </a:solidFill>
              <a:latin typeface="Calibri"/>
              <a:ea typeface="Calibri"/>
              <a:cs typeface="Calibri"/>
              <a:sym typeface="Calibri"/>
            </a:endParaRPr>
          </a:p>
        </p:txBody>
      </p:sp>
      <p:pic>
        <p:nvPicPr>
          <p:cNvPr id="5128" name="Google Shape;16;p25">
            <a:extLst>
              <a:ext uri="{FF2B5EF4-FFF2-40B4-BE49-F238E27FC236}">
                <a16:creationId xmlns:a16="http://schemas.microsoft.com/office/drawing/2014/main" id="{8184A83A-A843-023C-DE22-BA51B389122F}"/>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50401" y="49214"/>
            <a:ext cx="2393951"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005463"/>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8C1068F-C568-EFC8-EAA8-E6CF88324087}"/>
              </a:ext>
            </a:extLst>
          </p:cNvPr>
          <p:cNvSpPr>
            <a:spLocks noGrp="1"/>
          </p:cNvSpPr>
          <p:nvPr>
            <p:ph type="dt" sz="half" idx="2"/>
          </p:nvPr>
        </p:nvSpPr>
        <p:spPr>
          <a:xfrm>
            <a:off x="609600" y="6356351"/>
            <a:ext cx="2844800" cy="365125"/>
          </a:xfrm>
          <a:prstGeom prst="rect">
            <a:avLst/>
          </a:prstGeom>
        </p:spPr>
        <p:txBody>
          <a:bodyPr/>
          <a:lstStyle>
            <a:lvl1pPr eaLnBrk="1" hangingPunct="1">
              <a:defRPr sz="1800" b="0">
                <a:solidFill>
                  <a:srgbClr val="FFFFFF"/>
                </a:solidFill>
                <a:latin typeface="+mn-lt"/>
                <a:ea typeface="+mn-ea"/>
                <a:cs typeface="+mn-cs"/>
              </a:defRPr>
            </a:lvl1pPr>
          </a:lstStyle>
          <a:p>
            <a:pPr>
              <a:defRPr/>
            </a:pPr>
            <a:fld id="{9643CA30-61B5-44A4-9638-1DED0E5AA07C}" type="datetimeFigureOut">
              <a:rPr lang="en-US"/>
              <a:pPr>
                <a:defRPr/>
              </a:pPr>
              <a:t>11/11/2022</a:t>
            </a:fld>
            <a:endParaRPr lang="en-US"/>
          </a:p>
        </p:txBody>
      </p:sp>
      <p:sp>
        <p:nvSpPr>
          <p:cNvPr id="3" name="Footer Placeholder 4">
            <a:extLst>
              <a:ext uri="{FF2B5EF4-FFF2-40B4-BE49-F238E27FC236}">
                <a16:creationId xmlns:a16="http://schemas.microsoft.com/office/drawing/2014/main" id="{1DE874BF-9D0D-2CED-D948-7D4FDDB81C86}"/>
              </a:ext>
            </a:extLst>
          </p:cNvPr>
          <p:cNvSpPr>
            <a:spLocks noGrp="1"/>
          </p:cNvSpPr>
          <p:nvPr>
            <p:ph type="ftr" sz="quarter" idx="3"/>
          </p:nvPr>
        </p:nvSpPr>
        <p:spPr>
          <a:xfrm>
            <a:off x="4165600" y="6356351"/>
            <a:ext cx="3860800" cy="365125"/>
          </a:xfrm>
          <a:prstGeom prst="rect">
            <a:avLst/>
          </a:prstGeom>
        </p:spPr>
        <p:txBody>
          <a:bodyPr/>
          <a:lstStyle>
            <a:lvl1pPr eaLnBrk="1" hangingPunct="1">
              <a:defRPr sz="1800" b="0">
                <a:solidFill>
                  <a:srgbClr val="FFFFFF"/>
                </a:solidFill>
                <a:latin typeface="+mn-lt"/>
                <a:ea typeface="+mn-ea"/>
                <a:cs typeface="+mn-cs"/>
              </a:defRPr>
            </a:lvl1pPr>
          </a:lstStyle>
          <a:p>
            <a:pPr>
              <a:defRPr/>
            </a:pPr>
            <a:endParaRPr lang="en-US"/>
          </a:p>
        </p:txBody>
      </p:sp>
      <p:sp>
        <p:nvSpPr>
          <p:cNvPr id="4" name="Slide Number Placeholder 5">
            <a:extLst>
              <a:ext uri="{FF2B5EF4-FFF2-40B4-BE49-F238E27FC236}">
                <a16:creationId xmlns:a16="http://schemas.microsoft.com/office/drawing/2014/main" id="{01EEDBCA-E3D4-4A11-96A3-11F4D6FD92E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FFFFFF"/>
                </a:solidFill>
                <a:latin typeface="Arial" panose="020B0604020202020204" pitchFamily="34" charset="0"/>
              </a:defRPr>
            </a:lvl1pPr>
          </a:lstStyle>
          <a:p>
            <a:fld id="{27847653-C4A2-4C3C-932F-BEDA08D23635}" type="slidenum">
              <a:rPr lang="en-US" altLang="el-GR"/>
              <a:pPr/>
              <a:t>‹#›</a:t>
            </a:fld>
            <a:endParaRPr lang="en-US" altLang="el-GR"/>
          </a:p>
        </p:txBody>
      </p:sp>
    </p:spTree>
    <p:extLst>
      <p:ext uri="{BB962C8B-B14F-4D97-AF65-F5344CB8AC3E}">
        <p14:creationId xmlns:p14="http://schemas.microsoft.com/office/powerpoint/2010/main" val="3341702935"/>
      </p:ext>
    </p:extLst>
  </p:cSld>
  <p:clrMap bg1="dk2" tx1="lt1" bg2="dk1"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marL="1030288" indent="-1030288" algn="l" rtl="0" eaLnBrk="0" fontAlgn="base" hangingPunct="0">
        <a:spcBef>
          <a:spcPct val="0"/>
        </a:spcBef>
        <a:spcAft>
          <a:spcPct val="0"/>
        </a:spcAft>
        <a:defRPr sz="2400" b="1">
          <a:solidFill>
            <a:srgbClr val="7030A0"/>
          </a:solidFill>
          <a:latin typeface="+mj-lt"/>
          <a:ea typeface="+mj-ea"/>
          <a:cs typeface="+mj-cs"/>
        </a:defRPr>
      </a:lvl1pPr>
      <a:lvl2pPr marL="1030288" indent="-1030288" algn="l" rtl="0" eaLnBrk="0" fontAlgn="base" hangingPunct="0">
        <a:spcBef>
          <a:spcPct val="0"/>
        </a:spcBef>
        <a:spcAft>
          <a:spcPct val="0"/>
        </a:spcAft>
        <a:defRPr sz="2400" b="1">
          <a:solidFill>
            <a:srgbClr val="7030A0"/>
          </a:solidFill>
          <a:latin typeface="Arial" pitchFamily="34" charset="0"/>
          <a:cs typeface="Arial" pitchFamily="34" charset="0"/>
        </a:defRPr>
      </a:lvl2pPr>
      <a:lvl3pPr marL="1030288" indent="-1030288" algn="l" rtl="0" eaLnBrk="0" fontAlgn="base" hangingPunct="0">
        <a:spcBef>
          <a:spcPct val="0"/>
        </a:spcBef>
        <a:spcAft>
          <a:spcPct val="0"/>
        </a:spcAft>
        <a:defRPr sz="2400" b="1">
          <a:solidFill>
            <a:srgbClr val="7030A0"/>
          </a:solidFill>
          <a:latin typeface="Arial" pitchFamily="34" charset="0"/>
          <a:cs typeface="Arial" pitchFamily="34" charset="0"/>
        </a:defRPr>
      </a:lvl3pPr>
      <a:lvl4pPr marL="1030288" indent="-1030288" algn="l" rtl="0" eaLnBrk="0" fontAlgn="base" hangingPunct="0">
        <a:spcBef>
          <a:spcPct val="0"/>
        </a:spcBef>
        <a:spcAft>
          <a:spcPct val="0"/>
        </a:spcAft>
        <a:defRPr sz="2400" b="1">
          <a:solidFill>
            <a:srgbClr val="7030A0"/>
          </a:solidFill>
          <a:latin typeface="Arial" pitchFamily="34" charset="0"/>
          <a:cs typeface="Arial" pitchFamily="34" charset="0"/>
        </a:defRPr>
      </a:lvl4pPr>
      <a:lvl5pPr marL="1030288" indent="-1030288" algn="l" rtl="0" eaLnBrk="0" fontAlgn="base" hangingPunct="0">
        <a:spcBef>
          <a:spcPct val="0"/>
        </a:spcBef>
        <a:spcAft>
          <a:spcPct val="0"/>
        </a:spcAft>
        <a:defRPr sz="2400" b="1">
          <a:solidFill>
            <a:srgbClr val="7030A0"/>
          </a:solidFill>
          <a:latin typeface="Arial" pitchFamily="34" charset="0"/>
          <a:cs typeface="Arial" pitchFamily="34" charset="0"/>
        </a:defRPr>
      </a:lvl5pPr>
      <a:lvl6pPr marL="1487488" indent="-1030288" algn="l" rtl="0" fontAlgn="base">
        <a:spcBef>
          <a:spcPct val="0"/>
        </a:spcBef>
        <a:spcAft>
          <a:spcPct val="0"/>
        </a:spcAft>
        <a:defRPr sz="2400" b="1">
          <a:solidFill>
            <a:srgbClr val="7030A0"/>
          </a:solidFill>
          <a:latin typeface="Arial" pitchFamily="34" charset="0"/>
          <a:cs typeface="Arial" pitchFamily="34" charset="0"/>
        </a:defRPr>
      </a:lvl6pPr>
      <a:lvl7pPr marL="1944688" indent="-1030288" algn="l" rtl="0" fontAlgn="base">
        <a:spcBef>
          <a:spcPct val="0"/>
        </a:spcBef>
        <a:spcAft>
          <a:spcPct val="0"/>
        </a:spcAft>
        <a:defRPr sz="2400" b="1">
          <a:solidFill>
            <a:srgbClr val="7030A0"/>
          </a:solidFill>
          <a:latin typeface="Arial" pitchFamily="34" charset="0"/>
          <a:cs typeface="Arial" pitchFamily="34" charset="0"/>
        </a:defRPr>
      </a:lvl7pPr>
      <a:lvl8pPr marL="2401888" indent="-1030288" algn="l" rtl="0" fontAlgn="base">
        <a:spcBef>
          <a:spcPct val="0"/>
        </a:spcBef>
        <a:spcAft>
          <a:spcPct val="0"/>
        </a:spcAft>
        <a:defRPr sz="2400" b="1">
          <a:solidFill>
            <a:srgbClr val="7030A0"/>
          </a:solidFill>
          <a:latin typeface="Arial" pitchFamily="34" charset="0"/>
          <a:cs typeface="Arial" pitchFamily="34" charset="0"/>
        </a:defRPr>
      </a:lvl8pPr>
      <a:lvl9pPr marL="2859088" indent="-1030288" algn="l" rtl="0" fontAlgn="base">
        <a:spcBef>
          <a:spcPct val="0"/>
        </a:spcBef>
        <a:spcAft>
          <a:spcPct val="0"/>
        </a:spcAft>
        <a:defRPr sz="2400" b="1">
          <a:solidFill>
            <a:srgbClr val="7030A0"/>
          </a:solidFill>
          <a:latin typeface="Arial" pitchFamily="34" charset="0"/>
          <a:cs typeface="Arial" pitchFamily="34" charset="0"/>
        </a:defRPr>
      </a:lvl9pPr>
    </p:titleStyle>
    <p:bodyStyle>
      <a:lvl1pPr marL="231775" indent="-231775" algn="l" rtl="0" eaLnBrk="0" fontAlgn="base" hangingPunct="0">
        <a:spcBef>
          <a:spcPct val="20000"/>
        </a:spcBef>
        <a:spcAft>
          <a:spcPct val="0"/>
        </a:spcAft>
        <a:buFont typeface="Arial" panose="020B0604020202020204" pitchFamily="34" charset="0"/>
        <a:buChar char="•"/>
        <a:defRPr sz="1400" b="1">
          <a:solidFill>
            <a:schemeClr val="bg1"/>
          </a:solidFill>
          <a:latin typeface="+mn-lt"/>
          <a:ea typeface="+mn-ea"/>
          <a:cs typeface="+mn-cs"/>
        </a:defRPr>
      </a:lvl1pPr>
      <a:lvl2pPr marL="682625" indent="-225425" algn="l" rtl="0" eaLnBrk="0" fontAlgn="base" hangingPunct="0">
        <a:spcBef>
          <a:spcPct val="20000"/>
        </a:spcBef>
        <a:spcAft>
          <a:spcPct val="0"/>
        </a:spcAft>
        <a:buFont typeface="Arial" panose="020B0604020202020204" pitchFamily="34" charset="0"/>
        <a:buChar char="–"/>
        <a:defRPr sz="1400" b="1">
          <a:solidFill>
            <a:schemeClr val="bg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1400" b="1">
          <a:solidFill>
            <a:schemeClr val="bg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1400" b="1">
          <a:solidFill>
            <a:schemeClr val="bg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1400" b="1">
          <a:solidFill>
            <a:schemeClr val="bg1"/>
          </a:solidFill>
          <a:latin typeface="+mn-lt"/>
          <a:cs typeface="+mn-cs"/>
        </a:defRPr>
      </a:lvl5pPr>
      <a:lvl6pPr marL="2514600" indent="-228600" algn="l" rtl="0" fontAlgn="base">
        <a:spcBef>
          <a:spcPct val="20000"/>
        </a:spcBef>
        <a:spcAft>
          <a:spcPct val="0"/>
        </a:spcAft>
        <a:buFont typeface="Arial" pitchFamily="34" charset="0"/>
        <a:buChar char="»"/>
        <a:defRPr sz="1400" b="1">
          <a:solidFill>
            <a:schemeClr val="bg1"/>
          </a:solidFill>
          <a:latin typeface="+mn-lt"/>
          <a:cs typeface="+mn-cs"/>
        </a:defRPr>
      </a:lvl6pPr>
      <a:lvl7pPr marL="2971800" indent="-228600" algn="l" rtl="0" fontAlgn="base">
        <a:spcBef>
          <a:spcPct val="20000"/>
        </a:spcBef>
        <a:spcAft>
          <a:spcPct val="0"/>
        </a:spcAft>
        <a:buFont typeface="Arial" pitchFamily="34" charset="0"/>
        <a:buChar char="»"/>
        <a:defRPr sz="1400" b="1">
          <a:solidFill>
            <a:schemeClr val="bg1"/>
          </a:solidFill>
          <a:latin typeface="+mn-lt"/>
          <a:cs typeface="+mn-cs"/>
        </a:defRPr>
      </a:lvl7pPr>
      <a:lvl8pPr marL="3429000" indent="-228600" algn="l" rtl="0" fontAlgn="base">
        <a:spcBef>
          <a:spcPct val="20000"/>
        </a:spcBef>
        <a:spcAft>
          <a:spcPct val="0"/>
        </a:spcAft>
        <a:buFont typeface="Arial" pitchFamily="34" charset="0"/>
        <a:buChar char="»"/>
        <a:defRPr sz="1400" b="1">
          <a:solidFill>
            <a:schemeClr val="bg1"/>
          </a:solidFill>
          <a:latin typeface="+mn-lt"/>
          <a:cs typeface="+mn-cs"/>
        </a:defRPr>
      </a:lvl8pPr>
      <a:lvl9pPr marL="3886200" indent="-228600" algn="l" rtl="0" fontAlgn="base">
        <a:spcBef>
          <a:spcPct val="20000"/>
        </a:spcBef>
        <a:spcAft>
          <a:spcPct val="0"/>
        </a:spcAft>
        <a:buFont typeface="Arial" pitchFamily="34" charset="0"/>
        <a:buChar char="»"/>
        <a:defRPr sz="1400" b="1">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 Θέση τίτλου">
            <a:extLst>
              <a:ext uri="{FF2B5EF4-FFF2-40B4-BE49-F238E27FC236}">
                <a16:creationId xmlns:a16="http://schemas.microsoft.com/office/drawing/2014/main" id="{F315C410-4C25-BD16-EEC3-5E9C33399E7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Kλικ για επεξεργασία του τίτλου</a:t>
            </a:r>
          </a:p>
        </p:txBody>
      </p:sp>
      <p:sp>
        <p:nvSpPr>
          <p:cNvPr id="1027" name="2 - Θέση κειμένου">
            <a:extLst>
              <a:ext uri="{FF2B5EF4-FFF2-40B4-BE49-F238E27FC236}">
                <a16:creationId xmlns:a16="http://schemas.microsoft.com/office/drawing/2014/main" id="{92426F0E-6696-266B-55DE-368895173BF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Kλικ για επεξεργασία των στυλ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4" name="3 - Θέση ημερομηνίας">
            <a:extLst>
              <a:ext uri="{FF2B5EF4-FFF2-40B4-BE49-F238E27FC236}">
                <a16:creationId xmlns:a16="http://schemas.microsoft.com/office/drawing/2014/main" id="{70EE1D9C-6203-8888-A8EC-88E0D5D0812E}"/>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Times New Roman" pitchFamily="18" charset="0"/>
                <a:cs typeface="+mn-cs"/>
              </a:defRPr>
            </a:lvl1pPr>
          </a:lstStyle>
          <a:p>
            <a:pPr>
              <a:defRPr/>
            </a:pPr>
            <a:endParaRPr lang="el-GR"/>
          </a:p>
        </p:txBody>
      </p:sp>
      <p:sp>
        <p:nvSpPr>
          <p:cNvPr id="5" name="4 - Θέση υποσέλιδου">
            <a:extLst>
              <a:ext uri="{FF2B5EF4-FFF2-40B4-BE49-F238E27FC236}">
                <a16:creationId xmlns:a16="http://schemas.microsoft.com/office/drawing/2014/main" id="{DB5BCDA7-16C8-342E-9D87-B9DBB5940A03}"/>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Times New Roman" pitchFamily="18" charset="0"/>
                <a:cs typeface="+mn-cs"/>
              </a:defRPr>
            </a:lvl1pPr>
          </a:lstStyle>
          <a:p>
            <a:pPr>
              <a:defRPr/>
            </a:pPr>
            <a:endParaRPr lang="el-GR"/>
          </a:p>
        </p:txBody>
      </p:sp>
      <p:sp>
        <p:nvSpPr>
          <p:cNvPr id="6" name="5 - Θέση αριθμού διαφάνειας">
            <a:extLst>
              <a:ext uri="{FF2B5EF4-FFF2-40B4-BE49-F238E27FC236}">
                <a16:creationId xmlns:a16="http://schemas.microsoft.com/office/drawing/2014/main" id="{7D51E2DE-B8F4-195A-2C4E-BB1EE4D1DBE9}"/>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anose="02020603050405020304" pitchFamily="18" charset="0"/>
              </a:defRPr>
            </a:lvl1pPr>
          </a:lstStyle>
          <a:p>
            <a:fld id="{755A1E3C-A932-4B58-B892-F64F68F4527D}" type="slidenum">
              <a:rPr lang="el-GR" altLang="el-GR"/>
              <a:pPr/>
              <a:t>‹#›</a:t>
            </a:fld>
            <a:endParaRPr lang="el-GR" altLang="el-GR"/>
          </a:p>
        </p:txBody>
      </p:sp>
    </p:spTree>
    <p:extLst>
      <p:ext uri="{BB962C8B-B14F-4D97-AF65-F5344CB8AC3E}">
        <p14:creationId xmlns:p14="http://schemas.microsoft.com/office/powerpoint/2010/main" val="66425522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cbi.nlm.nih.gov/pmc/articles/PMC6161396/" TargetMode="External"/><Relationship Id="rId7" Type="http://schemas.openxmlformats.org/officeDocument/2006/relationships/hyperlink" Target="https://www.ncbi.nlm.nih.gov/pmc/articles/PMC6928349/" TargetMode="External"/><Relationship Id="rId2" Type="http://schemas.openxmlformats.org/officeDocument/2006/relationships/notesSlide" Target="../notesSlides/notesSlide3.xml"/><Relationship Id="rId1" Type="http://schemas.openxmlformats.org/officeDocument/2006/relationships/slideLayout" Target="../slideLayouts/slideLayout64.xml"/><Relationship Id="rId6" Type="http://schemas.openxmlformats.org/officeDocument/2006/relationships/hyperlink" Target="https://www.ncbi.nlm.nih.gov/pmc/articles/PMC9126805/" TargetMode="External"/><Relationship Id="rId5" Type="http://schemas.openxmlformats.org/officeDocument/2006/relationships/hyperlink" Target="https://www.ncbi.nlm.nih.gov/pmc/articles/PMC7683080/" TargetMode="External"/><Relationship Id="rId4" Type="http://schemas.openxmlformats.org/officeDocument/2006/relationships/hyperlink" Target="https://www.ncbi.nlm.nih.gov/pmc/articles/PMC861538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7.xml"/><Relationship Id="rId1" Type="http://schemas.openxmlformats.org/officeDocument/2006/relationships/slideLayout" Target="../slideLayouts/slideLayout64.xml"/><Relationship Id="rId5" Type="http://schemas.openxmlformats.org/officeDocument/2006/relationships/image" Target="../media/image12.jpe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8.xml"/><Relationship Id="rId1" Type="http://schemas.openxmlformats.org/officeDocument/2006/relationships/slideLayout" Target="../slideLayouts/slideLayout64.xml"/><Relationship Id="rId5" Type="http://schemas.openxmlformats.org/officeDocument/2006/relationships/image" Target="../media/image12.jpe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xml"/><Relationship Id="rId1" Type="http://schemas.openxmlformats.org/officeDocument/2006/relationships/slideLayout" Target="../slideLayouts/slideLayout64.xml"/><Relationship Id="rId5" Type="http://schemas.openxmlformats.org/officeDocument/2006/relationships/image" Target="../media/image12.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1.xml"/><Relationship Id="rId1" Type="http://schemas.openxmlformats.org/officeDocument/2006/relationships/slideLayout" Target="../slideLayouts/slideLayout64.xml"/><Relationship Id="rId5" Type="http://schemas.openxmlformats.org/officeDocument/2006/relationships/image" Target="../media/image12.jpe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9.xml"/><Relationship Id="rId5" Type="http://schemas.openxmlformats.org/officeDocument/2006/relationships/image" Target="../media/image21.pn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59.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59.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59.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png"/><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64.xml"/><Relationship Id="rId1" Type="http://schemas.openxmlformats.org/officeDocument/2006/relationships/vmlDrawing" Target="../drawings/vmlDrawing1.vml"/><Relationship Id="rId6" Type="http://schemas.openxmlformats.org/officeDocument/2006/relationships/image" Target="../media/image29.png"/><Relationship Id="rId5" Type="http://schemas.openxmlformats.org/officeDocument/2006/relationships/image" Target="../media/image27.e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8" Type="http://schemas.openxmlformats.org/officeDocument/2006/relationships/hyperlink" Target="https://pubmed.ncbi.nlm.nih.gov/35447990/" TargetMode="External"/><Relationship Id="rId3" Type="http://schemas.openxmlformats.org/officeDocument/2006/relationships/control" Target="../activeX/activeX2.xml"/><Relationship Id="rId7" Type="http://schemas.openxmlformats.org/officeDocument/2006/relationships/image" Target="../media/image31.jpeg"/><Relationship Id="rId2" Type="http://schemas.openxmlformats.org/officeDocument/2006/relationships/control" Target="../activeX/activeX1.xml"/><Relationship Id="rId1" Type="http://schemas.openxmlformats.org/officeDocument/2006/relationships/vmlDrawing" Target="../drawings/vmlDrawing2.vml"/><Relationship Id="rId6" Type="http://schemas.openxmlformats.org/officeDocument/2006/relationships/image" Target="../media/image10.png"/><Relationship Id="rId11" Type="http://schemas.openxmlformats.org/officeDocument/2006/relationships/image" Target="../media/image30.wmf"/><Relationship Id="rId5" Type="http://schemas.openxmlformats.org/officeDocument/2006/relationships/slideLayout" Target="../slideLayouts/slideLayout59.xml"/><Relationship Id="rId10" Type="http://schemas.openxmlformats.org/officeDocument/2006/relationships/hyperlink" Target="https://pubmed.ncbi.nlm.nih.gov/31684839/" TargetMode="External"/><Relationship Id="rId4" Type="http://schemas.openxmlformats.org/officeDocument/2006/relationships/control" Target="../activeX/activeX3.xml"/><Relationship Id="rId9" Type="http://schemas.openxmlformats.org/officeDocument/2006/relationships/hyperlink" Target="https://pubmed.ncbi.nlm.nih.gov/34219617/"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3.xml"/><Relationship Id="rId1" Type="http://schemas.openxmlformats.org/officeDocument/2006/relationships/slideLayout" Target="../slideLayouts/slideLayout64.xml"/><Relationship Id="rId5" Type="http://schemas.openxmlformats.org/officeDocument/2006/relationships/image" Target="../media/image12.jpe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2.jpe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emf"/><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xml"/><Relationship Id="rId1" Type="http://schemas.openxmlformats.org/officeDocument/2006/relationships/slideLayout" Target="../slideLayouts/slideLayout64.xml"/><Relationship Id="rId5" Type="http://schemas.openxmlformats.org/officeDocument/2006/relationships/image" Target="../media/image12.jpe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hyperlink" Target="http://www.genecounsel.eu/" TargetMode="External"/><Relationship Id="rId2" Type="http://schemas.openxmlformats.org/officeDocument/2006/relationships/image" Target="../media/image39.png"/><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jpe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37.jpe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gif"/><Relationship Id="rId9" Type="http://schemas.openxmlformats.org/officeDocument/2006/relationships/image" Target="../media/image37.jpe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7.jpeg"/><Relationship Id="rId5" Type="http://schemas.openxmlformats.org/officeDocument/2006/relationships/hyperlink" Target="http://adgaming.ibv.org/en/home/" TargetMode="Externa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60.png"/><Relationship Id="rId11" Type="http://schemas.openxmlformats.org/officeDocument/2006/relationships/image" Target="../media/image65.jpeg"/><Relationship Id="rId5" Type="http://schemas.openxmlformats.org/officeDocument/2006/relationships/image" Target="../media/image59.jpe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www.songsforcare.eu/" TargetMode="Externa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67.jpeg"/><Relationship Id="rId5" Type="http://schemas.openxmlformats.org/officeDocument/2006/relationships/image" Target="../media/image52.jpeg"/><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71.jpeg"/><Relationship Id="rId1" Type="http://schemas.openxmlformats.org/officeDocument/2006/relationships/slideLayout" Target="../slideLayouts/slideLayout13.xml"/><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projectbridge.eu/" TargetMode="External"/><Relationship Id="rId1" Type="http://schemas.openxmlformats.org/officeDocument/2006/relationships/slideLayout" Target="../slideLayouts/slideLayout23.xml"/><Relationship Id="rId6" Type="http://schemas.openxmlformats.org/officeDocument/2006/relationships/image" Target="../media/image72.jpeg"/><Relationship Id="rId5" Type="http://schemas.openxmlformats.org/officeDocument/2006/relationships/image" Target="../media/image37.jpeg"/><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37.jpeg"/><Relationship Id="rId2" Type="http://schemas.openxmlformats.org/officeDocument/2006/relationships/image" Target="../media/image75.jpeg"/><Relationship Id="rId1" Type="http://schemas.openxmlformats.org/officeDocument/2006/relationships/slideLayout" Target="../slideLayouts/slideLayout23.xml"/><Relationship Id="rId6" Type="http://schemas.openxmlformats.org/officeDocument/2006/relationships/image" Target="../media/image72.jpeg"/><Relationship Id="rId5" Type="http://schemas.openxmlformats.org/officeDocument/2006/relationships/image" Target="../media/image77.jpeg"/><Relationship Id="rId4" Type="http://schemas.openxmlformats.org/officeDocument/2006/relationships/image" Target="../media/image67.jpeg"/></Relationships>
</file>

<file path=ppt/slides/_rels/slide5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bridgecourses.uowm.gr/" TargetMode="External"/><Relationship Id="rId7" Type="http://schemas.openxmlformats.org/officeDocument/2006/relationships/image" Target="../media/image81.png"/><Relationship Id="rId2" Type="http://schemas.openxmlformats.org/officeDocument/2006/relationships/hyperlink" Target="https://projectbridge.eu/" TargetMode="External"/><Relationship Id="rId1" Type="http://schemas.openxmlformats.org/officeDocument/2006/relationships/slideLayout" Target="../slideLayouts/slideLayout23.xml"/><Relationship Id="rId6" Type="http://schemas.openxmlformats.org/officeDocument/2006/relationships/image" Target="../media/image80.png"/><Relationship Id="rId11" Type="http://schemas.openxmlformats.org/officeDocument/2006/relationships/image" Target="../media/image37.jpe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emf"/></Relationships>
</file>

<file path=ppt/slides/_rels/slide5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iconnectdementia.eu/" TargetMode="External"/><Relationship Id="rId1" Type="http://schemas.openxmlformats.org/officeDocument/2006/relationships/slideLayout" Target="../slideLayouts/slideLayout23.xml"/><Relationship Id="rId5" Type="http://schemas.openxmlformats.org/officeDocument/2006/relationships/image" Target="../media/image37.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4.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37.jpeg"/><Relationship Id="rId2" Type="http://schemas.openxmlformats.org/officeDocument/2006/relationships/image" Target="../media/image86.jpeg"/><Relationship Id="rId1" Type="http://schemas.openxmlformats.org/officeDocument/2006/relationships/slideLayout" Target="../slideLayouts/slideLayout23.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91.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94.jpeg"/><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2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94.jpe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102.emf"/><Relationship Id="rId7" Type="http://schemas.openxmlformats.org/officeDocument/2006/relationships/image" Target="../media/image106.jpeg"/><Relationship Id="rId2" Type="http://schemas.openxmlformats.org/officeDocument/2006/relationships/image" Target="../media/image101.emf"/><Relationship Id="rId1" Type="http://schemas.openxmlformats.org/officeDocument/2006/relationships/slideLayout" Target="../slideLayouts/slideLayout23.xml"/><Relationship Id="rId6" Type="http://schemas.openxmlformats.org/officeDocument/2006/relationships/image" Target="../media/image105.jpeg"/><Relationship Id="rId5" Type="http://schemas.openxmlformats.org/officeDocument/2006/relationships/image" Target="../media/image104.emf"/><Relationship Id="rId4" Type="http://schemas.openxmlformats.org/officeDocument/2006/relationships/image" Target="../media/image103.em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hyperlink" Target="http://www.sincala.eu/" TargetMode="External"/></Relationships>
</file>

<file path=ppt/slides/_rels/slide73.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119.jpeg"/><Relationship Id="rId2" Type="http://schemas.openxmlformats.org/officeDocument/2006/relationships/image" Target="../media/image67.jpeg"/><Relationship Id="rId1" Type="http://schemas.openxmlformats.org/officeDocument/2006/relationships/slideLayout" Target="../slideLayouts/slideLayout26.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37.jpeg"/></Relationships>
</file>

<file path=ppt/slides/_rels/slide7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4.xml"/></Relationships>
</file>

<file path=ppt/slides/_rels/slide8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1.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08.jpeg"/><Relationship Id="rId4" Type="http://schemas.openxmlformats.org/officeDocument/2006/relationships/image" Target="../media/image2.png"/><Relationship Id="rId9" Type="http://schemas.openxmlformats.org/officeDocument/2006/relationships/image" Target="../media/image10.png"/></Relationships>
</file>

<file path=ppt/slides/_rels/slide8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108.jpeg"/><Relationship Id="rId4" Type="http://schemas.openxmlformats.org/officeDocument/2006/relationships/image" Target="../media/image10.png"/></Relationships>
</file>

<file path=ppt/slides/_rels/slide8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6.xml"/><Relationship Id="rId1" Type="http://schemas.openxmlformats.org/officeDocument/2006/relationships/slideLayout" Target="../slideLayouts/slideLayout37.xml"/><Relationship Id="rId4" Type="http://schemas.openxmlformats.org/officeDocument/2006/relationships/image" Target="../media/image125.png"/></Relationships>
</file>

<file path=ppt/slides/_rels/slide8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7.xml"/><Relationship Id="rId1" Type="http://schemas.openxmlformats.org/officeDocument/2006/relationships/slideLayout" Target="../slideLayouts/slideLayout37.xml"/><Relationship Id="rId4" Type="http://schemas.openxmlformats.org/officeDocument/2006/relationships/image" Target="../media/image10.png"/></Relationships>
</file>

<file path=ppt/slides/_rels/slide8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8.xml"/><Relationship Id="rId1" Type="http://schemas.openxmlformats.org/officeDocument/2006/relationships/slideLayout" Target="../slideLayouts/slideLayout37.xml"/><Relationship Id="rId5" Type="http://schemas.openxmlformats.org/officeDocument/2006/relationships/image" Target="../media/image129.png"/><Relationship Id="rId4" Type="http://schemas.openxmlformats.org/officeDocument/2006/relationships/image" Target="../media/image128.png"/></Relationships>
</file>

<file path=ppt/slides/_rels/slide8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9.xml"/><Relationship Id="rId1" Type="http://schemas.openxmlformats.org/officeDocument/2006/relationships/slideLayout" Target="../slideLayouts/slideLayout3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8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4.xml"/></Relationships>
</file>

<file path=ppt/slides/_rels/slide90.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1.png"/><Relationship Id="rId2" Type="http://schemas.openxmlformats.org/officeDocument/2006/relationships/image" Target="../media/image137.png"/><Relationship Id="rId1" Type="http://schemas.openxmlformats.org/officeDocument/2006/relationships/slideLayout" Target="../slideLayouts/slideLayout23.xml"/><Relationship Id="rId6" Type="http://schemas.openxmlformats.org/officeDocument/2006/relationships/image" Target="../media/image140.jpeg"/><Relationship Id="rId5" Type="http://schemas.openxmlformats.org/officeDocument/2006/relationships/image" Target="../media/image37.jpeg"/><Relationship Id="rId4" Type="http://schemas.openxmlformats.org/officeDocument/2006/relationships/image" Target="../media/image139.png"/></Relationships>
</file>

<file path=ppt/slides/_rels/slide9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42.png"/><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3" Type="http://schemas.openxmlformats.org/officeDocument/2006/relationships/hyperlink" Target="http://www.alzheimer-conference.gr/" TargetMode="External"/><Relationship Id="rId2" Type="http://schemas.openxmlformats.org/officeDocument/2006/relationships/image" Target="../media/image143.png"/><Relationship Id="rId1" Type="http://schemas.openxmlformats.org/officeDocument/2006/relationships/slideLayout" Target="../slideLayouts/slideLayout18.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9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9.xml"/></Relationships>
</file>

<file path=ppt/slides/_rels/slide9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5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png"/></Relationships>
</file>

<file path=ppt/slides/_rels/slide9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47.xml"/><Relationship Id="rId6" Type="http://schemas.openxmlformats.org/officeDocument/2006/relationships/image" Target="../media/image155.jpeg"/><Relationship Id="rId5" Type="http://schemas.openxmlformats.org/officeDocument/2006/relationships/image" Target="../media/image20.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normAutofit fontScale="90000"/>
          </a:bodyPr>
          <a:lstStyle/>
          <a:p>
            <a:r>
              <a:rPr lang="el-GR" b="1" dirty="0">
                <a:solidFill>
                  <a:srgbClr val="FF0000"/>
                </a:solidFill>
              </a:rPr>
              <a:t>ΣΥΝΕΡΓΑΣ</a:t>
            </a:r>
            <a:r>
              <a:rPr lang="en-US" b="1" dirty="0">
                <a:solidFill>
                  <a:srgbClr val="FF0000"/>
                </a:solidFill>
              </a:rPr>
              <a:t>I</a:t>
            </a:r>
            <a:r>
              <a:rPr lang="el-GR" b="1" dirty="0">
                <a:solidFill>
                  <a:srgbClr val="FF0000"/>
                </a:solidFill>
              </a:rPr>
              <a:t>ΕΣ ΜΕ ΧΩΡΕΣ ΤΗΣ ΕΥΡΩΠΗΣ ΓΙΑ ΤΗΝ ΦΡΟΝΤΙΔΑ ΤΩΝ ΑΣΘΕΝΩΝ ΜΕ ΑΝΟΙΑ</a:t>
            </a:r>
            <a:br>
              <a:rPr lang="en-US" b="1" dirty="0">
                <a:solidFill>
                  <a:srgbClr val="FF0000"/>
                </a:solidFill>
              </a:rPr>
            </a:br>
            <a:r>
              <a:rPr lang="en-US" b="1" dirty="0">
                <a:solidFill>
                  <a:srgbClr val="FF0000"/>
                </a:solidFill>
              </a:rPr>
              <a:t>2016-2022</a:t>
            </a:r>
            <a:endParaRPr lang="el-GR" b="1" dirty="0">
              <a:solidFill>
                <a:srgbClr val="FF0000"/>
              </a:solidFill>
            </a:endParaRPr>
          </a:p>
        </p:txBody>
      </p:sp>
      <p:sp>
        <p:nvSpPr>
          <p:cNvPr id="3" name="Υπότιτλος 2"/>
          <p:cNvSpPr>
            <a:spLocks noGrp="1"/>
          </p:cNvSpPr>
          <p:nvPr>
            <p:ph type="subTitle" idx="1"/>
          </p:nvPr>
        </p:nvSpPr>
        <p:spPr>
          <a:xfrm>
            <a:off x="1429407" y="3644079"/>
            <a:ext cx="9144000" cy="1655762"/>
          </a:xfrm>
        </p:spPr>
        <p:txBody>
          <a:bodyPr>
            <a:normAutofit fontScale="25000" lnSpcReduction="20000"/>
          </a:bodyPr>
          <a:lstStyle/>
          <a:p>
            <a:pPr algn="ctr" eaLnBrk="1" hangingPunct="1">
              <a:lnSpc>
                <a:spcPct val="90000"/>
              </a:lnSpc>
            </a:pPr>
            <a:r>
              <a:rPr lang="el-GR" altLang="el-GR" sz="7200" dirty="0"/>
              <a:t>Μάγδα Τσολάκη, </a:t>
            </a:r>
            <a:r>
              <a:rPr lang="en-US" altLang="el-GR" sz="7200" dirty="0"/>
              <a:t>MD, PhD</a:t>
            </a:r>
          </a:p>
          <a:p>
            <a:pPr algn="ctr" eaLnBrk="1" hangingPunct="1">
              <a:lnSpc>
                <a:spcPct val="90000"/>
              </a:lnSpc>
            </a:pPr>
            <a:r>
              <a:rPr lang="el-GR" altLang="el-GR" sz="7200" dirty="0"/>
              <a:t>Νευρολόγος-Ψυχίατρος, Θεολόγος, Καθηγήτρια</a:t>
            </a:r>
            <a:r>
              <a:rPr lang="en-US" altLang="el-GR" sz="7200" dirty="0"/>
              <a:t>,</a:t>
            </a:r>
            <a:r>
              <a:rPr lang="el-GR" altLang="el-GR" sz="7200" dirty="0"/>
              <a:t>  ΑΠΘ</a:t>
            </a:r>
          </a:p>
          <a:p>
            <a:pPr algn="ctr" eaLnBrk="1" hangingPunct="1">
              <a:lnSpc>
                <a:spcPct val="90000"/>
              </a:lnSpc>
            </a:pPr>
            <a:r>
              <a:rPr lang="el-GR" altLang="el-GR" sz="7200" dirty="0"/>
              <a:t>Πρόεδρος της Πανελλήνιας Ομοσπονδίας νόσου </a:t>
            </a:r>
            <a:r>
              <a:rPr lang="en-US" altLang="el-GR" sz="7200" dirty="0"/>
              <a:t>Alzheimer</a:t>
            </a:r>
            <a:endParaRPr lang="el-GR" altLang="el-GR" sz="7200" dirty="0"/>
          </a:p>
          <a:p>
            <a:pPr algn="ctr" eaLnBrk="1" hangingPunct="1">
              <a:lnSpc>
                <a:spcPct val="90000"/>
              </a:lnSpc>
            </a:pPr>
            <a:r>
              <a:rPr lang="el-GR" altLang="el-GR" sz="7200" dirty="0"/>
              <a:t>Συντονίστρια του Εργαστηρίου </a:t>
            </a:r>
            <a:r>
              <a:rPr lang="el-GR" altLang="el-GR" sz="7200" dirty="0" err="1"/>
              <a:t>Νευροεκφυλιστικών</a:t>
            </a:r>
            <a:r>
              <a:rPr lang="el-GR" altLang="el-GR" sz="7200" dirty="0"/>
              <a:t> Νοσημάτων</a:t>
            </a:r>
          </a:p>
          <a:p>
            <a:pPr algn="ctr" eaLnBrk="1" hangingPunct="1">
              <a:lnSpc>
                <a:spcPct val="90000"/>
              </a:lnSpc>
            </a:pPr>
            <a:r>
              <a:rPr lang="el-GR" altLang="el-GR" sz="7200" dirty="0"/>
              <a:t>Ιδρύτρια του </a:t>
            </a:r>
            <a:r>
              <a:rPr lang="el-GR" altLang="el-GR" sz="7200" dirty="0" err="1"/>
              <a:t>Διατμηματικού</a:t>
            </a:r>
            <a:r>
              <a:rPr lang="el-GR" altLang="el-GR" sz="7200" dirty="0"/>
              <a:t> Μεταπτυχιακού Προγράμματος Σπουδών «</a:t>
            </a:r>
            <a:r>
              <a:rPr lang="el-GR" altLang="el-GR" sz="7200" dirty="0" err="1"/>
              <a:t>Νευροεπιστήμες</a:t>
            </a:r>
            <a:r>
              <a:rPr lang="el-GR" altLang="el-GR" sz="7200" dirty="0"/>
              <a:t> και </a:t>
            </a:r>
            <a:r>
              <a:rPr lang="el-GR" altLang="el-GR" sz="7200" dirty="0" err="1"/>
              <a:t>Νευροεκφυλιστικά</a:t>
            </a:r>
            <a:r>
              <a:rPr lang="el-GR" altLang="el-GR" sz="7200" dirty="0"/>
              <a:t> νοσήματα»</a:t>
            </a:r>
          </a:p>
          <a:p>
            <a:pPr algn="ctr" eaLnBrk="1" hangingPunct="1">
              <a:lnSpc>
                <a:spcPct val="90000"/>
              </a:lnSpc>
            </a:pPr>
            <a:r>
              <a:rPr lang="el-GR" altLang="el-GR" sz="7200" dirty="0"/>
              <a:t>Επιστημονικά υπεύθυνη της Μονάδας Ανακουφιστικής φροντίδας «Παναγία η Γλυκοφιλούσα»</a:t>
            </a:r>
          </a:p>
          <a:p>
            <a:endParaRPr lang="el-GR" sz="4400" b="1" dirty="0"/>
          </a:p>
        </p:txBody>
      </p:sp>
      <p:pic>
        <p:nvPicPr>
          <p:cNvPr id="6" name="Εικόνα 5">
            <a:extLst>
              <a:ext uri="{FF2B5EF4-FFF2-40B4-BE49-F238E27FC236}">
                <a16:creationId xmlns:a16="http://schemas.microsoft.com/office/drawing/2014/main" id="{B36AF354-9E37-8D13-05DB-654E75F307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63589" y="0"/>
            <a:ext cx="1330872" cy="1195551"/>
          </a:xfrm>
          <a:prstGeom prst="rect">
            <a:avLst/>
          </a:prstGeom>
        </p:spPr>
      </p:pic>
      <p:pic>
        <p:nvPicPr>
          <p:cNvPr id="5" name="Picture 4" descr="auth logo black_NEW copy">
            <a:extLst>
              <a:ext uri="{FF2B5EF4-FFF2-40B4-BE49-F238E27FC236}">
                <a16:creationId xmlns:a16="http://schemas.microsoft.com/office/drawing/2014/main" id="{CA1BD60F-20CF-6680-1A98-F9E3ACC373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3825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648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477DE4-A2CF-4DAF-A0BE-AA8975151401}"/>
              </a:ext>
            </a:extLst>
          </p:cNvPr>
          <p:cNvSpPr txBox="1"/>
          <p:nvPr/>
        </p:nvSpPr>
        <p:spPr>
          <a:xfrm>
            <a:off x="607669" y="457513"/>
            <a:ext cx="11162158" cy="5909310"/>
          </a:xfrm>
          <a:prstGeom prst="rect">
            <a:avLst/>
          </a:prstGeom>
          <a:noFill/>
        </p:spPr>
        <p:txBody>
          <a:bodyPr wrap="none" rtlCol="0">
            <a:spAutoFit/>
          </a:bodyPr>
          <a:lstStyle/>
          <a:p>
            <a:r>
              <a:rPr lang="en-US" sz="3600" dirty="0">
                <a:solidFill>
                  <a:srgbClr val="FF0000"/>
                </a:solidFill>
                <a:hlinkClick r:id="rId3">
                  <a:extLst>
                    <a:ext uri="{A12FA001-AC4F-418D-AE19-62706E023703}">
                      <ahyp:hlinkClr xmlns:ahyp="http://schemas.microsoft.com/office/drawing/2018/hyperlinkcolor" val="tx"/>
                    </a:ext>
                  </a:extLst>
                </a:hlinkClick>
              </a:rPr>
              <a:t>ME</a:t>
            </a:r>
            <a:r>
              <a:rPr lang="el-GR" sz="3600" dirty="0">
                <a:solidFill>
                  <a:srgbClr val="FF0000"/>
                </a:solidFill>
                <a:hlinkClick r:id="rId3">
                  <a:extLst>
                    <a:ext uri="{A12FA001-AC4F-418D-AE19-62706E023703}">
                      <ahyp:hlinkClr xmlns:ahyp="http://schemas.microsoft.com/office/drawing/2018/hyperlinkcolor" val="tx"/>
                    </a:ext>
                  </a:extLst>
                </a:hlinkClick>
              </a:rPr>
              <a:t>Λ</a:t>
            </a:r>
            <a:r>
              <a:rPr lang="en-US" sz="3600" dirty="0">
                <a:solidFill>
                  <a:srgbClr val="FF0000"/>
                </a:solidFill>
                <a:hlinkClick r:id="rId3">
                  <a:extLst>
                    <a:ext uri="{A12FA001-AC4F-418D-AE19-62706E023703}">
                      <ahyp:hlinkClr xmlns:ahyp="http://schemas.microsoft.com/office/drawing/2018/hyperlinkcolor" val="tx"/>
                    </a:ext>
                  </a:extLst>
                </a:hlinkClick>
              </a:rPr>
              <a:t>ETES </a:t>
            </a:r>
            <a:r>
              <a:rPr lang="el-GR" sz="3600" dirty="0">
                <a:solidFill>
                  <a:srgbClr val="FF0000"/>
                </a:solidFill>
                <a:hlinkClick r:id="rId3">
                  <a:extLst>
                    <a:ext uri="{A12FA001-AC4F-418D-AE19-62706E023703}">
                      <ahyp:hlinkClr xmlns:ahyp="http://schemas.microsoft.com/office/drawing/2018/hyperlinkcolor" val="tx"/>
                    </a:ext>
                  </a:extLst>
                </a:hlinkClick>
              </a:rPr>
              <a:t>Π</a:t>
            </a:r>
            <a:r>
              <a:rPr lang="en-US" sz="3600" dirty="0">
                <a:solidFill>
                  <a:srgbClr val="FF0000"/>
                </a:solidFill>
                <a:hlinkClick r:id="rId3">
                  <a:extLst>
                    <a:ext uri="{A12FA001-AC4F-418D-AE19-62706E023703}">
                      <ahyp:hlinkClr xmlns:ahyp="http://schemas.microsoft.com/office/drawing/2018/hyperlinkcolor" val="tx"/>
                    </a:ext>
                  </a:extLst>
                </a:hlinkClick>
              </a:rPr>
              <a:t>OY </a:t>
            </a:r>
            <a:r>
              <a:rPr lang="el-GR" sz="3600" dirty="0">
                <a:solidFill>
                  <a:srgbClr val="FF0000"/>
                </a:solidFill>
                <a:hlinkClick r:id="rId3">
                  <a:extLst>
                    <a:ext uri="{A12FA001-AC4F-418D-AE19-62706E023703}">
                      <ahyp:hlinkClr xmlns:ahyp="http://schemas.microsoft.com/office/drawing/2018/hyperlinkcolor" val="tx"/>
                    </a:ext>
                  </a:extLst>
                </a:hlinkClick>
              </a:rPr>
              <a:t>Σ</a:t>
            </a:r>
            <a:r>
              <a:rPr lang="en-US" sz="3600" dirty="0">
                <a:solidFill>
                  <a:srgbClr val="FF0000"/>
                </a:solidFill>
                <a:hlinkClick r:id="rId3">
                  <a:extLst>
                    <a:ext uri="{A12FA001-AC4F-418D-AE19-62706E023703}">
                      <ahyp:hlinkClr xmlns:ahyp="http://schemas.microsoft.com/office/drawing/2018/hyperlinkcolor" val="tx"/>
                    </a:ext>
                  </a:extLst>
                </a:hlinkClick>
              </a:rPr>
              <a:t>YNDEONTAI ME TO EDAR</a:t>
            </a:r>
            <a:r>
              <a:rPr lang="el-GR" sz="3600" dirty="0">
                <a:solidFill>
                  <a:srgbClr val="FF0000"/>
                </a:solidFill>
                <a:hlinkClick r:id="rId3">
                  <a:extLst>
                    <a:ext uri="{A12FA001-AC4F-418D-AE19-62706E023703}">
                      <ahyp:hlinkClr xmlns:ahyp="http://schemas.microsoft.com/office/drawing/2018/hyperlinkcolor" val="tx"/>
                    </a:ext>
                  </a:extLst>
                </a:hlinkClick>
              </a:rPr>
              <a:t> (11)</a:t>
            </a:r>
            <a:endParaRPr lang="en-US" sz="3600" dirty="0">
              <a:solidFill>
                <a:srgbClr val="FF0000"/>
              </a:solidFill>
              <a:hlinkClick r:id="rId3">
                <a:extLst>
                  <a:ext uri="{A12FA001-AC4F-418D-AE19-62706E023703}">
                    <ahyp:hlinkClr xmlns:ahyp="http://schemas.microsoft.com/office/drawing/2018/hyperlinkcolor" val="tx"/>
                  </a:ext>
                </a:extLst>
              </a:hlinkClick>
            </a:endParaRPr>
          </a:p>
          <a:p>
            <a:endParaRPr lang="en-US" dirty="0">
              <a:solidFill>
                <a:srgbClr val="FFFFFF"/>
              </a:solidFill>
              <a:hlinkClick r:id="rId3">
                <a:extLst>
                  <a:ext uri="{A12FA001-AC4F-418D-AE19-62706E023703}">
                    <ahyp:hlinkClr xmlns:ahyp="http://schemas.microsoft.com/office/drawing/2018/hyperlinkcolor" val="tx"/>
                  </a:ext>
                </a:extLst>
              </a:hlinkClick>
            </a:endParaRPr>
          </a:p>
          <a:p>
            <a:endParaRPr lang="en-US" dirty="0">
              <a:solidFill>
                <a:srgbClr val="FFFFFF"/>
              </a:solidFill>
              <a:hlinkClick r:id="rId3">
                <a:extLst>
                  <a:ext uri="{A12FA001-AC4F-418D-AE19-62706E023703}">
                    <ahyp:hlinkClr xmlns:ahyp="http://schemas.microsoft.com/office/drawing/2018/hyperlinkcolor" val="tx"/>
                  </a:ext>
                </a:extLst>
              </a:hlinkClick>
            </a:endParaRPr>
          </a:p>
          <a:p>
            <a:r>
              <a:rPr lang="en-US" dirty="0">
                <a:solidFill>
                  <a:srgbClr val="FFFFFF"/>
                </a:solidFill>
                <a:hlinkClick r:id="rId3">
                  <a:extLst>
                    <a:ext uri="{A12FA001-AC4F-418D-AE19-62706E023703}">
                      <ahyp:hlinkClr xmlns:ahyp="http://schemas.microsoft.com/office/drawing/2018/hyperlinkcolor" val="tx"/>
                    </a:ext>
                  </a:extLst>
                </a:hlinkClick>
              </a:rPr>
              <a:t>MRI predictors of amyloid pathology: results from the EMIF-AD Multimodal Biomarker Discovery study</a:t>
            </a:r>
            <a:endParaRPr lang="el-GR" dirty="0">
              <a:solidFill>
                <a:srgbClr val="FFFFFF"/>
              </a:solidFill>
            </a:endParaRPr>
          </a:p>
          <a:p>
            <a:endParaRPr lang="el-GR" dirty="0">
              <a:solidFill>
                <a:srgbClr val="FFFFFF"/>
              </a:solidFill>
            </a:endParaRPr>
          </a:p>
          <a:p>
            <a:endParaRPr lang="el-GR" dirty="0">
              <a:solidFill>
                <a:srgbClr val="FFFFFF"/>
              </a:solidFill>
            </a:endParaRPr>
          </a:p>
          <a:p>
            <a:r>
              <a:rPr lang="en-US" dirty="0">
                <a:hlinkClick r:id="rId4"/>
              </a:rPr>
              <a:t>Sex-Specific Metabolic Pathways Were Associated with Alzheimer’s Disease (AD) Endophenotypes in the </a:t>
            </a:r>
            <a:endParaRPr lang="el-GR" dirty="0">
              <a:hlinkClick r:id="rId4"/>
            </a:endParaRPr>
          </a:p>
          <a:p>
            <a:r>
              <a:rPr lang="en-US" dirty="0">
                <a:hlinkClick r:id="rId4"/>
              </a:rPr>
              <a:t>European Medical Information Framework for AD Multimodal Biomarker Discovery Cohort</a:t>
            </a:r>
            <a:endParaRPr lang="el-GR" dirty="0"/>
          </a:p>
          <a:p>
            <a:endParaRPr lang="el-GR" dirty="0"/>
          </a:p>
          <a:p>
            <a:endParaRPr lang="el-GR" dirty="0"/>
          </a:p>
          <a:p>
            <a:r>
              <a:rPr lang="en-US" dirty="0">
                <a:hlinkClick r:id="rId5"/>
              </a:rPr>
              <a:t>Dickkopf-1 Overexpression </a:t>
            </a:r>
            <a:r>
              <a:rPr lang="en-US" i="1" dirty="0">
                <a:hlinkClick r:id="rId5"/>
              </a:rPr>
              <a:t>in vitro</a:t>
            </a:r>
            <a:r>
              <a:rPr lang="en-US" dirty="0">
                <a:hlinkClick r:id="rId5"/>
              </a:rPr>
              <a:t> Nominates Candidate Blood Biomarkers Relating to Alzheimer’s </a:t>
            </a:r>
            <a:endParaRPr lang="el-GR" dirty="0">
              <a:hlinkClick r:id="rId5"/>
            </a:endParaRPr>
          </a:p>
          <a:p>
            <a:r>
              <a:rPr lang="en-US" dirty="0">
                <a:hlinkClick r:id="rId5"/>
              </a:rPr>
              <a:t>Disease Pathology</a:t>
            </a:r>
            <a:endParaRPr lang="el-GR" dirty="0"/>
          </a:p>
          <a:p>
            <a:endParaRPr lang="el-GR" dirty="0"/>
          </a:p>
          <a:p>
            <a:endParaRPr lang="el-GR" dirty="0"/>
          </a:p>
          <a:p>
            <a:r>
              <a:rPr lang="en-US" dirty="0">
                <a:hlinkClick r:id="rId6"/>
              </a:rPr>
              <a:t>Rare variants in </a:t>
            </a:r>
            <a:r>
              <a:rPr lang="en-US" i="1" dirty="0">
                <a:hlinkClick r:id="rId6"/>
              </a:rPr>
              <a:t>IFFO1</a:t>
            </a:r>
            <a:r>
              <a:rPr lang="en-US" dirty="0">
                <a:hlinkClick r:id="rId6"/>
              </a:rPr>
              <a:t>, </a:t>
            </a:r>
            <a:r>
              <a:rPr lang="en-US" i="1" dirty="0">
                <a:hlinkClick r:id="rId6"/>
              </a:rPr>
              <a:t>DTNB, NLRC3</a:t>
            </a:r>
            <a:r>
              <a:rPr lang="en-US" dirty="0">
                <a:hlinkClick r:id="rId6"/>
              </a:rPr>
              <a:t> and </a:t>
            </a:r>
            <a:r>
              <a:rPr lang="en-US" i="1" dirty="0">
                <a:hlinkClick r:id="rId6"/>
              </a:rPr>
              <a:t>SLC22A10</a:t>
            </a:r>
            <a:r>
              <a:rPr lang="en-US" dirty="0">
                <a:hlinkClick r:id="rId6"/>
              </a:rPr>
              <a:t> associate with Alzheimer’s disease CSF profile </a:t>
            </a:r>
            <a:endParaRPr lang="el-GR" dirty="0">
              <a:hlinkClick r:id="rId6"/>
            </a:endParaRPr>
          </a:p>
          <a:p>
            <a:r>
              <a:rPr lang="en-US" dirty="0">
                <a:hlinkClick r:id="rId6"/>
              </a:rPr>
              <a:t>of neuronal injury and inflammation</a:t>
            </a:r>
            <a:endParaRPr lang="el-GR" dirty="0"/>
          </a:p>
          <a:p>
            <a:endParaRPr lang="el-GR" dirty="0"/>
          </a:p>
          <a:p>
            <a:endParaRPr lang="el-GR" dirty="0"/>
          </a:p>
          <a:p>
            <a:r>
              <a:rPr lang="en-US" dirty="0">
                <a:hlinkClick r:id="rId7"/>
              </a:rPr>
              <a:t>A metabolite-based machine learning approach to diagnose Alzheimer-type dementia in blood: Results from</a:t>
            </a:r>
            <a:endParaRPr lang="el-GR" dirty="0">
              <a:hlinkClick r:id="rId7"/>
            </a:endParaRPr>
          </a:p>
          <a:p>
            <a:r>
              <a:rPr lang="en-US" dirty="0">
                <a:hlinkClick r:id="rId7"/>
              </a:rPr>
              <a:t> the European Medical Information Framework for Alzheimer disease biomarker discovery cohort</a:t>
            </a:r>
            <a:endParaRPr lang="el-GR" dirty="0"/>
          </a:p>
        </p:txBody>
      </p:sp>
    </p:spTree>
    <p:extLst>
      <p:ext uri="{BB962C8B-B14F-4D97-AF65-F5344CB8AC3E}">
        <p14:creationId xmlns:p14="http://schemas.microsoft.com/office/powerpoint/2010/main" val="2899657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31 - Εικόνα" descr="Research-projects16.jpg">
            <a:extLst>
              <a:ext uri="{FF2B5EF4-FFF2-40B4-BE49-F238E27FC236}">
                <a16:creationId xmlns:a16="http://schemas.microsoft.com/office/drawing/2014/main" id="{0E9FBC92-FF28-E385-F76C-00F5E182360A}"/>
              </a:ext>
            </a:extLst>
          </p:cNvPr>
          <p:cNvPicPr>
            <a:picLocks noChangeAspect="1"/>
          </p:cNvPicPr>
          <p:nvPr/>
        </p:nvPicPr>
        <p:blipFill>
          <a:blip r:embed="rId2">
            <a:lum bright="6000" contrast="12000"/>
          </a:blip>
          <a:stretch>
            <a:fillRect/>
          </a:stretch>
        </p:blipFill>
        <p:spPr>
          <a:xfrm>
            <a:off x="0" y="73025"/>
            <a:ext cx="12192000" cy="6629400"/>
          </a:xfrm>
          <a:prstGeom prst="rect">
            <a:avLst/>
          </a:prstGeom>
          <a:effectLst>
            <a:outerShdw blurRad="50800" dist="50800" dir="5400000" algn="ctr" rotWithShape="0">
              <a:srgbClr val="000000">
                <a:alpha val="75000"/>
              </a:srgbClr>
            </a:outerShdw>
          </a:effectLst>
        </p:spPr>
      </p:pic>
      <p:sp>
        <p:nvSpPr>
          <p:cNvPr id="14" name="13 - TextBox">
            <a:extLst>
              <a:ext uri="{FF2B5EF4-FFF2-40B4-BE49-F238E27FC236}">
                <a16:creationId xmlns:a16="http://schemas.microsoft.com/office/drawing/2014/main" id="{6F50E913-CAD7-091D-8757-1695DAEF0E02}"/>
              </a:ext>
            </a:extLst>
          </p:cNvPr>
          <p:cNvSpPr txBox="1"/>
          <p:nvPr/>
        </p:nvSpPr>
        <p:spPr>
          <a:xfrm>
            <a:off x="5773739" y="2840039"/>
            <a:ext cx="644525" cy="1246187"/>
          </a:xfrm>
          <a:prstGeom prst="rect">
            <a:avLst/>
          </a:prstGeom>
          <a:noFill/>
        </p:spPr>
        <p:txBody>
          <a:bodyPr>
            <a:spAutoFit/>
          </a:bodyPr>
          <a:lstStyle/>
          <a:p>
            <a:pPr algn="ctr" fontAlgn="base">
              <a:spcBef>
                <a:spcPct val="0"/>
              </a:spcBef>
              <a:spcAft>
                <a:spcPct val="0"/>
              </a:spcAft>
              <a:defRPr/>
            </a:pPr>
            <a:r>
              <a:rPr lang="en-US" sz="1500" b="1" dirty="0">
                <a:solidFill>
                  <a:srgbClr val="EEECE1">
                    <a:lumMod val="25000"/>
                  </a:srgbClr>
                </a:solidFill>
                <a:latin typeface="Arial" panose="020B0604020202020204" pitchFamily="34" charset="0"/>
                <a:cs typeface="Arial" panose="020B0604020202020204" pitchFamily="34" charset="0"/>
              </a:rPr>
              <a:t>Research &amp; Projects</a:t>
            </a:r>
            <a:endParaRPr lang="el-GR" sz="1500" b="1" dirty="0">
              <a:solidFill>
                <a:prstClr val="black"/>
              </a:solidFill>
              <a:latin typeface="Arial" panose="020B0604020202020204" pitchFamily="34" charset="0"/>
              <a:cs typeface="Arial" panose="020B0604020202020204" pitchFamily="34" charset="0"/>
            </a:endParaRPr>
          </a:p>
        </p:txBody>
      </p:sp>
      <p:sp>
        <p:nvSpPr>
          <p:cNvPr id="15" name="14 - Έλλειψη">
            <a:extLst>
              <a:ext uri="{FF2B5EF4-FFF2-40B4-BE49-F238E27FC236}">
                <a16:creationId xmlns:a16="http://schemas.microsoft.com/office/drawing/2014/main" id="{D5350475-0901-17AA-E90E-DE2B713C9DB5}"/>
              </a:ext>
            </a:extLst>
          </p:cNvPr>
          <p:cNvSpPr/>
          <p:nvPr/>
        </p:nvSpPr>
        <p:spPr>
          <a:xfrm>
            <a:off x="3457575" y="1017589"/>
            <a:ext cx="175418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DESCRIPA</a:t>
            </a:r>
            <a:endParaRPr lang="el-GR" dirty="0">
              <a:solidFill>
                <a:prstClr val="white"/>
              </a:solidFill>
              <a:latin typeface="Calibri"/>
            </a:endParaRPr>
          </a:p>
        </p:txBody>
      </p:sp>
      <p:sp>
        <p:nvSpPr>
          <p:cNvPr id="16" name="15 - Έλλειψη">
            <a:extLst>
              <a:ext uri="{FF2B5EF4-FFF2-40B4-BE49-F238E27FC236}">
                <a16:creationId xmlns:a16="http://schemas.microsoft.com/office/drawing/2014/main" id="{380313F5-BE47-FE2A-B17C-72F72EB7750B}"/>
              </a:ext>
            </a:extLst>
          </p:cNvPr>
          <p:cNvSpPr/>
          <p:nvPr/>
        </p:nvSpPr>
        <p:spPr>
          <a:xfrm>
            <a:off x="4327526" y="393701"/>
            <a:ext cx="1166813" cy="69691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2000" b="1" dirty="0">
                <a:solidFill>
                  <a:prstClr val="white"/>
                </a:solidFill>
                <a:latin typeface="Calibri"/>
              </a:rPr>
              <a:t>ICTUS</a:t>
            </a:r>
            <a:endParaRPr lang="el-GR" sz="2000" b="1" dirty="0">
              <a:solidFill>
                <a:prstClr val="white"/>
              </a:solidFill>
              <a:latin typeface="Calibri"/>
            </a:endParaRPr>
          </a:p>
        </p:txBody>
      </p:sp>
      <p:sp>
        <p:nvSpPr>
          <p:cNvPr id="17" name="16 - Έλλειψη">
            <a:extLst>
              <a:ext uri="{FF2B5EF4-FFF2-40B4-BE49-F238E27FC236}">
                <a16:creationId xmlns:a16="http://schemas.microsoft.com/office/drawing/2014/main" id="{E37022B9-9B22-0B34-1D37-41B0B06096F9}"/>
              </a:ext>
            </a:extLst>
          </p:cNvPr>
          <p:cNvSpPr/>
          <p:nvPr/>
        </p:nvSpPr>
        <p:spPr>
          <a:xfrm>
            <a:off x="6807200" y="911225"/>
            <a:ext cx="1271588" cy="7493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schemeClr val="tx1"/>
                </a:solidFill>
                <a:latin typeface="Calibri"/>
              </a:rPr>
              <a:t>ASPAD</a:t>
            </a:r>
            <a:endParaRPr lang="el-GR" dirty="0">
              <a:solidFill>
                <a:schemeClr val="tx1"/>
              </a:solidFill>
              <a:latin typeface="Calibri"/>
            </a:endParaRPr>
          </a:p>
        </p:txBody>
      </p:sp>
      <p:sp>
        <p:nvSpPr>
          <p:cNvPr id="18" name="17 - Έλλειψη">
            <a:extLst>
              <a:ext uri="{FF2B5EF4-FFF2-40B4-BE49-F238E27FC236}">
                <a16:creationId xmlns:a16="http://schemas.microsoft.com/office/drawing/2014/main" id="{AFFC00F0-20EC-D048-115C-CA64BC299B86}"/>
              </a:ext>
            </a:extLst>
          </p:cNvPr>
          <p:cNvSpPr/>
          <p:nvPr/>
        </p:nvSpPr>
        <p:spPr>
          <a:xfrm>
            <a:off x="7904164" y="3697289"/>
            <a:ext cx="1925637"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EhcoBUTLER</a:t>
            </a:r>
            <a:endParaRPr lang="el-GR" dirty="0">
              <a:solidFill>
                <a:prstClr val="white"/>
              </a:solidFill>
              <a:latin typeface="Calibri"/>
            </a:endParaRPr>
          </a:p>
        </p:txBody>
      </p:sp>
      <p:sp>
        <p:nvSpPr>
          <p:cNvPr id="19" name="18 - Έλλειψη">
            <a:extLst>
              <a:ext uri="{FF2B5EF4-FFF2-40B4-BE49-F238E27FC236}">
                <a16:creationId xmlns:a16="http://schemas.microsoft.com/office/drawing/2014/main" id="{50670B40-432D-87CB-BFF8-6AD10DF72490}"/>
              </a:ext>
            </a:extLst>
          </p:cNvPr>
          <p:cNvSpPr/>
          <p:nvPr/>
        </p:nvSpPr>
        <p:spPr>
          <a:xfrm>
            <a:off x="7180263" y="5089525"/>
            <a:ext cx="1731962"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Dem@care</a:t>
            </a:r>
            <a:endParaRPr lang="el-GR" dirty="0">
              <a:solidFill>
                <a:prstClr val="white"/>
              </a:solidFill>
              <a:latin typeface="Calibri"/>
            </a:endParaRPr>
          </a:p>
        </p:txBody>
      </p:sp>
      <p:sp>
        <p:nvSpPr>
          <p:cNvPr id="20" name="19 - Έλλειψη">
            <a:extLst>
              <a:ext uri="{FF2B5EF4-FFF2-40B4-BE49-F238E27FC236}">
                <a16:creationId xmlns:a16="http://schemas.microsoft.com/office/drawing/2014/main" id="{1AAE534B-85D0-AF12-D3E3-6C74DC735554}"/>
              </a:ext>
            </a:extLst>
          </p:cNvPr>
          <p:cNvSpPr/>
          <p:nvPr/>
        </p:nvSpPr>
        <p:spPr>
          <a:xfrm>
            <a:off x="6270626" y="4284663"/>
            <a:ext cx="2270125" cy="7493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b="1" dirty="0">
                <a:solidFill>
                  <a:schemeClr val="bg1"/>
                </a:solidFill>
                <a:latin typeface="Calibri"/>
              </a:rPr>
              <a:t>BIOMARK-APD</a:t>
            </a:r>
            <a:endParaRPr lang="el-GR" b="1" dirty="0">
              <a:solidFill>
                <a:schemeClr val="bg1"/>
              </a:solidFill>
              <a:latin typeface="Calibri"/>
            </a:endParaRPr>
          </a:p>
        </p:txBody>
      </p:sp>
      <p:sp>
        <p:nvSpPr>
          <p:cNvPr id="21" name="20 - Έλλειψη">
            <a:extLst>
              <a:ext uri="{FF2B5EF4-FFF2-40B4-BE49-F238E27FC236}">
                <a16:creationId xmlns:a16="http://schemas.microsoft.com/office/drawing/2014/main" id="{E8BC09AB-80B5-A25F-B1A7-D1D38BBE0477}"/>
              </a:ext>
            </a:extLst>
          </p:cNvPr>
          <p:cNvSpPr/>
          <p:nvPr/>
        </p:nvSpPr>
        <p:spPr>
          <a:xfrm>
            <a:off x="5105400" y="4398963"/>
            <a:ext cx="960438" cy="804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NILVAD</a:t>
            </a:r>
            <a:endParaRPr lang="el-GR" sz="1200" dirty="0">
              <a:solidFill>
                <a:prstClr val="white"/>
              </a:solidFill>
              <a:latin typeface="Calibri"/>
            </a:endParaRPr>
          </a:p>
        </p:txBody>
      </p:sp>
      <p:sp>
        <p:nvSpPr>
          <p:cNvPr id="22" name="21 - Έλλειψη">
            <a:extLst>
              <a:ext uri="{FF2B5EF4-FFF2-40B4-BE49-F238E27FC236}">
                <a16:creationId xmlns:a16="http://schemas.microsoft.com/office/drawing/2014/main" id="{4E44B7F8-B120-8066-789A-1819426BCA7A}"/>
              </a:ext>
            </a:extLst>
          </p:cNvPr>
          <p:cNvSpPr/>
          <p:nvPr/>
        </p:nvSpPr>
        <p:spPr>
          <a:xfrm>
            <a:off x="1763713" y="4916489"/>
            <a:ext cx="1947862"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Pharmacog</a:t>
            </a:r>
            <a:endParaRPr lang="el-GR" dirty="0">
              <a:solidFill>
                <a:prstClr val="white"/>
              </a:solidFill>
              <a:latin typeface="Calibri"/>
            </a:endParaRPr>
          </a:p>
        </p:txBody>
      </p:sp>
      <p:sp>
        <p:nvSpPr>
          <p:cNvPr id="23" name="22 - Έλλειψη">
            <a:extLst>
              <a:ext uri="{FF2B5EF4-FFF2-40B4-BE49-F238E27FC236}">
                <a16:creationId xmlns:a16="http://schemas.microsoft.com/office/drawing/2014/main" id="{AE700BDF-56B1-8782-77FA-58E46613B46F}"/>
              </a:ext>
            </a:extLst>
          </p:cNvPr>
          <p:cNvSpPr/>
          <p:nvPr/>
        </p:nvSpPr>
        <p:spPr>
          <a:xfrm>
            <a:off x="3395664" y="4179888"/>
            <a:ext cx="89217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900" dirty="0">
                <a:solidFill>
                  <a:prstClr val="white"/>
                </a:solidFill>
                <a:latin typeface="Calibri"/>
              </a:rPr>
              <a:t>MIRAGE</a:t>
            </a:r>
            <a:endParaRPr lang="el-GR" sz="900" dirty="0">
              <a:solidFill>
                <a:prstClr val="white"/>
              </a:solidFill>
              <a:latin typeface="Calibri"/>
            </a:endParaRPr>
          </a:p>
        </p:txBody>
      </p:sp>
      <p:sp>
        <p:nvSpPr>
          <p:cNvPr id="24" name="23 - Έλλειψη">
            <a:extLst>
              <a:ext uri="{FF2B5EF4-FFF2-40B4-BE49-F238E27FC236}">
                <a16:creationId xmlns:a16="http://schemas.microsoft.com/office/drawing/2014/main" id="{93845691-549F-8D07-A96F-7FD709A6A009}"/>
              </a:ext>
            </a:extLst>
          </p:cNvPr>
          <p:cNvSpPr/>
          <p:nvPr/>
        </p:nvSpPr>
        <p:spPr>
          <a:xfrm>
            <a:off x="8764589" y="2759076"/>
            <a:ext cx="1216025"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AD-Gaming</a:t>
            </a:r>
            <a:endParaRPr lang="el-GR" sz="1200" dirty="0">
              <a:solidFill>
                <a:prstClr val="white"/>
              </a:solidFill>
              <a:latin typeface="Calibri"/>
            </a:endParaRPr>
          </a:p>
        </p:txBody>
      </p:sp>
      <p:sp>
        <p:nvSpPr>
          <p:cNvPr id="25" name="24 - Έλλειψη">
            <a:extLst>
              <a:ext uri="{FF2B5EF4-FFF2-40B4-BE49-F238E27FC236}">
                <a16:creationId xmlns:a16="http://schemas.microsoft.com/office/drawing/2014/main" id="{8F620557-358B-F111-F621-1F1121440C02}"/>
              </a:ext>
            </a:extLst>
          </p:cNvPr>
          <p:cNvSpPr/>
          <p:nvPr/>
        </p:nvSpPr>
        <p:spPr>
          <a:xfrm>
            <a:off x="6096000" y="234951"/>
            <a:ext cx="769938"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a:solidFill>
                  <a:prstClr val="white"/>
                </a:solidFill>
                <a:latin typeface="Calibri"/>
              </a:rPr>
              <a:t>SHARE</a:t>
            </a:r>
            <a:endParaRPr lang="el-GR" sz="1050" dirty="0">
              <a:solidFill>
                <a:prstClr val="white"/>
              </a:solidFill>
              <a:latin typeface="Calibri"/>
            </a:endParaRPr>
          </a:p>
        </p:txBody>
      </p:sp>
      <p:sp>
        <p:nvSpPr>
          <p:cNvPr id="26" name="25 - Έλλειψη">
            <a:extLst>
              <a:ext uri="{FF2B5EF4-FFF2-40B4-BE49-F238E27FC236}">
                <a16:creationId xmlns:a16="http://schemas.microsoft.com/office/drawing/2014/main" id="{64432A74-82E1-639D-28C9-D2FFFDF68790}"/>
              </a:ext>
            </a:extLst>
          </p:cNvPr>
          <p:cNvSpPr/>
          <p:nvPr/>
        </p:nvSpPr>
        <p:spPr>
          <a:xfrm>
            <a:off x="9182101" y="4546601"/>
            <a:ext cx="849313"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err="1">
                <a:solidFill>
                  <a:prstClr val="white"/>
                </a:solidFill>
                <a:latin typeface="Calibri"/>
              </a:rPr>
              <a:t>Altoida</a:t>
            </a:r>
            <a:endParaRPr lang="el-GR" sz="1050" dirty="0">
              <a:solidFill>
                <a:prstClr val="white"/>
              </a:solidFill>
              <a:latin typeface="Calibri"/>
            </a:endParaRPr>
          </a:p>
        </p:txBody>
      </p:sp>
      <p:sp>
        <p:nvSpPr>
          <p:cNvPr id="27" name="26 - Έλλειψη">
            <a:extLst>
              <a:ext uri="{FF2B5EF4-FFF2-40B4-BE49-F238E27FC236}">
                <a16:creationId xmlns:a16="http://schemas.microsoft.com/office/drawing/2014/main" id="{337D33C9-3A36-9E11-8A33-96E77C2003AC}"/>
              </a:ext>
            </a:extLst>
          </p:cNvPr>
          <p:cNvSpPr/>
          <p:nvPr/>
        </p:nvSpPr>
        <p:spPr>
          <a:xfrm>
            <a:off x="3194050" y="3265489"/>
            <a:ext cx="1062038" cy="75088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b="1" dirty="0">
                <a:solidFill>
                  <a:schemeClr val="bg1"/>
                </a:solidFill>
                <a:latin typeface="Calibri"/>
              </a:rPr>
              <a:t>EDAR</a:t>
            </a:r>
            <a:endParaRPr lang="el-GR" b="1" dirty="0">
              <a:solidFill>
                <a:schemeClr val="bg1"/>
              </a:solidFill>
              <a:latin typeface="Calibri"/>
            </a:endParaRPr>
          </a:p>
        </p:txBody>
      </p:sp>
      <p:sp>
        <p:nvSpPr>
          <p:cNvPr id="28" name="27 - Έλλειψη">
            <a:extLst>
              <a:ext uri="{FF2B5EF4-FFF2-40B4-BE49-F238E27FC236}">
                <a16:creationId xmlns:a16="http://schemas.microsoft.com/office/drawing/2014/main" id="{E171AA48-D4BA-AFF8-B69F-E96CD4C7CCE4}"/>
              </a:ext>
            </a:extLst>
          </p:cNvPr>
          <p:cNvSpPr/>
          <p:nvPr/>
        </p:nvSpPr>
        <p:spPr>
          <a:xfrm>
            <a:off x="2438400" y="1608139"/>
            <a:ext cx="1689100" cy="69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ENIR</a:t>
            </a:r>
            <a:endParaRPr lang="el-GR" dirty="0">
              <a:solidFill>
                <a:prstClr val="white"/>
              </a:solidFill>
              <a:latin typeface="Calibri"/>
            </a:endParaRPr>
          </a:p>
        </p:txBody>
      </p:sp>
      <p:sp>
        <p:nvSpPr>
          <p:cNvPr id="29" name="28 - Έλλειψη">
            <a:extLst>
              <a:ext uri="{FF2B5EF4-FFF2-40B4-BE49-F238E27FC236}">
                <a16:creationId xmlns:a16="http://schemas.microsoft.com/office/drawing/2014/main" id="{E8F93727-D193-1EFD-B293-8BEA4810C296}"/>
              </a:ext>
            </a:extLst>
          </p:cNvPr>
          <p:cNvSpPr/>
          <p:nvPr/>
        </p:nvSpPr>
        <p:spPr>
          <a:xfrm>
            <a:off x="5302250" y="1106489"/>
            <a:ext cx="1677988" cy="55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Discover</a:t>
            </a:r>
            <a:endParaRPr lang="el-GR" sz="1200" dirty="0">
              <a:solidFill>
                <a:prstClr val="white"/>
              </a:solidFill>
              <a:latin typeface="Calibri"/>
            </a:endParaRPr>
          </a:p>
        </p:txBody>
      </p:sp>
      <p:sp>
        <p:nvSpPr>
          <p:cNvPr id="30" name="29 - Έλλειψη">
            <a:extLst>
              <a:ext uri="{FF2B5EF4-FFF2-40B4-BE49-F238E27FC236}">
                <a16:creationId xmlns:a16="http://schemas.microsoft.com/office/drawing/2014/main" id="{04E7DCA5-A01E-B4A8-FA0C-11A1CC64F9F8}"/>
              </a:ext>
            </a:extLst>
          </p:cNvPr>
          <p:cNvSpPr/>
          <p:nvPr/>
        </p:nvSpPr>
        <p:spPr>
          <a:xfrm>
            <a:off x="6016625" y="5089525"/>
            <a:ext cx="10033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LLM</a:t>
            </a:r>
            <a:endParaRPr lang="el-GR" dirty="0">
              <a:solidFill>
                <a:prstClr val="white"/>
              </a:solidFill>
              <a:latin typeface="Calibri"/>
            </a:endParaRPr>
          </a:p>
        </p:txBody>
      </p:sp>
      <p:pic>
        <p:nvPicPr>
          <p:cNvPr id="123924" name="Picture 5">
            <a:extLst>
              <a:ext uri="{FF2B5EF4-FFF2-40B4-BE49-F238E27FC236}">
                <a16:creationId xmlns:a16="http://schemas.microsoft.com/office/drawing/2014/main" id="{E7F1EC9C-6060-80C4-E69C-6C333EA055D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338" y="2732089"/>
            <a:ext cx="14097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4 - Έλλειψη">
            <a:extLst>
              <a:ext uri="{FF2B5EF4-FFF2-40B4-BE49-F238E27FC236}">
                <a16:creationId xmlns:a16="http://schemas.microsoft.com/office/drawing/2014/main" id="{19250E3A-A1AE-E9D9-3D61-A05FD7E7E4B0}"/>
              </a:ext>
            </a:extLst>
          </p:cNvPr>
          <p:cNvSpPr/>
          <p:nvPr/>
        </p:nvSpPr>
        <p:spPr>
          <a:xfrm>
            <a:off x="7918450" y="917575"/>
            <a:ext cx="191135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Caregivers-pro</a:t>
            </a:r>
            <a:endParaRPr lang="el-GR" dirty="0">
              <a:solidFill>
                <a:prstClr val="white"/>
              </a:solidFill>
              <a:latin typeface="Calibri"/>
            </a:endParaRPr>
          </a:p>
        </p:txBody>
      </p:sp>
      <p:sp>
        <p:nvSpPr>
          <p:cNvPr id="36" name="35 - Έλλειψη">
            <a:extLst>
              <a:ext uri="{FF2B5EF4-FFF2-40B4-BE49-F238E27FC236}">
                <a16:creationId xmlns:a16="http://schemas.microsoft.com/office/drawing/2014/main" id="{E8BD1ADA-F870-7D3B-FCB2-CC593E764F3A}"/>
              </a:ext>
            </a:extLst>
          </p:cNvPr>
          <p:cNvSpPr/>
          <p:nvPr/>
        </p:nvSpPr>
        <p:spPr>
          <a:xfrm>
            <a:off x="7864476" y="1822450"/>
            <a:ext cx="1363663"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err="1">
                <a:solidFill>
                  <a:prstClr val="white"/>
                </a:solidFill>
                <a:latin typeface="Calibri"/>
              </a:rPr>
              <a:t>i</a:t>
            </a:r>
            <a:r>
              <a:rPr lang="en-US" sz="1200" dirty="0">
                <a:solidFill>
                  <a:prstClr val="white"/>
                </a:solidFill>
                <a:latin typeface="Calibri"/>
              </a:rPr>
              <a:t>-connect</a:t>
            </a:r>
            <a:endParaRPr lang="el-GR" sz="1200" dirty="0">
              <a:solidFill>
                <a:prstClr val="white"/>
              </a:solidFill>
              <a:latin typeface="Calibri"/>
            </a:endParaRPr>
          </a:p>
        </p:txBody>
      </p:sp>
      <p:sp>
        <p:nvSpPr>
          <p:cNvPr id="2" name="26 - Έλλειψη">
            <a:extLst>
              <a:ext uri="{FF2B5EF4-FFF2-40B4-BE49-F238E27FC236}">
                <a16:creationId xmlns:a16="http://schemas.microsoft.com/office/drawing/2014/main" id="{4C253D6E-B924-F624-BA2D-0881EB567990}"/>
              </a:ext>
            </a:extLst>
          </p:cNvPr>
          <p:cNvSpPr/>
          <p:nvPr/>
        </p:nvSpPr>
        <p:spPr>
          <a:xfrm>
            <a:off x="4367214" y="1671639"/>
            <a:ext cx="1677987" cy="75088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white"/>
                </a:solidFill>
                <a:latin typeface="Calibri"/>
              </a:rPr>
              <a:t>RECAGE</a:t>
            </a:r>
            <a:endParaRPr lang="el-GR" sz="2000" b="1" dirty="0">
              <a:solidFill>
                <a:prstClr val="white"/>
              </a:solidFill>
              <a:latin typeface="Calibri"/>
            </a:endParaRPr>
          </a:p>
        </p:txBody>
      </p:sp>
      <p:sp>
        <p:nvSpPr>
          <p:cNvPr id="3" name="26 - Έλλειψη">
            <a:extLst>
              <a:ext uri="{FF2B5EF4-FFF2-40B4-BE49-F238E27FC236}">
                <a16:creationId xmlns:a16="http://schemas.microsoft.com/office/drawing/2014/main" id="{5865DD8A-4FF5-6935-A43A-A171F6E9DD70}"/>
              </a:ext>
            </a:extLst>
          </p:cNvPr>
          <p:cNvSpPr/>
          <p:nvPr/>
        </p:nvSpPr>
        <p:spPr>
          <a:xfrm>
            <a:off x="6021388" y="1822450"/>
            <a:ext cx="1060450"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PILOT</a:t>
            </a:r>
            <a:endParaRPr lang="el-GR" dirty="0">
              <a:solidFill>
                <a:prstClr val="white"/>
              </a:solidFill>
              <a:latin typeface="Calibri"/>
            </a:endParaRPr>
          </a:p>
        </p:txBody>
      </p:sp>
      <p:sp>
        <p:nvSpPr>
          <p:cNvPr id="4" name="26 - Έλλειψη">
            <a:extLst>
              <a:ext uri="{FF2B5EF4-FFF2-40B4-BE49-F238E27FC236}">
                <a16:creationId xmlns:a16="http://schemas.microsoft.com/office/drawing/2014/main" id="{ACE987FF-024A-D8D0-1C42-258C592589E7}"/>
              </a:ext>
            </a:extLst>
          </p:cNvPr>
          <p:cNvSpPr/>
          <p:nvPr/>
        </p:nvSpPr>
        <p:spPr>
          <a:xfrm>
            <a:off x="6853239" y="3265489"/>
            <a:ext cx="1692275"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DEMENTIA RIGHT</a:t>
            </a:r>
            <a:endParaRPr lang="el-GR" dirty="0">
              <a:solidFill>
                <a:prstClr val="white"/>
              </a:solidFill>
              <a:latin typeface="Calibri"/>
            </a:endParaRPr>
          </a:p>
        </p:txBody>
      </p:sp>
      <p:sp>
        <p:nvSpPr>
          <p:cNvPr id="5" name="26 - Έλλειψη">
            <a:extLst>
              <a:ext uri="{FF2B5EF4-FFF2-40B4-BE49-F238E27FC236}">
                <a16:creationId xmlns:a16="http://schemas.microsoft.com/office/drawing/2014/main" id="{F5921C76-BD16-6DD6-2CE1-540CFE540195}"/>
              </a:ext>
            </a:extLst>
          </p:cNvPr>
          <p:cNvSpPr/>
          <p:nvPr/>
        </p:nvSpPr>
        <p:spPr>
          <a:xfrm>
            <a:off x="4579939" y="3662364"/>
            <a:ext cx="1436687"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BRIDGE</a:t>
            </a:r>
            <a:endParaRPr lang="el-GR" dirty="0">
              <a:solidFill>
                <a:prstClr val="white"/>
              </a:solidFill>
              <a:latin typeface="Calibri"/>
            </a:endParaRPr>
          </a:p>
        </p:txBody>
      </p:sp>
      <p:sp>
        <p:nvSpPr>
          <p:cNvPr id="6" name="26 - Έλλειψη">
            <a:extLst>
              <a:ext uri="{FF2B5EF4-FFF2-40B4-BE49-F238E27FC236}">
                <a16:creationId xmlns:a16="http://schemas.microsoft.com/office/drawing/2014/main" id="{42BFE4C2-34F7-1E4D-37E7-6F4AF7B0E470}"/>
              </a:ext>
            </a:extLst>
          </p:cNvPr>
          <p:cNvSpPr/>
          <p:nvPr/>
        </p:nvSpPr>
        <p:spPr>
          <a:xfrm>
            <a:off x="3656014" y="2527300"/>
            <a:ext cx="191293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STORY2 REMEMBER</a:t>
            </a:r>
            <a:endParaRPr lang="el-GR" dirty="0">
              <a:solidFill>
                <a:prstClr val="white"/>
              </a:solidFill>
              <a:latin typeface="Calibri"/>
            </a:endParaRPr>
          </a:p>
        </p:txBody>
      </p:sp>
      <p:sp>
        <p:nvSpPr>
          <p:cNvPr id="7" name="26 - Έλλειψη">
            <a:extLst>
              <a:ext uri="{FF2B5EF4-FFF2-40B4-BE49-F238E27FC236}">
                <a16:creationId xmlns:a16="http://schemas.microsoft.com/office/drawing/2014/main" id="{C8208A41-A257-5DAC-3AE6-F892269FF4DD}"/>
              </a:ext>
            </a:extLst>
          </p:cNvPr>
          <p:cNvSpPr/>
          <p:nvPr/>
        </p:nvSpPr>
        <p:spPr>
          <a:xfrm>
            <a:off x="6807200" y="2355850"/>
            <a:ext cx="1568450" cy="7508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2400" b="1" dirty="0">
                <a:solidFill>
                  <a:schemeClr val="bg1"/>
                </a:solidFill>
                <a:latin typeface="Calibri"/>
              </a:rPr>
              <a:t>RADAR</a:t>
            </a:r>
            <a:endParaRPr lang="el-GR" sz="2400" b="1" dirty="0">
              <a:solidFill>
                <a:schemeClr val="bg1"/>
              </a:solidFill>
              <a:latin typeface="Calibri"/>
            </a:endParaRPr>
          </a:p>
        </p:txBody>
      </p:sp>
      <p:sp>
        <p:nvSpPr>
          <p:cNvPr id="8" name="26 - Έλλειψη">
            <a:extLst>
              <a:ext uri="{FF2B5EF4-FFF2-40B4-BE49-F238E27FC236}">
                <a16:creationId xmlns:a16="http://schemas.microsoft.com/office/drawing/2014/main" id="{AD4C9CEE-2212-B3A1-263E-67214ECF3E39}"/>
              </a:ext>
            </a:extLst>
          </p:cNvPr>
          <p:cNvSpPr/>
          <p:nvPr/>
        </p:nvSpPr>
        <p:spPr>
          <a:xfrm>
            <a:off x="4119564" y="5089525"/>
            <a:ext cx="118268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EPIONI</a:t>
            </a:r>
            <a:endParaRPr lang="el-GR" dirty="0">
              <a:solidFill>
                <a:prstClr val="white"/>
              </a:solidFill>
              <a:latin typeface="Calibri"/>
            </a:endParaRPr>
          </a:p>
        </p:txBody>
      </p:sp>
      <p:sp>
        <p:nvSpPr>
          <p:cNvPr id="9" name="Οβάλ 8">
            <a:extLst>
              <a:ext uri="{FF2B5EF4-FFF2-40B4-BE49-F238E27FC236}">
                <a16:creationId xmlns:a16="http://schemas.microsoft.com/office/drawing/2014/main" id="{4A75AC57-1EE9-16CA-F924-DB240E6E27FD}"/>
              </a:ext>
            </a:extLst>
          </p:cNvPr>
          <p:cNvSpPr/>
          <p:nvPr/>
        </p:nvSpPr>
        <p:spPr>
          <a:xfrm>
            <a:off x="8540750" y="5626100"/>
            <a:ext cx="2332038" cy="5461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400" b="1" dirty="0">
                <a:solidFill>
                  <a:schemeClr val="bg1"/>
                </a:solidFill>
                <a:latin typeface="Calibri"/>
              </a:rPr>
              <a:t>DEMLENS</a:t>
            </a:r>
            <a:endParaRPr lang="el-GR" sz="2400" b="1" dirty="0">
              <a:solidFill>
                <a:schemeClr val="bg1"/>
              </a:solidFill>
              <a:latin typeface="Calibri"/>
            </a:endParaRPr>
          </a:p>
        </p:txBody>
      </p:sp>
      <p:sp>
        <p:nvSpPr>
          <p:cNvPr id="10" name="Οβάλ 9">
            <a:extLst>
              <a:ext uri="{FF2B5EF4-FFF2-40B4-BE49-F238E27FC236}">
                <a16:creationId xmlns:a16="http://schemas.microsoft.com/office/drawing/2014/main" id="{99F09D11-A415-B452-E85F-094F27F3089C}"/>
              </a:ext>
            </a:extLst>
          </p:cNvPr>
          <p:cNvSpPr/>
          <p:nvPr/>
        </p:nvSpPr>
        <p:spPr>
          <a:xfrm>
            <a:off x="1676400" y="5918200"/>
            <a:ext cx="1881188"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dirty="0">
                <a:solidFill>
                  <a:prstClr val="white"/>
                </a:solidFill>
                <a:latin typeface="Calibri"/>
              </a:rPr>
              <a:t>Υποστηρίζω</a:t>
            </a:r>
          </a:p>
        </p:txBody>
      </p:sp>
      <p:sp>
        <p:nvSpPr>
          <p:cNvPr id="11" name="Οβάλ 10">
            <a:extLst>
              <a:ext uri="{FF2B5EF4-FFF2-40B4-BE49-F238E27FC236}">
                <a16:creationId xmlns:a16="http://schemas.microsoft.com/office/drawing/2014/main" id="{E3C727C0-AAE2-3985-F649-B4E6BF6E04D6}"/>
              </a:ext>
            </a:extLst>
          </p:cNvPr>
          <p:cNvSpPr/>
          <p:nvPr/>
        </p:nvSpPr>
        <p:spPr>
          <a:xfrm>
            <a:off x="1981200" y="55563"/>
            <a:ext cx="1881188" cy="506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b="1">
                <a:solidFill>
                  <a:prstClr val="white"/>
                </a:solidFill>
                <a:latin typeface="Times New Roman" panose="02020603050405020304" pitchFamily="18" charset="0"/>
                <a:ea typeface="Times New Roman" panose="02020603050405020304" pitchFamily="18" charset="0"/>
              </a:rPr>
              <a:t>WCACD</a:t>
            </a:r>
            <a:endParaRPr lang="el-GR" dirty="0">
              <a:solidFill>
                <a:prstClr val="white"/>
              </a:solidFill>
              <a:latin typeface="Calibri"/>
            </a:endParaRPr>
          </a:p>
        </p:txBody>
      </p:sp>
      <p:sp>
        <p:nvSpPr>
          <p:cNvPr id="12" name="Οβάλ 11">
            <a:extLst>
              <a:ext uri="{FF2B5EF4-FFF2-40B4-BE49-F238E27FC236}">
                <a16:creationId xmlns:a16="http://schemas.microsoft.com/office/drawing/2014/main" id="{2749BB38-C226-6DB4-28FB-16B7EC7B975C}"/>
              </a:ext>
            </a:extLst>
          </p:cNvPr>
          <p:cNvSpPr/>
          <p:nvPr/>
        </p:nvSpPr>
        <p:spPr>
          <a:xfrm>
            <a:off x="7315200" y="147638"/>
            <a:ext cx="31242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b-NO" altLang="el-GR" dirty="0">
                <a:solidFill>
                  <a:prstClr val="white"/>
                </a:solidFill>
                <a:latin typeface="Calibri"/>
                <a:cs typeface="Calibri" panose="020F0502020204030204" pitchFamily="34" charset="0"/>
              </a:rPr>
              <a:t>PSW in dementia care</a:t>
            </a:r>
            <a:endParaRPr lang="el-GR" dirty="0">
              <a:solidFill>
                <a:prstClr val="white"/>
              </a:solidFill>
              <a:latin typeface="Calibri"/>
            </a:endParaRPr>
          </a:p>
        </p:txBody>
      </p:sp>
      <p:sp>
        <p:nvSpPr>
          <p:cNvPr id="13" name="Οβάλ 12">
            <a:extLst>
              <a:ext uri="{FF2B5EF4-FFF2-40B4-BE49-F238E27FC236}">
                <a16:creationId xmlns:a16="http://schemas.microsoft.com/office/drawing/2014/main" id="{EEF2C92F-75EC-BD20-C6C6-609A19A154B4}"/>
              </a:ext>
            </a:extLst>
          </p:cNvPr>
          <p:cNvSpPr/>
          <p:nvPr/>
        </p:nvSpPr>
        <p:spPr>
          <a:xfrm>
            <a:off x="1524001" y="2352676"/>
            <a:ext cx="2017713"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Times New Roman" panose="02020603050405020304" pitchFamily="18" charset="0"/>
                <a:ea typeface="Times New Roman" panose="02020603050405020304" pitchFamily="18" charset="0"/>
              </a:rPr>
              <a:t>INFOCARE</a:t>
            </a:r>
            <a:endParaRPr lang="el-GR" dirty="0">
              <a:solidFill>
                <a:prstClr val="white"/>
              </a:solidFill>
              <a:latin typeface="Calibri"/>
            </a:endParaRPr>
          </a:p>
        </p:txBody>
      </p:sp>
      <p:sp>
        <p:nvSpPr>
          <p:cNvPr id="31" name="Οβάλ 30">
            <a:extLst>
              <a:ext uri="{FF2B5EF4-FFF2-40B4-BE49-F238E27FC236}">
                <a16:creationId xmlns:a16="http://schemas.microsoft.com/office/drawing/2014/main" id="{C145D24B-2F55-05BE-A1CE-CB44DB2438D1}"/>
              </a:ext>
            </a:extLst>
          </p:cNvPr>
          <p:cNvSpPr/>
          <p:nvPr/>
        </p:nvSpPr>
        <p:spPr>
          <a:xfrm>
            <a:off x="4327526" y="5918200"/>
            <a:ext cx="2638425"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Times New Roman" panose="02020603050405020304" pitchFamily="18" charset="0"/>
                <a:ea typeface="Times New Roman" panose="02020603050405020304" pitchFamily="18" charset="0"/>
              </a:rPr>
              <a:t>Games4CoSkills</a:t>
            </a:r>
            <a:endParaRPr lang="el-GR" dirty="0">
              <a:solidFill>
                <a:prstClr val="white"/>
              </a:solidFill>
              <a:latin typeface="Calibri"/>
            </a:endParaRPr>
          </a:p>
        </p:txBody>
      </p:sp>
      <p:sp>
        <p:nvSpPr>
          <p:cNvPr id="33" name="Οβάλ 32">
            <a:extLst>
              <a:ext uri="{FF2B5EF4-FFF2-40B4-BE49-F238E27FC236}">
                <a16:creationId xmlns:a16="http://schemas.microsoft.com/office/drawing/2014/main" id="{9E624CF4-21CF-1038-FC96-80BDDCCCDC2B}"/>
              </a:ext>
            </a:extLst>
          </p:cNvPr>
          <p:cNvSpPr/>
          <p:nvPr/>
        </p:nvSpPr>
        <p:spPr>
          <a:xfrm>
            <a:off x="1524000" y="3810001"/>
            <a:ext cx="2033588"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prstClr val="white"/>
                </a:solidFill>
                <a:latin typeface="Times New Roman" panose="02020603050405020304" pitchFamily="18" charset="0"/>
                <a:ea typeface="FreeSans"/>
              </a:rPr>
              <a:t>E</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L</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So</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M</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C</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I</a:t>
            </a:r>
            <a:endParaRPr lang="el-GR" dirty="0">
              <a:solidFill>
                <a:prstClr val="white"/>
              </a:solidFill>
              <a:latin typeface="Calibri"/>
            </a:endParaRPr>
          </a:p>
        </p:txBody>
      </p:sp>
      <p:sp>
        <p:nvSpPr>
          <p:cNvPr id="37" name="Οβάλ 36">
            <a:extLst>
              <a:ext uri="{FF2B5EF4-FFF2-40B4-BE49-F238E27FC236}">
                <a16:creationId xmlns:a16="http://schemas.microsoft.com/office/drawing/2014/main" id="{40103B39-A8DC-8954-0603-83357170FA95}"/>
              </a:ext>
            </a:extLst>
          </p:cNvPr>
          <p:cNvSpPr/>
          <p:nvPr/>
        </p:nvSpPr>
        <p:spPr>
          <a:xfrm>
            <a:off x="1752600" y="760413"/>
            <a:ext cx="1881188" cy="5381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Calibri"/>
              </a:rPr>
              <a:t>VRADA</a:t>
            </a:r>
            <a:endParaRPr lang="el-GR" b="1" dirty="0">
              <a:solidFill>
                <a:prstClr val="white"/>
              </a:solidFill>
              <a:latin typeface="Calibri"/>
            </a:endParaRPr>
          </a:p>
        </p:txBody>
      </p:sp>
    </p:spTree>
    <p:extLst>
      <p:ext uri="{BB962C8B-B14F-4D97-AF65-F5344CB8AC3E}">
        <p14:creationId xmlns:p14="http://schemas.microsoft.com/office/powerpoint/2010/main" val="423951505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972A63-7A9C-4756-B418-03228822C16D}"/>
              </a:ext>
            </a:extLst>
          </p:cNvPr>
          <p:cNvSpPr txBox="1"/>
          <p:nvPr/>
        </p:nvSpPr>
        <p:spPr>
          <a:xfrm>
            <a:off x="548640" y="354330"/>
            <a:ext cx="11407140" cy="523220"/>
          </a:xfrm>
          <a:prstGeom prst="rect">
            <a:avLst/>
          </a:prstGeom>
          <a:noFill/>
        </p:spPr>
        <p:txBody>
          <a:bodyPr wrap="square" rtlCol="0">
            <a:spAutoFit/>
          </a:bodyPr>
          <a:lstStyle/>
          <a:p>
            <a:r>
              <a:rPr lang="en-US" sz="2800" dirty="0">
                <a:solidFill>
                  <a:srgbClr val="FF0000"/>
                </a:solidFill>
              </a:rPr>
              <a:t>POST DOC</a:t>
            </a:r>
            <a:r>
              <a:rPr lang="el-GR" sz="2800" dirty="0">
                <a:solidFill>
                  <a:srgbClr val="FF0000"/>
                </a:solidFill>
              </a:rPr>
              <a:t> ΓΙΑ ΣΥΣΧΕΤΙΣΗ ΤΟΥ ΛΟΓΟΥ ΜΕ ΔΟΜΙΚΕΣ ΑΛΛΑΓΕΣ </a:t>
            </a:r>
          </a:p>
        </p:txBody>
      </p:sp>
      <p:pic>
        <p:nvPicPr>
          <p:cNvPr id="4" name="Google Shape;117;g169d558d487_0_22">
            <a:extLst>
              <a:ext uri="{FF2B5EF4-FFF2-40B4-BE49-F238E27FC236}">
                <a16:creationId xmlns:a16="http://schemas.microsoft.com/office/drawing/2014/main" id="{A7A4D083-20A7-49AE-A00A-D17BF1D3A41E}"/>
              </a:ext>
            </a:extLst>
          </p:cNvPr>
          <p:cNvPicPr preferRelativeResize="0"/>
          <p:nvPr/>
        </p:nvPicPr>
        <p:blipFill>
          <a:blip r:embed="rId3">
            <a:alphaModFix/>
          </a:blip>
          <a:stretch>
            <a:fillRect/>
          </a:stretch>
        </p:blipFill>
        <p:spPr>
          <a:xfrm>
            <a:off x="845820" y="1234440"/>
            <a:ext cx="10871285" cy="5463540"/>
          </a:xfrm>
          <a:prstGeom prst="rect">
            <a:avLst/>
          </a:prstGeom>
          <a:noFill/>
          <a:ln>
            <a:noFill/>
          </a:ln>
        </p:spPr>
      </p:pic>
    </p:spTree>
    <p:extLst>
      <p:ext uri="{BB962C8B-B14F-4D97-AF65-F5344CB8AC3E}">
        <p14:creationId xmlns:p14="http://schemas.microsoft.com/office/powerpoint/2010/main" val="1450187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169d558d487_0_16"/>
          <p:cNvSpPr txBox="1">
            <a:spLocks noGrp="1"/>
          </p:cNvSpPr>
          <p:nvPr>
            <p:ph type="title"/>
          </p:nvPr>
        </p:nvSpPr>
        <p:spPr>
          <a:xfrm>
            <a:off x="342900" y="365125"/>
            <a:ext cx="11944350" cy="777875"/>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M</a:t>
            </a:r>
            <a:r>
              <a:rPr lang="en-US" sz="4000" dirty="0"/>
              <a:t>agnetic Resonance Imaging- Volumetry ROIs</a:t>
            </a:r>
            <a:endParaRPr sz="4000" dirty="0"/>
          </a:p>
        </p:txBody>
      </p:sp>
      <p:sp>
        <p:nvSpPr>
          <p:cNvPr id="110" name="Google Shape;110;g169d558d487_0_1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sz="2800" dirty="0">
                <a:highlight>
                  <a:srgbClr val="FFFF00"/>
                </a:highlight>
              </a:rPr>
              <a:t>total brain volume</a:t>
            </a:r>
            <a:endParaRPr sz="2800" dirty="0">
              <a:highlight>
                <a:srgbClr val="FFFF00"/>
              </a:highlight>
            </a:endParaRPr>
          </a:p>
          <a:p>
            <a:pPr marL="457200" lvl="0" indent="-342900" algn="l" rtl="0">
              <a:spcBef>
                <a:spcPts val="0"/>
              </a:spcBef>
              <a:spcAft>
                <a:spcPts val="0"/>
              </a:spcAft>
              <a:buSzPts val="1800"/>
              <a:buChar char="•"/>
            </a:pPr>
            <a:r>
              <a:rPr lang="en-US" sz="2800" dirty="0">
                <a:highlight>
                  <a:srgbClr val="FFFF00"/>
                </a:highlight>
              </a:rPr>
              <a:t>hemisphere volume </a:t>
            </a:r>
            <a:endParaRPr sz="2800" dirty="0">
              <a:highlight>
                <a:srgbClr val="FFFF00"/>
              </a:highlight>
            </a:endParaRPr>
          </a:p>
          <a:p>
            <a:pPr marL="457200" lvl="0" indent="-342900" algn="l" rtl="0">
              <a:spcBef>
                <a:spcPts val="0"/>
              </a:spcBef>
              <a:spcAft>
                <a:spcPts val="0"/>
              </a:spcAft>
              <a:buSzPts val="1800"/>
              <a:buChar char="•"/>
            </a:pPr>
            <a:r>
              <a:rPr lang="en-US" sz="2800" dirty="0">
                <a:highlight>
                  <a:srgbClr val="FFFF00"/>
                </a:highlight>
              </a:rPr>
              <a:t>hippocampus</a:t>
            </a:r>
            <a:endParaRPr sz="2800" dirty="0">
              <a:highlight>
                <a:srgbClr val="FFFF00"/>
              </a:highlight>
            </a:endParaRPr>
          </a:p>
          <a:p>
            <a:pPr marL="457200" lvl="0" indent="-342900" algn="l" rtl="0">
              <a:spcBef>
                <a:spcPts val="0"/>
              </a:spcBef>
              <a:spcAft>
                <a:spcPts val="0"/>
              </a:spcAft>
              <a:buSzPts val="1800"/>
              <a:buChar char="•"/>
            </a:pPr>
            <a:r>
              <a:rPr lang="en-US" sz="2800" dirty="0">
                <a:highlight>
                  <a:srgbClr val="FFFF00"/>
                </a:highlight>
              </a:rPr>
              <a:t>amygdala</a:t>
            </a:r>
            <a:endParaRPr sz="2800" dirty="0">
              <a:highlight>
                <a:srgbClr val="FFFF00"/>
              </a:highlight>
            </a:endParaRPr>
          </a:p>
          <a:p>
            <a:pPr marL="457200" lvl="0" indent="-342900" algn="l" rtl="0">
              <a:spcBef>
                <a:spcPts val="0"/>
              </a:spcBef>
              <a:spcAft>
                <a:spcPts val="0"/>
              </a:spcAft>
              <a:buSzPts val="1800"/>
              <a:buChar char="•"/>
            </a:pPr>
            <a:r>
              <a:rPr lang="en-US" sz="2800" dirty="0">
                <a:highlight>
                  <a:srgbClr val="FFFF00"/>
                </a:highlight>
              </a:rPr>
              <a:t>thalamus </a:t>
            </a:r>
            <a:endParaRPr sz="2800" dirty="0">
              <a:highlight>
                <a:srgbClr val="FFFF00"/>
              </a:highlight>
            </a:endParaRPr>
          </a:p>
          <a:p>
            <a:pPr marL="457200" lvl="0" indent="-342900" algn="l" rtl="0">
              <a:spcBef>
                <a:spcPts val="0"/>
              </a:spcBef>
              <a:spcAft>
                <a:spcPts val="0"/>
              </a:spcAft>
              <a:buSzPts val="1800"/>
              <a:buChar char="•"/>
            </a:pPr>
            <a:r>
              <a:rPr lang="en-US" sz="2800" dirty="0">
                <a:highlight>
                  <a:srgbClr val="FFFF00"/>
                </a:highlight>
              </a:rPr>
              <a:t>cerebellum </a:t>
            </a:r>
            <a:endParaRPr sz="2800" dirty="0">
              <a:highlight>
                <a:srgbClr val="FFFF00"/>
              </a:highlight>
            </a:endParaRPr>
          </a:p>
          <a:p>
            <a:pPr marL="457200" lvl="0" indent="-342900" algn="l" rtl="0">
              <a:spcBef>
                <a:spcPts val="0"/>
              </a:spcBef>
              <a:spcAft>
                <a:spcPts val="0"/>
              </a:spcAft>
              <a:buSzPts val="1800"/>
              <a:buChar char="•"/>
            </a:pPr>
            <a:r>
              <a:rPr lang="en-US" sz="2800" dirty="0">
                <a:highlight>
                  <a:srgbClr val="FFFF00"/>
                </a:highlight>
              </a:rPr>
              <a:t>superior temporal gyrus (Wernicke area)</a:t>
            </a:r>
            <a:endParaRPr sz="2800" dirty="0">
              <a:highlight>
                <a:srgbClr val="FFFF00"/>
              </a:highlight>
            </a:endParaRPr>
          </a:p>
          <a:p>
            <a:pPr marL="457200" lvl="0" indent="-342900" algn="l" rtl="0">
              <a:spcBef>
                <a:spcPts val="0"/>
              </a:spcBef>
              <a:spcAft>
                <a:spcPts val="0"/>
              </a:spcAft>
              <a:buSzPts val="1800"/>
              <a:buChar char="•"/>
            </a:pPr>
            <a:r>
              <a:rPr lang="en-US" sz="2800" dirty="0">
                <a:highlight>
                  <a:srgbClr val="FFFF00"/>
                </a:highlight>
              </a:rPr>
              <a:t>inferior frontal gyrus  (Broca area) </a:t>
            </a:r>
            <a:endParaRPr sz="2800" dirty="0">
              <a:highlight>
                <a:srgbClr val="FFFF00"/>
              </a:highlight>
            </a:endParaRPr>
          </a:p>
          <a:p>
            <a:pPr marL="457200" lvl="0" indent="-342900" algn="l" rtl="0">
              <a:spcBef>
                <a:spcPts val="0"/>
              </a:spcBef>
              <a:spcAft>
                <a:spcPts val="0"/>
              </a:spcAft>
              <a:buSzPts val="1800"/>
              <a:buChar char="•"/>
            </a:pPr>
            <a:r>
              <a:rPr lang="en-US" sz="2800" dirty="0">
                <a:highlight>
                  <a:srgbClr val="FFFF00"/>
                </a:highlight>
              </a:rPr>
              <a:t>the posterior cingulate gyrus </a:t>
            </a:r>
            <a:endParaRPr sz="2800" dirty="0">
              <a:highlight>
                <a:srgbClr val="FFFF00"/>
              </a:highlight>
            </a:endParaRPr>
          </a:p>
          <a:p>
            <a:pPr marL="457200" lvl="0" indent="-342900" algn="l" rtl="0">
              <a:spcBef>
                <a:spcPts val="0"/>
              </a:spcBef>
              <a:spcAft>
                <a:spcPts val="0"/>
              </a:spcAft>
              <a:buSzPts val="1800"/>
              <a:buChar char="•"/>
            </a:pPr>
            <a:r>
              <a:rPr lang="en-US" sz="2800" dirty="0" err="1">
                <a:highlight>
                  <a:srgbClr val="FFFF00"/>
                </a:highlight>
              </a:rPr>
              <a:t>precuneous</a:t>
            </a:r>
            <a:endParaRPr sz="2800" dirty="0">
              <a:highlight>
                <a:srgbClr val="FFFF00"/>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169d558d487_0_7"/>
          <p:cNvSpPr txBox="1">
            <a:spLocks noGrp="1"/>
          </p:cNvSpPr>
          <p:nvPr>
            <p:ph type="title"/>
          </p:nvPr>
        </p:nvSpPr>
        <p:spPr>
          <a:xfrm>
            <a:off x="838200" y="365125"/>
            <a:ext cx="10515600" cy="880745"/>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l-GR" sz="4000" dirty="0"/>
              <a:t>ΟΜΑΔΕΣ ΑΣΘΕΝΩΝ</a:t>
            </a:r>
            <a:endParaRPr sz="4000" dirty="0"/>
          </a:p>
        </p:txBody>
      </p:sp>
      <p:sp>
        <p:nvSpPr>
          <p:cNvPr id="123" name="Google Shape;123;g169d558d487_0_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sz="2000" b="1" dirty="0">
                <a:solidFill>
                  <a:srgbClr val="FFFF00"/>
                </a:solidFill>
              </a:rPr>
              <a:t>AD</a:t>
            </a:r>
            <a:endParaRPr sz="2000" b="1" dirty="0">
              <a:solidFill>
                <a:srgbClr val="FFFF00"/>
              </a:solidFill>
            </a:endParaRPr>
          </a:p>
          <a:p>
            <a:pPr marL="0" lvl="0" indent="0" algn="l" rtl="0">
              <a:spcBef>
                <a:spcPts val="1000"/>
              </a:spcBef>
              <a:spcAft>
                <a:spcPts val="0"/>
              </a:spcAft>
              <a:buClr>
                <a:schemeClr val="dk1"/>
              </a:buClr>
              <a:buSzPct val="39285"/>
              <a:buFont typeface="Arial"/>
              <a:buNone/>
            </a:pPr>
            <a:r>
              <a:rPr lang="en-US" sz="2000" dirty="0">
                <a:solidFill>
                  <a:srgbClr val="FFFF00"/>
                </a:solidFill>
              </a:rPr>
              <a:t>National Institute of Neurological and Communicative Disorders</a:t>
            </a:r>
            <a:endParaRPr sz="2000" dirty="0">
              <a:solidFill>
                <a:srgbClr val="FFFF00"/>
              </a:solidFill>
            </a:endParaRPr>
          </a:p>
          <a:p>
            <a:pPr marL="0" lvl="0" indent="0" algn="l" rtl="0">
              <a:spcBef>
                <a:spcPts val="1000"/>
              </a:spcBef>
              <a:spcAft>
                <a:spcPts val="0"/>
              </a:spcAft>
              <a:buNone/>
            </a:pPr>
            <a:r>
              <a:rPr lang="en-US" sz="2000" dirty="0">
                <a:solidFill>
                  <a:srgbClr val="FFFF00"/>
                </a:solidFill>
              </a:rPr>
              <a:t>and Alzheimer’s Disease and related disorders (NINCDS-ADRDA) </a:t>
            </a:r>
            <a:endParaRPr sz="2000" dirty="0">
              <a:solidFill>
                <a:srgbClr val="FFFF00"/>
              </a:solidFill>
            </a:endParaRPr>
          </a:p>
          <a:p>
            <a:pPr marL="0" lvl="0" indent="0" algn="l" rtl="0">
              <a:spcBef>
                <a:spcPts val="1000"/>
              </a:spcBef>
              <a:spcAft>
                <a:spcPts val="0"/>
              </a:spcAft>
              <a:buNone/>
            </a:pPr>
            <a:r>
              <a:rPr lang="en-US" sz="2000" dirty="0">
                <a:solidFill>
                  <a:srgbClr val="FFFF00"/>
                </a:solidFill>
              </a:rPr>
              <a:t> The Diagnostic and Statistical Manual of Mental Disorders, Fifth Edition (DSM-V) criteria for the probable AD </a:t>
            </a:r>
            <a:endParaRPr sz="2000" dirty="0">
              <a:solidFill>
                <a:srgbClr val="FFFF00"/>
              </a:solidFill>
            </a:endParaRPr>
          </a:p>
          <a:p>
            <a:pPr marL="0" lvl="0" indent="0" algn="l" rtl="0">
              <a:spcBef>
                <a:spcPts val="1000"/>
              </a:spcBef>
              <a:spcAft>
                <a:spcPts val="0"/>
              </a:spcAft>
              <a:buNone/>
            </a:pPr>
            <a:r>
              <a:rPr lang="en-US" sz="2000" b="1" dirty="0">
                <a:solidFill>
                  <a:srgbClr val="FFFF00"/>
                </a:solidFill>
              </a:rPr>
              <a:t>MCI</a:t>
            </a:r>
            <a:endParaRPr sz="2000" b="1" dirty="0">
              <a:solidFill>
                <a:srgbClr val="FFFF00"/>
              </a:solidFill>
            </a:endParaRPr>
          </a:p>
          <a:p>
            <a:pPr marL="0" lvl="0" indent="0" algn="l" rtl="0">
              <a:spcBef>
                <a:spcPts val="1000"/>
              </a:spcBef>
              <a:spcAft>
                <a:spcPts val="0"/>
              </a:spcAft>
              <a:buNone/>
            </a:pPr>
            <a:r>
              <a:rPr lang="en-US" sz="2000" dirty="0">
                <a:solidFill>
                  <a:srgbClr val="FFFF00"/>
                </a:solidFill>
              </a:rPr>
              <a:t>Petersen criteria for MCI </a:t>
            </a:r>
            <a:endParaRPr sz="2000" dirty="0">
              <a:solidFill>
                <a:srgbClr val="FFFF00"/>
              </a:solidFill>
            </a:endParaRPr>
          </a:p>
          <a:p>
            <a:pPr marL="0" lvl="0" indent="0" algn="l" rtl="0">
              <a:spcBef>
                <a:spcPts val="1000"/>
              </a:spcBef>
              <a:spcAft>
                <a:spcPts val="0"/>
              </a:spcAft>
              <a:buNone/>
            </a:pPr>
            <a:r>
              <a:rPr lang="en-US" sz="2000" dirty="0">
                <a:solidFill>
                  <a:srgbClr val="FFFF00"/>
                </a:solidFill>
              </a:rPr>
              <a:t>The Diagnostic and Statistical Manual of Mental Disorders, Fifth Edition (DSM-V)for minor cognitive impairment .</a:t>
            </a:r>
            <a:endParaRPr sz="2000" dirty="0">
              <a:solidFill>
                <a:srgbClr val="FFFF00"/>
              </a:solidFill>
            </a:endParaRPr>
          </a:p>
          <a:p>
            <a:pPr marL="0" lvl="0" indent="0" algn="l" rtl="0">
              <a:spcBef>
                <a:spcPts val="1000"/>
              </a:spcBef>
              <a:spcAft>
                <a:spcPts val="0"/>
              </a:spcAft>
              <a:buNone/>
            </a:pPr>
            <a:r>
              <a:rPr lang="en-US" sz="2000" dirty="0">
                <a:solidFill>
                  <a:srgbClr val="FFFF00"/>
                </a:solidFill>
              </a:rPr>
              <a:t> </a:t>
            </a:r>
            <a:r>
              <a:rPr lang="en-US" sz="2000" b="1" dirty="0">
                <a:solidFill>
                  <a:srgbClr val="FFFF00"/>
                </a:solidFill>
              </a:rPr>
              <a:t>SCI</a:t>
            </a:r>
            <a:r>
              <a:rPr lang="en-US" sz="2000" dirty="0">
                <a:solidFill>
                  <a:srgbClr val="FFFF00"/>
                </a:solidFill>
              </a:rPr>
              <a:t> </a:t>
            </a:r>
            <a:endParaRPr sz="2000" dirty="0">
              <a:solidFill>
                <a:srgbClr val="FFFF00"/>
              </a:solidFill>
            </a:endParaRPr>
          </a:p>
          <a:p>
            <a:pPr marL="0" lvl="0" indent="0" algn="l" rtl="0">
              <a:spcBef>
                <a:spcPts val="1000"/>
              </a:spcBef>
              <a:spcAft>
                <a:spcPts val="0"/>
              </a:spcAft>
              <a:buNone/>
            </a:pPr>
            <a:r>
              <a:rPr lang="en-US" sz="2000" dirty="0" err="1">
                <a:solidFill>
                  <a:srgbClr val="FFFF00"/>
                </a:solidFill>
              </a:rPr>
              <a:t>Molinuevo</a:t>
            </a:r>
            <a:r>
              <a:rPr lang="en-US" sz="2000" dirty="0">
                <a:solidFill>
                  <a:srgbClr val="FFFF00"/>
                </a:solidFill>
              </a:rPr>
              <a:t> et al. research SCI criteria</a:t>
            </a:r>
            <a:endParaRPr sz="2000" dirty="0">
              <a:solidFill>
                <a:srgbClr val="FFFF00"/>
              </a:solidFill>
            </a:endParaRPr>
          </a:p>
          <a:p>
            <a:pPr marL="0" lvl="0" indent="0" algn="l" rtl="0">
              <a:spcBef>
                <a:spcPts val="1000"/>
              </a:spcBef>
              <a:spcAft>
                <a:spcPts val="0"/>
              </a:spcAft>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31 - Εικόνα" descr="Research-projects16.jpg">
            <a:extLst>
              <a:ext uri="{FF2B5EF4-FFF2-40B4-BE49-F238E27FC236}">
                <a16:creationId xmlns:a16="http://schemas.microsoft.com/office/drawing/2014/main" id="{0E9FBC92-FF28-E385-F76C-00F5E182360A}"/>
              </a:ext>
            </a:extLst>
          </p:cNvPr>
          <p:cNvPicPr>
            <a:picLocks noChangeAspect="1"/>
          </p:cNvPicPr>
          <p:nvPr/>
        </p:nvPicPr>
        <p:blipFill>
          <a:blip r:embed="rId2">
            <a:lum bright="6000" contrast="12000"/>
          </a:blip>
          <a:stretch>
            <a:fillRect/>
          </a:stretch>
        </p:blipFill>
        <p:spPr>
          <a:xfrm>
            <a:off x="0" y="15875"/>
            <a:ext cx="12192000" cy="6629400"/>
          </a:xfrm>
          <a:prstGeom prst="rect">
            <a:avLst/>
          </a:prstGeom>
          <a:effectLst>
            <a:outerShdw blurRad="50800" dist="50800" dir="5400000" algn="ctr" rotWithShape="0">
              <a:srgbClr val="000000">
                <a:alpha val="75000"/>
              </a:srgbClr>
            </a:outerShdw>
          </a:effectLst>
        </p:spPr>
      </p:pic>
      <p:sp>
        <p:nvSpPr>
          <p:cNvPr id="14" name="13 - TextBox">
            <a:extLst>
              <a:ext uri="{FF2B5EF4-FFF2-40B4-BE49-F238E27FC236}">
                <a16:creationId xmlns:a16="http://schemas.microsoft.com/office/drawing/2014/main" id="{6F50E913-CAD7-091D-8757-1695DAEF0E02}"/>
              </a:ext>
            </a:extLst>
          </p:cNvPr>
          <p:cNvSpPr txBox="1"/>
          <p:nvPr/>
        </p:nvSpPr>
        <p:spPr>
          <a:xfrm>
            <a:off x="5773739" y="2840039"/>
            <a:ext cx="644525" cy="1246187"/>
          </a:xfrm>
          <a:prstGeom prst="rect">
            <a:avLst/>
          </a:prstGeom>
          <a:noFill/>
        </p:spPr>
        <p:txBody>
          <a:bodyPr>
            <a:spAutoFit/>
          </a:bodyPr>
          <a:lstStyle/>
          <a:p>
            <a:pPr algn="ctr" fontAlgn="base">
              <a:spcBef>
                <a:spcPct val="0"/>
              </a:spcBef>
              <a:spcAft>
                <a:spcPct val="0"/>
              </a:spcAft>
              <a:defRPr/>
            </a:pPr>
            <a:r>
              <a:rPr lang="en-US" sz="1500" b="1" dirty="0">
                <a:solidFill>
                  <a:srgbClr val="EEECE1">
                    <a:lumMod val="25000"/>
                  </a:srgbClr>
                </a:solidFill>
                <a:latin typeface="Arial" panose="020B0604020202020204" pitchFamily="34" charset="0"/>
                <a:cs typeface="Arial" panose="020B0604020202020204" pitchFamily="34" charset="0"/>
              </a:rPr>
              <a:t>Research &amp; Projects</a:t>
            </a:r>
            <a:endParaRPr lang="el-GR" sz="1500" b="1" dirty="0">
              <a:solidFill>
                <a:prstClr val="black"/>
              </a:solidFill>
              <a:latin typeface="Arial" panose="020B0604020202020204" pitchFamily="34" charset="0"/>
              <a:cs typeface="Arial" panose="020B0604020202020204" pitchFamily="34" charset="0"/>
            </a:endParaRPr>
          </a:p>
        </p:txBody>
      </p:sp>
      <p:sp>
        <p:nvSpPr>
          <p:cNvPr id="15" name="14 - Έλλειψη">
            <a:extLst>
              <a:ext uri="{FF2B5EF4-FFF2-40B4-BE49-F238E27FC236}">
                <a16:creationId xmlns:a16="http://schemas.microsoft.com/office/drawing/2014/main" id="{D5350475-0901-17AA-E90E-DE2B713C9DB5}"/>
              </a:ext>
            </a:extLst>
          </p:cNvPr>
          <p:cNvSpPr/>
          <p:nvPr/>
        </p:nvSpPr>
        <p:spPr>
          <a:xfrm>
            <a:off x="3457575" y="1017589"/>
            <a:ext cx="175418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DESCRIPA</a:t>
            </a:r>
            <a:endParaRPr lang="el-GR" dirty="0">
              <a:solidFill>
                <a:prstClr val="white"/>
              </a:solidFill>
              <a:latin typeface="Calibri"/>
            </a:endParaRPr>
          </a:p>
        </p:txBody>
      </p:sp>
      <p:sp>
        <p:nvSpPr>
          <p:cNvPr id="16" name="15 - Έλλειψη">
            <a:extLst>
              <a:ext uri="{FF2B5EF4-FFF2-40B4-BE49-F238E27FC236}">
                <a16:creationId xmlns:a16="http://schemas.microsoft.com/office/drawing/2014/main" id="{380313F5-BE47-FE2A-B17C-72F72EB7750B}"/>
              </a:ext>
            </a:extLst>
          </p:cNvPr>
          <p:cNvSpPr/>
          <p:nvPr/>
        </p:nvSpPr>
        <p:spPr>
          <a:xfrm>
            <a:off x="4327526" y="393701"/>
            <a:ext cx="1166813" cy="69691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2000" b="1" dirty="0">
                <a:solidFill>
                  <a:prstClr val="white"/>
                </a:solidFill>
                <a:latin typeface="Calibri"/>
              </a:rPr>
              <a:t>ICTUS</a:t>
            </a:r>
            <a:endParaRPr lang="el-GR" sz="2000" b="1" dirty="0">
              <a:solidFill>
                <a:prstClr val="white"/>
              </a:solidFill>
              <a:latin typeface="Calibri"/>
            </a:endParaRPr>
          </a:p>
        </p:txBody>
      </p:sp>
      <p:sp>
        <p:nvSpPr>
          <p:cNvPr id="17" name="16 - Έλλειψη">
            <a:extLst>
              <a:ext uri="{FF2B5EF4-FFF2-40B4-BE49-F238E27FC236}">
                <a16:creationId xmlns:a16="http://schemas.microsoft.com/office/drawing/2014/main" id="{E37022B9-9B22-0B34-1D37-41B0B06096F9}"/>
              </a:ext>
            </a:extLst>
          </p:cNvPr>
          <p:cNvSpPr/>
          <p:nvPr/>
        </p:nvSpPr>
        <p:spPr>
          <a:xfrm>
            <a:off x="6807200" y="911225"/>
            <a:ext cx="1271588" cy="7493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schemeClr val="tx1"/>
                </a:solidFill>
                <a:latin typeface="Calibri"/>
              </a:rPr>
              <a:t>ASPAD</a:t>
            </a:r>
            <a:endParaRPr lang="el-GR" dirty="0">
              <a:solidFill>
                <a:schemeClr val="tx1"/>
              </a:solidFill>
              <a:latin typeface="Calibri"/>
            </a:endParaRPr>
          </a:p>
        </p:txBody>
      </p:sp>
      <p:sp>
        <p:nvSpPr>
          <p:cNvPr id="18" name="17 - Έλλειψη">
            <a:extLst>
              <a:ext uri="{FF2B5EF4-FFF2-40B4-BE49-F238E27FC236}">
                <a16:creationId xmlns:a16="http://schemas.microsoft.com/office/drawing/2014/main" id="{AFFC00F0-20EC-D048-115C-CA64BC299B86}"/>
              </a:ext>
            </a:extLst>
          </p:cNvPr>
          <p:cNvSpPr/>
          <p:nvPr/>
        </p:nvSpPr>
        <p:spPr>
          <a:xfrm>
            <a:off x="7904164" y="3697289"/>
            <a:ext cx="1925637"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EhcoBUTLER</a:t>
            </a:r>
            <a:endParaRPr lang="el-GR" dirty="0">
              <a:solidFill>
                <a:prstClr val="white"/>
              </a:solidFill>
              <a:latin typeface="Calibri"/>
            </a:endParaRPr>
          </a:p>
        </p:txBody>
      </p:sp>
      <p:sp>
        <p:nvSpPr>
          <p:cNvPr id="19" name="18 - Έλλειψη">
            <a:extLst>
              <a:ext uri="{FF2B5EF4-FFF2-40B4-BE49-F238E27FC236}">
                <a16:creationId xmlns:a16="http://schemas.microsoft.com/office/drawing/2014/main" id="{50670B40-432D-87CB-BFF8-6AD10DF72490}"/>
              </a:ext>
            </a:extLst>
          </p:cNvPr>
          <p:cNvSpPr/>
          <p:nvPr/>
        </p:nvSpPr>
        <p:spPr>
          <a:xfrm>
            <a:off x="7180263" y="5089525"/>
            <a:ext cx="1731962"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Dem@care</a:t>
            </a:r>
            <a:endParaRPr lang="el-GR" dirty="0">
              <a:solidFill>
                <a:prstClr val="white"/>
              </a:solidFill>
              <a:latin typeface="Calibri"/>
            </a:endParaRPr>
          </a:p>
        </p:txBody>
      </p:sp>
      <p:sp>
        <p:nvSpPr>
          <p:cNvPr id="20" name="19 - Έλλειψη">
            <a:extLst>
              <a:ext uri="{FF2B5EF4-FFF2-40B4-BE49-F238E27FC236}">
                <a16:creationId xmlns:a16="http://schemas.microsoft.com/office/drawing/2014/main" id="{1AAE534B-85D0-AF12-D3E3-6C74DC735554}"/>
              </a:ext>
            </a:extLst>
          </p:cNvPr>
          <p:cNvSpPr/>
          <p:nvPr/>
        </p:nvSpPr>
        <p:spPr>
          <a:xfrm>
            <a:off x="6270626" y="4284663"/>
            <a:ext cx="2270125" cy="7493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b="1" dirty="0">
                <a:solidFill>
                  <a:schemeClr val="bg1"/>
                </a:solidFill>
                <a:latin typeface="Calibri"/>
              </a:rPr>
              <a:t>BIOMARK-APD</a:t>
            </a:r>
            <a:endParaRPr lang="el-GR" b="1" dirty="0">
              <a:solidFill>
                <a:schemeClr val="bg1"/>
              </a:solidFill>
              <a:latin typeface="Calibri"/>
            </a:endParaRPr>
          </a:p>
        </p:txBody>
      </p:sp>
      <p:sp>
        <p:nvSpPr>
          <p:cNvPr id="21" name="20 - Έλλειψη">
            <a:extLst>
              <a:ext uri="{FF2B5EF4-FFF2-40B4-BE49-F238E27FC236}">
                <a16:creationId xmlns:a16="http://schemas.microsoft.com/office/drawing/2014/main" id="{E8BC09AB-80B5-A25F-B1A7-D1D38BBE0477}"/>
              </a:ext>
            </a:extLst>
          </p:cNvPr>
          <p:cNvSpPr/>
          <p:nvPr/>
        </p:nvSpPr>
        <p:spPr>
          <a:xfrm>
            <a:off x="5105400" y="4398963"/>
            <a:ext cx="960438" cy="804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NILVAD</a:t>
            </a:r>
            <a:endParaRPr lang="el-GR" sz="1200" dirty="0">
              <a:solidFill>
                <a:prstClr val="white"/>
              </a:solidFill>
              <a:latin typeface="Calibri"/>
            </a:endParaRPr>
          </a:p>
        </p:txBody>
      </p:sp>
      <p:sp>
        <p:nvSpPr>
          <p:cNvPr id="22" name="21 - Έλλειψη">
            <a:extLst>
              <a:ext uri="{FF2B5EF4-FFF2-40B4-BE49-F238E27FC236}">
                <a16:creationId xmlns:a16="http://schemas.microsoft.com/office/drawing/2014/main" id="{4E44B7F8-B120-8066-789A-1819426BCA7A}"/>
              </a:ext>
            </a:extLst>
          </p:cNvPr>
          <p:cNvSpPr/>
          <p:nvPr/>
        </p:nvSpPr>
        <p:spPr>
          <a:xfrm>
            <a:off x="1763713" y="4916489"/>
            <a:ext cx="1947862"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Pharmacog</a:t>
            </a:r>
            <a:endParaRPr lang="el-GR" dirty="0">
              <a:solidFill>
                <a:prstClr val="white"/>
              </a:solidFill>
              <a:latin typeface="Calibri"/>
            </a:endParaRPr>
          </a:p>
        </p:txBody>
      </p:sp>
      <p:sp>
        <p:nvSpPr>
          <p:cNvPr id="23" name="22 - Έλλειψη">
            <a:extLst>
              <a:ext uri="{FF2B5EF4-FFF2-40B4-BE49-F238E27FC236}">
                <a16:creationId xmlns:a16="http://schemas.microsoft.com/office/drawing/2014/main" id="{AE700BDF-56B1-8782-77FA-58E46613B46F}"/>
              </a:ext>
            </a:extLst>
          </p:cNvPr>
          <p:cNvSpPr/>
          <p:nvPr/>
        </p:nvSpPr>
        <p:spPr>
          <a:xfrm>
            <a:off x="3395664" y="4179888"/>
            <a:ext cx="89217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900" dirty="0">
                <a:solidFill>
                  <a:prstClr val="white"/>
                </a:solidFill>
                <a:latin typeface="Calibri"/>
              </a:rPr>
              <a:t>MIRAGE</a:t>
            </a:r>
            <a:endParaRPr lang="el-GR" sz="900" dirty="0">
              <a:solidFill>
                <a:prstClr val="white"/>
              </a:solidFill>
              <a:latin typeface="Calibri"/>
            </a:endParaRPr>
          </a:p>
        </p:txBody>
      </p:sp>
      <p:sp>
        <p:nvSpPr>
          <p:cNvPr id="24" name="23 - Έλλειψη">
            <a:extLst>
              <a:ext uri="{FF2B5EF4-FFF2-40B4-BE49-F238E27FC236}">
                <a16:creationId xmlns:a16="http://schemas.microsoft.com/office/drawing/2014/main" id="{93845691-549F-8D07-A96F-7FD709A6A009}"/>
              </a:ext>
            </a:extLst>
          </p:cNvPr>
          <p:cNvSpPr/>
          <p:nvPr/>
        </p:nvSpPr>
        <p:spPr>
          <a:xfrm>
            <a:off x="8764589" y="2759076"/>
            <a:ext cx="1216025"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AD-Gaming</a:t>
            </a:r>
            <a:endParaRPr lang="el-GR" sz="1200" dirty="0">
              <a:solidFill>
                <a:prstClr val="white"/>
              </a:solidFill>
              <a:latin typeface="Calibri"/>
            </a:endParaRPr>
          </a:p>
        </p:txBody>
      </p:sp>
      <p:sp>
        <p:nvSpPr>
          <p:cNvPr id="25" name="24 - Έλλειψη">
            <a:extLst>
              <a:ext uri="{FF2B5EF4-FFF2-40B4-BE49-F238E27FC236}">
                <a16:creationId xmlns:a16="http://schemas.microsoft.com/office/drawing/2014/main" id="{8F620557-358B-F111-F621-1F1121440C02}"/>
              </a:ext>
            </a:extLst>
          </p:cNvPr>
          <p:cNvSpPr/>
          <p:nvPr/>
        </p:nvSpPr>
        <p:spPr>
          <a:xfrm>
            <a:off x="6096000" y="234951"/>
            <a:ext cx="769938"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a:solidFill>
                  <a:prstClr val="white"/>
                </a:solidFill>
                <a:latin typeface="Calibri"/>
              </a:rPr>
              <a:t>SHARE</a:t>
            </a:r>
            <a:endParaRPr lang="el-GR" sz="1050" dirty="0">
              <a:solidFill>
                <a:prstClr val="white"/>
              </a:solidFill>
              <a:latin typeface="Calibri"/>
            </a:endParaRPr>
          </a:p>
        </p:txBody>
      </p:sp>
      <p:sp>
        <p:nvSpPr>
          <p:cNvPr id="26" name="25 - Έλλειψη">
            <a:extLst>
              <a:ext uri="{FF2B5EF4-FFF2-40B4-BE49-F238E27FC236}">
                <a16:creationId xmlns:a16="http://schemas.microsoft.com/office/drawing/2014/main" id="{64432A74-82E1-639D-28C9-D2FFFDF68790}"/>
              </a:ext>
            </a:extLst>
          </p:cNvPr>
          <p:cNvSpPr/>
          <p:nvPr/>
        </p:nvSpPr>
        <p:spPr>
          <a:xfrm>
            <a:off x="9182101" y="4546601"/>
            <a:ext cx="849313"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err="1">
                <a:solidFill>
                  <a:prstClr val="white"/>
                </a:solidFill>
                <a:latin typeface="Calibri"/>
              </a:rPr>
              <a:t>Altoida</a:t>
            </a:r>
            <a:endParaRPr lang="el-GR" sz="1050" dirty="0">
              <a:solidFill>
                <a:prstClr val="white"/>
              </a:solidFill>
              <a:latin typeface="Calibri"/>
            </a:endParaRPr>
          </a:p>
        </p:txBody>
      </p:sp>
      <p:sp>
        <p:nvSpPr>
          <p:cNvPr id="27" name="26 - Έλλειψη">
            <a:extLst>
              <a:ext uri="{FF2B5EF4-FFF2-40B4-BE49-F238E27FC236}">
                <a16:creationId xmlns:a16="http://schemas.microsoft.com/office/drawing/2014/main" id="{337D33C9-3A36-9E11-8A33-96E77C2003AC}"/>
              </a:ext>
            </a:extLst>
          </p:cNvPr>
          <p:cNvSpPr/>
          <p:nvPr/>
        </p:nvSpPr>
        <p:spPr>
          <a:xfrm>
            <a:off x="3194050" y="3265489"/>
            <a:ext cx="1062038" cy="75088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b="1" dirty="0">
                <a:solidFill>
                  <a:schemeClr val="bg1"/>
                </a:solidFill>
                <a:latin typeface="Calibri"/>
              </a:rPr>
              <a:t>EDAR</a:t>
            </a:r>
            <a:endParaRPr lang="el-GR" b="1" dirty="0">
              <a:solidFill>
                <a:schemeClr val="bg1"/>
              </a:solidFill>
              <a:latin typeface="Calibri"/>
            </a:endParaRPr>
          </a:p>
        </p:txBody>
      </p:sp>
      <p:sp>
        <p:nvSpPr>
          <p:cNvPr id="28" name="27 - Έλλειψη">
            <a:extLst>
              <a:ext uri="{FF2B5EF4-FFF2-40B4-BE49-F238E27FC236}">
                <a16:creationId xmlns:a16="http://schemas.microsoft.com/office/drawing/2014/main" id="{E171AA48-D4BA-AFF8-B69F-E96CD4C7CCE4}"/>
              </a:ext>
            </a:extLst>
          </p:cNvPr>
          <p:cNvSpPr/>
          <p:nvPr/>
        </p:nvSpPr>
        <p:spPr>
          <a:xfrm>
            <a:off x="2438400" y="1608139"/>
            <a:ext cx="1689100" cy="69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ENIR</a:t>
            </a:r>
            <a:endParaRPr lang="el-GR" dirty="0">
              <a:solidFill>
                <a:prstClr val="white"/>
              </a:solidFill>
              <a:latin typeface="Calibri"/>
            </a:endParaRPr>
          </a:p>
        </p:txBody>
      </p:sp>
      <p:sp>
        <p:nvSpPr>
          <p:cNvPr id="29" name="28 - Έλλειψη">
            <a:extLst>
              <a:ext uri="{FF2B5EF4-FFF2-40B4-BE49-F238E27FC236}">
                <a16:creationId xmlns:a16="http://schemas.microsoft.com/office/drawing/2014/main" id="{E8F93727-D193-1EFD-B293-8BEA4810C296}"/>
              </a:ext>
            </a:extLst>
          </p:cNvPr>
          <p:cNvSpPr/>
          <p:nvPr/>
        </p:nvSpPr>
        <p:spPr>
          <a:xfrm>
            <a:off x="5302250" y="1106489"/>
            <a:ext cx="1677988" cy="55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Discover</a:t>
            </a:r>
            <a:endParaRPr lang="el-GR" sz="1200" dirty="0">
              <a:solidFill>
                <a:prstClr val="white"/>
              </a:solidFill>
              <a:latin typeface="Calibri"/>
            </a:endParaRPr>
          </a:p>
        </p:txBody>
      </p:sp>
      <p:sp>
        <p:nvSpPr>
          <p:cNvPr id="30" name="29 - Έλλειψη">
            <a:extLst>
              <a:ext uri="{FF2B5EF4-FFF2-40B4-BE49-F238E27FC236}">
                <a16:creationId xmlns:a16="http://schemas.microsoft.com/office/drawing/2014/main" id="{04E7DCA5-A01E-B4A8-FA0C-11A1CC64F9F8}"/>
              </a:ext>
            </a:extLst>
          </p:cNvPr>
          <p:cNvSpPr/>
          <p:nvPr/>
        </p:nvSpPr>
        <p:spPr>
          <a:xfrm>
            <a:off x="6016625" y="5089525"/>
            <a:ext cx="10033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LLM</a:t>
            </a:r>
            <a:endParaRPr lang="el-GR" dirty="0">
              <a:solidFill>
                <a:prstClr val="white"/>
              </a:solidFill>
              <a:latin typeface="Calibri"/>
            </a:endParaRPr>
          </a:p>
        </p:txBody>
      </p:sp>
      <p:pic>
        <p:nvPicPr>
          <p:cNvPr id="123924" name="Picture 5">
            <a:extLst>
              <a:ext uri="{FF2B5EF4-FFF2-40B4-BE49-F238E27FC236}">
                <a16:creationId xmlns:a16="http://schemas.microsoft.com/office/drawing/2014/main" id="{E7F1EC9C-6060-80C4-E69C-6C333EA055D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338" y="2732089"/>
            <a:ext cx="14097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4 - Έλλειψη">
            <a:extLst>
              <a:ext uri="{FF2B5EF4-FFF2-40B4-BE49-F238E27FC236}">
                <a16:creationId xmlns:a16="http://schemas.microsoft.com/office/drawing/2014/main" id="{19250E3A-A1AE-E9D9-3D61-A05FD7E7E4B0}"/>
              </a:ext>
            </a:extLst>
          </p:cNvPr>
          <p:cNvSpPr/>
          <p:nvPr/>
        </p:nvSpPr>
        <p:spPr>
          <a:xfrm>
            <a:off x="7918450" y="917575"/>
            <a:ext cx="191135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Caregivers-pro</a:t>
            </a:r>
            <a:endParaRPr lang="el-GR" dirty="0">
              <a:solidFill>
                <a:prstClr val="white"/>
              </a:solidFill>
              <a:latin typeface="Calibri"/>
            </a:endParaRPr>
          </a:p>
        </p:txBody>
      </p:sp>
      <p:sp>
        <p:nvSpPr>
          <p:cNvPr id="36" name="35 - Έλλειψη">
            <a:extLst>
              <a:ext uri="{FF2B5EF4-FFF2-40B4-BE49-F238E27FC236}">
                <a16:creationId xmlns:a16="http://schemas.microsoft.com/office/drawing/2014/main" id="{E8BD1ADA-F870-7D3B-FCB2-CC593E764F3A}"/>
              </a:ext>
            </a:extLst>
          </p:cNvPr>
          <p:cNvSpPr/>
          <p:nvPr/>
        </p:nvSpPr>
        <p:spPr>
          <a:xfrm>
            <a:off x="7864476" y="1822450"/>
            <a:ext cx="1363663"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err="1">
                <a:solidFill>
                  <a:prstClr val="white"/>
                </a:solidFill>
                <a:latin typeface="Calibri"/>
              </a:rPr>
              <a:t>i</a:t>
            </a:r>
            <a:r>
              <a:rPr lang="en-US" sz="1200" dirty="0">
                <a:solidFill>
                  <a:prstClr val="white"/>
                </a:solidFill>
                <a:latin typeface="Calibri"/>
              </a:rPr>
              <a:t>-connect</a:t>
            </a:r>
            <a:endParaRPr lang="el-GR" sz="1200" dirty="0">
              <a:solidFill>
                <a:prstClr val="white"/>
              </a:solidFill>
              <a:latin typeface="Calibri"/>
            </a:endParaRPr>
          </a:p>
        </p:txBody>
      </p:sp>
      <p:sp>
        <p:nvSpPr>
          <p:cNvPr id="2" name="26 - Έλλειψη">
            <a:extLst>
              <a:ext uri="{FF2B5EF4-FFF2-40B4-BE49-F238E27FC236}">
                <a16:creationId xmlns:a16="http://schemas.microsoft.com/office/drawing/2014/main" id="{4C253D6E-B924-F624-BA2D-0881EB567990}"/>
              </a:ext>
            </a:extLst>
          </p:cNvPr>
          <p:cNvSpPr/>
          <p:nvPr/>
        </p:nvSpPr>
        <p:spPr>
          <a:xfrm>
            <a:off x="4367214" y="1671639"/>
            <a:ext cx="1677987" cy="75088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white"/>
                </a:solidFill>
                <a:latin typeface="Calibri"/>
              </a:rPr>
              <a:t>RECAGE</a:t>
            </a:r>
            <a:endParaRPr lang="el-GR" sz="2000" b="1" dirty="0">
              <a:solidFill>
                <a:prstClr val="white"/>
              </a:solidFill>
              <a:latin typeface="Calibri"/>
            </a:endParaRPr>
          </a:p>
        </p:txBody>
      </p:sp>
      <p:sp>
        <p:nvSpPr>
          <p:cNvPr id="3" name="26 - Έλλειψη">
            <a:extLst>
              <a:ext uri="{FF2B5EF4-FFF2-40B4-BE49-F238E27FC236}">
                <a16:creationId xmlns:a16="http://schemas.microsoft.com/office/drawing/2014/main" id="{5865DD8A-4FF5-6935-A43A-A171F6E9DD70}"/>
              </a:ext>
            </a:extLst>
          </p:cNvPr>
          <p:cNvSpPr/>
          <p:nvPr/>
        </p:nvSpPr>
        <p:spPr>
          <a:xfrm>
            <a:off x="6021388" y="1822450"/>
            <a:ext cx="1060450"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PILOT</a:t>
            </a:r>
            <a:endParaRPr lang="el-GR" dirty="0">
              <a:solidFill>
                <a:prstClr val="white"/>
              </a:solidFill>
              <a:latin typeface="Calibri"/>
            </a:endParaRPr>
          </a:p>
        </p:txBody>
      </p:sp>
      <p:sp>
        <p:nvSpPr>
          <p:cNvPr id="4" name="26 - Έλλειψη">
            <a:extLst>
              <a:ext uri="{FF2B5EF4-FFF2-40B4-BE49-F238E27FC236}">
                <a16:creationId xmlns:a16="http://schemas.microsoft.com/office/drawing/2014/main" id="{ACE987FF-024A-D8D0-1C42-258C592589E7}"/>
              </a:ext>
            </a:extLst>
          </p:cNvPr>
          <p:cNvSpPr/>
          <p:nvPr/>
        </p:nvSpPr>
        <p:spPr>
          <a:xfrm>
            <a:off x="6853239" y="3265489"/>
            <a:ext cx="1692275"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DEMENTIA RIGHT</a:t>
            </a:r>
            <a:endParaRPr lang="el-GR" dirty="0">
              <a:solidFill>
                <a:prstClr val="white"/>
              </a:solidFill>
              <a:latin typeface="Calibri"/>
            </a:endParaRPr>
          </a:p>
        </p:txBody>
      </p:sp>
      <p:sp>
        <p:nvSpPr>
          <p:cNvPr id="5" name="26 - Έλλειψη">
            <a:extLst>
              <a:ext uri="{FF2B5EF4-FFF2-40B4-BE49-F238E27FC236}">
                <a16:creationId xmlns:a16="http://schemas.microsoft.com/office/drawing/2014/main" id="{F5921C76-BD16-6DD6-2CE1-540CFE540195}"/>
              </a:ext>
            </a:extLst>
          </p:cNvPr>
          <p:cNvSpPr/>
          <p:nvPr/>
        </p:nvSpPr>
        <p:spPr>
          <a:xfrm>
            <a:off x="4579939" y="3662364"/>
            <a:ext cx="1436687"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BRIDGE</a:t>
            </a:r>
            <a:endParaRPr lang="el-GR" dirty="0">
              <a:solidFill>
                <a:prstClr val="white"/>
              </a:solidFill>
              <a:latin typeface="Calibri"/>
            </a:endParaRPr>
          </a:p>
        </p:txBody>
      </p:sp>
      <p:sp>
        <p:nvSpPr>
          <p:cNvPr id="6" name="26 - Έλλειψη">
            <a:extLst>
              <a:ext uri="{FF2B5EF4-FFF2-40B4-BE49-F238E27FC236}">
                <a16:creationId xmlns:a16="http://schemas.microsoft.com/office/drawing/2014/main" id="{42BFE4C2-34F7-1E4D-37E7-6F4AF7B0E470}"/>
              </a:ext>
            </a:extLst>
          </p:cNvPr>
          <p:cNvSpPr/>
          <p:nvPr/>
        </p:nvSpPr>
        <p:spPr>
          <a:xfrm>
            <a:off x="3656014" y="2527300"/>
            <a:ext cx="191293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STORY2 REMEMBER</a:t>
            </a:r>
            <a:endParaRPr lang="el-GR" dirty="0">
              <a:solidFill>
                <a:prstClr val="white"/>
              </a:solidFill>
              <a:latin typeface="Calibri"/>
            </a:endParaRPr>
          </a:p>
        </p:txBody>
      </p:sp>
      <p:sp>
        <p:nvSpPr>
          <p:cNvPr id="7" name="26 - Έλλειψη">
            <a:extLst>
              <a:ext uri="{FF2B5EF4-FFF2-40B4-BE49-F238E27FC236}">
                <a16:creationId xmlns:a16="http://schemas.microsoft.com/office/drawing/2014/main" id="{C8208A41-A257-5DAC-3AE6-F892269FF4DD}"/>
              </a:ext>
            </a:extLst>
          </p:cNvPr>
          <p:cNvSpPr/>
          <p:nvPr/>
        </p:nvSpPr>
        <p:spPr>
          <a:xfrm>
            <a:off x="6807200" y="2355850"/>
            <a:ext cx="1568450" cy="7508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2400" b="1" dirty="0">
                <a:solidFill>
                  <a:schemeClr val="bg1"/>
                </a:solidFill>
                <a:latin typeface="Calibri"/>
              </a:rPr>
              <a:t>RADAR</a:t>
            </a:r>
            <a:endParaRPr lang="el-GR" sz="2400" b="1" dirty="0">
              <a:solidFill>
                <a:schemeClr val="bg1"/>
              </a:solidFill>
              <a:latin typeface="Calibri"/>
            </a:endParaRPr>
          </a:p>
        </p:txBody>
      </p:sp>
      <p:sp>
        <p:nvSpPr>
          <p:cNvPr id="8" name="26 - Έλλειψη">
            <a:extLst>
              <a:ext uri="{FF2B5EF4-FFF2-40B4-BE49-F238E27FC236}">
                <a16:creationId xmlns:a16="http://schemas.microsoft.com/office/drawing/2014/main" id="{AD4C9CEE-2212-B3A1-263E-67214ECF3E39}"/>
              </a:ext>
            </a:extLst>
          </p:cNvPr>
          <p:cNvSpPr/>
          <p:nvPr/>
        </p:nvSpPr>
        <p:spPr>
          <a:xfrm>
            <a:off x="4119564" y="5089525"/>
            <a:ext cx="118268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EPIONI</a:t>
            </a:r>
            <a:endParaRPr lang="el-GR" dirty="0">
              <a:solidFill>
                <a:prstClr val="white"/>
              </a:solidFill>
              <a:latin typeface="Calibri"/>
            </a:endParaRPr>
          </a:p>
        </p:txBody>
      </p:sp>
      <p:sp>
        <p:nvSpPr>
          <p:cNvPr id="9" name="Οβάλ 8">
            <a:extLst>
              <a:ext uri="{FF2B5EF4-FFF2-40B4-BE49-F238E27FC236}">
                <a16:creationId xmlns:a16="http://schemas.microsoft.com/office/drawing/2014/main" id="{4A75AC57-1EE9-16CA-F924-DB240E6E27FD}"/>
              </a:ext>
            </a:extLst>
          </p:cNvPr>
          <p:cNvSpPr/>
          <p:nvPr/>
        </p:nvSpPr>
        <p:spPr>
          <a:xfrm>
            <a:off x="8540750" y="5626100"/>
            <a:ext cx="2332038" cy="5461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400" b="1" dirty="0">
                <a:solidFill>
                  <a:schemeClr val="bg1"/>
                </a:solidFill>
                <a:latin typeface="Calibri"/>
              </a:rPr>
              <a:t>DEMLENS</a:t>
            </a:r>
            <a:endParaRPr lang="el-GR" sz="2400" b="1" dirty="0">
              <a:solidFill>
                <a:schemeClr val="bg1"/>
              </a:solidFill>
              <a:latin typeface="Calibri"/>
            </a:endParaRPr>
          </a:p>
        </p:txBody>
      </p:sp>
      <p:sp>
        <p:nvSpPr>
          <p:cNvPr id="10" name="Οβάλ 9">
            <a:extLst>
              <a:ext uri="{FF2B5EF4-FFF2-40B4-BE49-F238E27FC236}">
                <a16:creationId xmlns:a16="http://schemas.microsoft.com/office/drawing/2014/main" id="{99F09D11-A415-B452-E85F-094F27F3089C}"/>
              </a:ext>
            </a:extLst>
          </p:cNvPr>
          <p:cNvSpPr/>
          <p:nvPr/>
        </p:nvSpPr>
        <p:spPr>
          <a:xfrm>
            <a:off x="1676400" y="5918200"/>
            <a:ext cx="1881188"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dirty="0">
                <a:solidFill>
                  <a:prstClr val="white"/>
                </a:solidFill>
                <a:latin typeface="Calibri"/>
              </a:rPr>
              <a:t>Υποστηρίζω</a:t>
            </a:r>
          </a:p>
        </p:txBody>
      </p:sp>
      <p:sp>
        <p:nvSpPr>
          <p:cNvPr id="11" name="Οβάλ 10">
            <a:extLst>
              <a:ext uri="{FF2B5EF4-FFF2-40B4-BE49-F238E27FC236}">
                <a16:creationId xmlns:a16="http://schemas.microsoft.com/office/drawing/2014/main" id="{E3C727C0-AAE2-3985-F649-B4E6BF6E04D6}"/>
              </a:ext>
            </a:extLst>
          </p:cNvPr>
          <p:cNvSpPr/>
          <p:nvPr/>
        </p:nvSpPr>
        <p:spPr>
          <a:xfrm>
            <a:off x="1981200" y="55563"/>
            <a:ext cx="1881188" cy="506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b="1">
                <a:solidFill>
                  <a:prstClr val="white"/>
                </a:solidFill>
                <a:latin typeface="Times New Roman" panose="02020603050405020304" pitchFamily="18" charset="0"/>
                <a:ea typeface="Times New Roman" panose="02020603050405020304" pitchFamily="18" charset="0"/>
              </a:rPr>
              <a:t>WCACD</a:t>
            </a:r>
            <a:endParaRPr lang="el-GR" dirty="0">
              <a:solidFill>
                <a:prstClr val="white"/>
              </a:solidFill>
              <a:latin typeface="Calibri"/>
            </a:endParaRPr>
          </a:p>
        </p:txBody>
      </p:sp>
      <p:sp>
        <p:nvSpPr>
          <p:cNvPr id="12" name="Οβάλ 11">
            <a:extLst>
              <a:ext uri="{FF2B5EF4-FFF2-40B4-BE49-F238E27FC236}">
                <a16:creationId xmlns:a16="http://schemas.microsoft.com/office/drawing/2014/main" id="{2749BB38-C226-6DB4-28FB-16B7EC7B975C}"/>
              </a:ext>
            </a:extLst>
          </p:cNvPr>
          <p:cNvSpPr/>
          <p:nvPr/>
        </p:nvSpPr>
        <p:spPr>
          <a:xfrm>
            <a:off x="7315200" y="147638"/>
            <a:ext cx="31242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b-NO" altLang="el-GR" dirty="0">
                <a:solidFill>
                  <a:prstClr val="white"/>
                </a:solidFill>
                <a:latin typeface="Calibri"/>
                <a:cs typeface="Calibri" panose="020F0502020204030204" pitchFamily="34" charset="0"/>
              </a:rPr>
              <a:t>PSW in dementia care</a:t>
            </a:r>
            <a:endParaRPr lang="el-GR" dirty="0">
              <a:solidFill>
                <a:prstClr val="white"/>
              </a:solidFill>
              <a:latin typeface="Calibri"/>
            </a:endParaRPr>
          </a:p>
        </p:txBody>
      </p:sp>
      <p:sp>
        <p:nvSpPr>
          <p:cNvPr id="13" name="Οβάλ 12">
            <a:extLst>
              <a:ext uri="{FF2B5EF4-FFF2-40B4-BE49-F238E27FC236}">
                <a16:creationId xmlns:a16="http://schemas.microsoft.com/office/drawing/2014/main" id="{EEF2C92F-75EC-BD20-C6C6-609A19A154B4}"/>
              </a:ext>
            </a:extLst>
          </p:cNvPr>
          <p:cNvSpPr/>
          <p:nvPr/>
        </p:nvSpPr>
        <p:spPr>
          <a:xfrm>
            <a:off x="1524001" y="2352676"/>
            <a:ext cx="2017713"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Times New Roman" panose="02020603050405020304" pitchFamily="18" charset="0"/>
                <a:ea typeface="Times New Roman" panose="02020603050405020304" pitchFamily="18" charset="0"/>
              </a:rPr>
              <a:t>INFOCARE</a:t>
            </a:r>
            <a:endParaRPr lang="el-GR" dirty="0">
              <a:solidFill>
                <a:prstClr val="white"/>
              </a:solidFill>
              <a:latin typeface="Calibri"/>
            </a:endParaRPr>
          </a:p>
        </p:txBody>
      </p:sp>
      <p:sp>
        <p:nvSpPr>
          <p:cNvPr id="31" name="Οβάλ 30">
            <a:extLst>
              <a:ext uri="{FF2B5EF4-FFF2-40B4-BE49-F238E27FC236}">
                <a16:creationId xmlns:a16="http://schemas.microsoft.com/office/drawing/2014/main" id="{C145D24B-2F55-05BE-A1CE-CB44DB2438D1}"/>
              </a:ext>
            </a:extLst>
          </p:cNvPr>
          <p:cNvSpPr/>
          <p:nvPr/>
        </p:nvSpPr>
        <p:spPr>
          <a:xfrm>
            <a:off x="4327526" y="5918200"/>
            <a:ext cx="2638425"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Times New Roman" panose="02020603050405020304" pitchFamily="18" charset="0"/>
                <a:ea typeface="Times New Roman" panose="02020603050405020304" pitchFamily="18" charset="0"/>
              </a:rPr>
              <a:t>Games4CoSkills</a:t>
            </a:r>
            <a:endParaRPr lang="el-GR" dirty="0">
              <a:solidFill>
                <a:prstClr val="white"/>
              </a:solidFill>
              <a:latin typeface="Calibri"/>
            </a:endParaRPr>
          </a:p>
        </p:txBody>
      </p:sp>
      <p:sp>
        <p:nvSpPr>
          <p:cNvPr id="33" name="Οβάλ 32">
            <a:extLst>
              <a:ext uri="{FF2B5EF4-FFF2-40B4-BE49-F238E27FC236}">
                <a16:creationId xmlns:a16="http://schemas.microsoft.com/office/drawing/2014/main" id="{9E624CF4-21CF-1038-FC96-80BDDCCCDC2B}"/>
              </a:ext>
            </a:extLst>
          </p:cNvPr>
          <p:cNvSpPr/>
          <p:nvPr/>
        </p:nvSpPr>
        <p:spPr>
          <a:xfrm>
            <a:off x="1524000" y="3810001"/>
            <a:ext cx="2033588"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prstClr val="white"/>
                </a:solidFill>
                <a:latin typeface="Times New Roman" panose="02020603050405020304" pitchFamily="18" charset="0"/>
                <a:ea typeface="FreeSans"/>
              </a:rPr>
              <a:t>E</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L</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So</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M</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C</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I</a:t>
            </a:r>
            <a:endParaRPr lang="el-GR" dirty="0">
              <a:solidFill>
                <a:prstClr val="white"/>
              </a:solidFill>
              <a:latin typeface="Calibri"/>
            </a:endParaRPr>
          </a:p>
        </p:txBody>
      </p:sp>
      <p:sp>
        <p:nvSpPr>
          <p:cNvPr id="37" name="Οβάλ 36">
            <a:extLst>
              <a:ext uri="{FF2B5EF4-FFF2-40B4-BE49-F238E27FC236}">
                <a16:creationId xmlns:a16="http://schemas.microsoft.com/office/drawing/2014/main" id="{40103B39-A8DC-8954-0603-83357170FA95}"/>
              </a:ext>
            </a:extLst>
          </p:cNvPr>
          <p:cNvSpPr/>
          <p:nvPr/>
        </p:nvSpPr>
        <p:spPr>
          <a:xfrm>
            <a:off x="1752600" y="760413"/>
            <a:ext cx="1881188" cy="5381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Calibri"/>
              </a:rPr>
              <a:t>VRADA</a:t>
            </a:r>
            <a:endParaRPr lang="el-GR" b="1" dirty="0">
              <a:solidFill>
                <a:prstClr val="white"/>
              </a:solidFill>
              <a:latin typeface="Calibri"/>
            </a:endParaRPr>
          </a:p>
        </p:txBody>
      </p:sp>
      <p:sp>
        <p:nvSpPr>
          <p:cNvPr id="34" name="Οβάλ 33">
            <a:extLst>
              <a:ext uri="{FF2B5EF4-FFF2-40B4-BE49-F238E27FC236}">
                <a16:creationId xmlns:a16="http://schemas.microsoft.com/office/drawing/2014/main" id="{3BA1CA85-B146-4FE7-9FCC-8BC940CBF2F0}"/>
              </a:ext>
            </a:extLst>
          </p:cNvPr>
          <p:cNvSpPr/>
          <p:nvPr/>
        </p:nvSpPr>
        <p:spPr bwMode="auto">
          <a:xfrm>
            <a:off x="9829800" y="1087438"/>
            <a:ext cx="2240280" cy="868363"/>
          </a:xfrm>
          <a:prstGeom prst="ellipse">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3200" dirty="0">
                <a:solidFill>
                  <a:schemeClr val="bg1"/>
                </a:solidFill>
                <a:latin typeface="Arial" pitchFamily="34" charset="0"/>
                <a:ea typeface="ヒラギノ角ゴ Pro W3" pitchFamily="-108" charset="-128"/>
              </a:rPr>
              <a:t>D</a:t>
            </a:r>
            <a:r>
              <a:rPr kumimoji="0" lang="el-GR" sz="3200" b="0" i="0" u="none" strike="noStrike" cap="none" normalizeH="0" baseline="0" dirty="0">
                <a:ln>
                  <a:noFill/>
                </a:ln>
                <a:solidFill>
                  <a:schemeClr val="bg1"/>
                </a:solidFill>
                <a:effectLst/>
                <a:latin typeface="Arial" pitchFamily="34" charset="0"/>
                <a:ea typeface="ヒラギノ角ゴ Pro W3" pitchFamily="-108" charset="-128"/>
              </a:rPr>
              <a:t>Ν</a:t>
            </a:r>
            <a:r>
              <a:rPr kumimoji="0" lang="en-US" sz="3200" b="0" i="0" u="none" strike="noStrike" cap="none" normalizeH="0" baseline="0" dirty="0">
                <a:ln>
                  <a:noFill/>
                </a:ln>
                <a:solidFill>
                  <a:schemeClr val="bg1"/>
                </a:solidFill>
                <a:effectLst/>
                <a:latin typeface="Arial" pitchFamily="34" charset="0"/>
                <a:ea typeface="ヒラギノ角ゴ Pro W3" pitchFamily="-108" charset="-128"/>
              </a:rPr>
              <a:t>S</a:t>
            </a:r>
            <a:endParaRPr kumimoji="0" lang="el-GR" sz="3200" b="0" i="0" u="none" strike="noStrike" cap="none" normalizeH="0" baseline="0" dirty="0">
              <a:ln>
                <a:noFill/>
              </a:ln>
              <a:solidFill>
                <a:schemeClr val="bg1"/>
              </a:solidFill>
              <a:effectLst/>
              <a:latin typeface="Arial" pitchFamily="34" charset="0"/>
              <a:ea typeface="ヒラギノ角ゴ Pro W3" pitchFamily="-108" charset="-128"/>
            </a:endParaRPr>
          </a:p>
        </p:txBody>
      </p:sp>
    </p:spTree>
    <p:extLst>
      <p:ext uri="{BB962C8B-B14F-4D97-AF65-F5344CB8AC3E}">
        <p14:creationId xmlns:p14="http://schemas.microsoft.com/office/powerpoint/2010/main" val="828597978"/>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A9189562-CF9F-CA91-6B4A-5216CA2A6358}"/>
              </a:ext>
            </a:extLst>
          </p:cNvPr>
          <p:cNvSpPr>
            <a:spLocks noGrp="1" noChangeArrowheads="1"/>
          </p:cNvSpPr>
          <p:nvPr>
            <p:ph type="title" idx="4294967295"/>
          </p:nvPr>
        </p:nvSpPr>
        <p:spPr bwMode="auto">
          <a:xfrm>
            <a:off x="1981200" y="1000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marL="0" indent="0" algn="ctr" eaLnBrk="1" hangingPunct="1"/>
            <a:r>
              <a:rPr lang="el-GR" altLang="el-GR" sz="3600" dirty="0">
                <a:solidFill>
                  <a:srgbClr val="FF0000"/>
                </a:solidFill>
              </a:rPr>
              <a:t>Παγκόσμιος Χάρτης </a:t>
            </a:r>
            <a:br>
              <a:rPr lang="el-GR" altLang="el-GR" sz="3600" dirty="0">
                <a:solidFill>
                  <a:srgbClr val="FF0000"/>
                </a:solidFill>
              </a:rPr>
            </a:br>
            <a:r>
              <a:rPr lang="el-GR" altLang="el-GR" sz="3600" dirty="0">
                <a:solidFill>
                  <a:srgbClr val="FF0000"/>
                </a:solidFill>
              </a:rPr>
              <a:t>Νόσου </a:t>
            </a:r>
            <a:r>
              <a:rPr lang="en-US" altLang="el-GR" sz="3600" dirty="0">
                <a:solidFill>
                  <a:srgbClr val="FF0000"/>
                </a:solidFill>
              </a:rPr>
              <a:t>Alzheimer’s </a:t>
            </a:r>
          </a:p>
        </p:txBody>
      </p:sp>
      <p:sp>
        <p:nvSpPr>
          <p:cNvPr id="141315" name="Rectangle 3">
            <a:extLst>
              <a:ext uri="{FF2B5EF4-FFF2-40B4-BE49-F238E27FC236}">
                <a16:creationId xmlns:a16="http://schemas.microsoft.com/office/drawing/2014/main" id="{8A63DE9A-B95B-9017-1282-600EB366224D}"/>
              </a:ext>
            </a:extLst>
          </p:cNvPr>
          <p:cNvSpPr>
            <a:spLocks noGrp="1" noChangeArrowheads="1"/>
          </p:cNvSpPr>
          <p:nvPr>
            <p:ph type="body" idx="4294967295"/>
          </p:nvPr>
        </p:nvSpPr>
        <p:spPr bwMode="auto">
          <a:xfrm>
            <a:off x="1524000" y="1509713"/>
            <a:ext cx="6210300" cy="4398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a:solidFill>
                  <a:srgbClr val="FFFF00"/>
                </a:solidFill>
                <a:ea typeface="MS PGothic" panose="020B0600070205080204" pitchFamily="34" charset="-128"/>
              </a:rPr>
              <a:t>Προώθηση της ενημέρωσης και κατανόησης της νόσου</a:t>
            </a: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a:solidFill>
                  <a:srgbClr val="FFCC99"/>
                </a:solidFill>
                <a:ea typeface="MS PGothic" panose="020B0600070205080204" pitchFamily="34" charset="-128"/>
              </a:rPr>
              <a:t>Σεβασμός των ανθρωπίνων δικαιωμάτων των ανθρώπων με άνοια</a:t>
            </a:r>
            <a:endParaRPr lang="en-GB" altLang="el-GR" sz="2200" b="0">
              <a:solidFill>
                <a:srgbClr val="FFCC99"/>
              </a:solidFill>
              <a:ea typeface="MS PGothic" panose="020B0600070205080204" pitchFamily="34" charset="-128"/>
            </a:endParaRP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a:solidFill>
                  <a:srgbClr val="FFCC99"/>
                </a:solidFill>
                <a:ea typeface="MS PGothic" panose="020B0600070205080204" pitchFamily="34" charset="-128"/>
              </a:rPr>
              <a:t>Αναγνώριση του ρόλου κλειδιού των οικογενειών και των περιθαλπόντων</a:t>
            </a:r>
            <a:endParaRPr lang="en-GB" altLang="el-GR" sz="2200" b="0">
              <a:solidFill>
                <a:srgbClr val="FFCC99"/>
              </a:solidFill>
              <a:ea typeface="MS PGothic" panose="020B0600070205080204" pitchFamily="34" charset="-128"/>
            </a:endParaRP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a:solidFill>
                  <a:srgbClr val="FFCC99"/>
                </a:solidFill>
                <a:ea typeface="MS PGothic" panose="020B0600070205080204" pitchFamily="34" charset="-128"/>
              </a:rPr>
              <a:t>Εύκολη πρόσβαση στις δομές υγείας και κοινωνικής φροντίδας</a:t>
            </a: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a:solidFill>
                  <a:srgbClr val="FFD44B"/>
                </a:solidFill>
                <a:ea typeface="MS PGothic" panose="020B0600070205080204" pitchFamily="34" charset="-128"/>
              </a:rPr>
              <a:t>Υπογράμμιση της σπουδαιότητας της έναρξης της θεραπείας μετά τη διάγνωση</a:t>
            </a:r>
            <a:endParaRPr lang="en-GB" altLang="el-GR" sz="2200" b="0">
              <a:solidFill>
                <a:srgbClr val="FFD44B"/>
              </a:solidFill>
              <a:ea typeface="MS PGothic" panose="020B0600070205080204" pitchFamily="34" charset="-128"/>
            </a:endParaRP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a:solidFill>
                  <a:srgbClr val="FFCC99"/>
                </a:solidFill>
                <a:ea typeface="MS PGothic" panose="020B0600070205080204" pitchFamily="34" charset="-128"/>
              </a:rPr>
              <a:t>Πρόληψη της νόσου μέσω της βελτίωσης της δημόσιας υγείας</a:t>
            </a:r>
            <a:endParaRPr lang="en-GB" altLang="el-GR" sz="2200" b="0">
              <a:solidFill>
                <a:srgbClr val="FFCC99"/>
              </a:solidFill>
              <a:ea typeface="MS PGothic" panose="020B0600070205080204" pitchFamily="34" charset="-128"/>
            </a:endParaRPr>
          </a:p>
        </p:txBody>
      </p:sp>
      <p:sp>
        <p:nvSpPr>
          <p:cNvPr id="141316" name="Rectangle 5">
            <a:extLst>
              <a:ext uri="{FF2B5EF4-FFF2-40B4-BE49-F238E27FC236}">
                <a16:creationId xmlns:a16="http://schemas.microsoft.com/office/drawing/2014/main" id="{0012D897-2DFA-500E-A72A-6AAFA9C7E972}"/>
              </a:ext>
            </a:extLst>
          </p:cNvPr>
          <p:cNvSpPr>
            <a:spLocks noChangeArrowheads="1"/>
          </p:cNvSpPr>
          <p:nvPr/>
        </p:nvSpPr>
        <p:spPr bwMode="auto">
          <a:xfrm>
            <a:off x="1757364" y="1557339"/>
            <a:ext cx="3736975"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2800">
                <a:solidFill>
                  <a:schemeClr val="tx1"/>
                </a:solidFill>
                <a:latin typeface="Comic Sans MS" panose="030F0702030302020204" pitchFamily="66" charset="0"/>
                <a:cs typeface="Arial" panose="020B0604020202020204" pitchFamily="34" charset="0"/>
              </a:defRPr>
            </a:lvl1pPr>
            <a:lvl2pPr marL="742950" indent="-285750">
              <a:defRPr sz="2800">
                <a:solidFill>
                  <a:schemeClr val="tx1"/>
                </a:solidFill>
                <a:latin typeface="Comic Sans MS" panose="030F0702030302020204" pitchFamily="66" charset="0"/>
                <a:cs typeface="Arial" panose="020B0604020202020204" pitchFamily="34" charset="0"/>
              </a:defRPr>
            </a:lvl2pPr>
            <a:lvl3pPr marL="1143000" indent="-228600">
              <a:defRPr sz="2800">
                <a:solidFill>
                  <a:schemeClr val="tx1"/>
                </a:solidFill>
                <a:latin typeface="Comic Sans MS" panose="030F0702030302020204" pitchFamily="66" charset="0"/>
                <a:cs typeface="Arial" panose="020B0604020202020204" pitchFamily="34" charset="0"/>
              </a:defRPr>
            </a:lvl3pPr>
            <a:lvl4pPr marL="1600200" indent="-228600">
              <a:defRPr sz="2800">
                <a:solidFill>
                  <a:schemeClr val="tx1"/>
                </a:solidFill>
                <a:latin typeface="Comic Sans MS" panose="030F0702030302020204" pitchFamily="66" charset="0"/>
                <a:cs typeface="Arial" panose="020B0604020202020204" pitchFamily="34" charset="0"/>
              </a:defRPr>
            </a:lvl4pPr>
            <a:lvl5pPr marL="2057400" indent="-228600">
              <a:defRPr sz="2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9pPr>
          </a:lstStyle>
          <a:p>
            <a:pPr eaLnBrk="0" fontAlgn="base" hangingPunct="0">
              <a:spcBef>
                <a:spcPct val="0"/>
              </a:spcBef>
              <a:spcAft>
                <a:spcPct val="25000"/>
              </a:spcAft>
              <a:buFontTx/>
              <a:buChar char="•"/>
            </a:pPr>
            <a:endParaRPr lang="en-GB" altLang="el-GR" sz="2400" b="1">
              <a:solidFill>
                <a:srgbClr val="FFFFFF"/>
              </a:solidFill>
              <a:latin typeface="Arial" panose="020B0604020202020204" pitchFamily="34" charset="0"/>
            </a:endParaRPr>
          </a:p>
        </p:txBody>
      </p:sp>
      <p:pic>
        <p:nvPicPr>
          <p:cNvPr id="141317" name="Picture 4">
            <a:extLst>
              <a:ext uri="{FF2B5EF4-FFF2-40B4-BE49-F238E27FC236}">
                <a16:creationId xmlns:a16="http://schemas.microsoft.com/office/drawing/2014/main" id="{55A15F2F-82C8-F463-5F76-1114DD12E5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3920"/>
          <a:stretch>
            <a:fillRect/>
          </a:stretch>
        </p:blipFill>
        <p:spPr bwMode="auto">
          <a:xfrm rot="536089">
            <a:off x="8334376" y="2247901"/>
            <a:ext cx="2379663" cy="3241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1318" name="Picture 4" descr="auth logo black_NEW copy">
            <a:extLst>
              <a:ext uri="{FF2B5EF4-FFF2-40B4-BE49-F238E27FC236}">
                <a16:creationId xmlns:a16="http://schemas.microsoft.com/office/drawing/2014/main" id="{A285AED5-028D-1462-8EFB-0838606150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6376" y="0"/>
            <a:ext cx="15716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9" name="Picture 3" descr="100118_logo_alzheimer">
            <a:extLst>
              <a:ext uri="{FF2B5EF4-FFF2-40B4-BE49-F238E27FC236}">
                <a16:creationId xmlns:a16="http://schemas.microsoft.com/office/drawing/2014/main" id="{AA78311A-1A29-9668-AA34-87580660BE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
            <a:ext cx="1500188"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1 - Τίτλος">
            <a:extLst>
              <a:ext uri="{FF2B5EF4-FFF2-40B4-BE49-F238E27FC236}">
                <a16:creationId xmlns:a16="http://schemas.microsoft.com/office/drawing/2014/main" id="{04B94701-2C07-C181-B023-26817E08469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l-GR" altLang="el-GR"/>
          </a:p>
        </p:txBody>
      </p:sp>
      <p:pic>
        <p:nvPicPr>
          <p:cNvPr id="4" name="Picture 8" descr="people">
            <a:extLst>
              <a:ext uri="{FF2B5EF4-FFF2-40B4-BE49-F238E27FC236}">
                <a16:creationId xmlns:a16="http://schemas.microsoft.com/office/drawing/2014/main" id="{E079D6B8-6CA0-F941-2DE4-20864FDD4638}"/>
              </a:ext>
            </a:extLst>
          </p:cNvPr>
          <p:cNvPicPr>
            <a:picLocks noGrp="1" noChangeAspect="1" noChangeArrowheads="1"/>
          </p:cNvPicPr>
          <p:nvPr>
            <p:ph idx="1"/>
          </p:nvPr>
        </p:nvPicPr>
        <p:blipFill>
          <a:blip r:embed="rId2" cstate="print"/>
          <a:srcRect/>
          <a:stretch>
            <a:fillRect/>
          </a:stretch>
        </p:blipFill>
        <p:spPr>
          <a:xfrm>
            <a:off x="1524000" y="1"/>
            <a:ext cx="9144000" cy="6857999"/>
          </a:xfrm>
          <a:effectLst>
            <a:outerShdw blurRad="292100" dist="139700" dir="2700000" algn="tl" rotWithShape="0">
              <a:srgbClr val="333333">
                <a:alpha val="65000"/>
              </a:srgbClr>
            </a:outerShdw>
            <a:softEdge rad="317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4CD7B93E-469D-AA1D-EB54-4D5838732076}"/>
              </a:ext>
            </a:extLst>
          </p:cNvPr>
          <p:cNvSpPr>
            <a:spLocks noGrp="1" noChangeArrowheads="1"/>
          </p:cNvSpPr>
          <p:nvPr>
            <p:ph type="title" idx="4294967295"/>
          </p:nvPr>
        </p:nvSpPr>
        <p:spPr bwMode="auto">
          <a:xfrm>
            <a:off x="1981200" y="1000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marL="0" indent="0" algn="ctr" eaLnBrk="1" hangingPunct="1"/>
            <a:r>
              <a:rPr lang="el-GR" altLang="el-GR" sz="3600" dirty="0">
                <a:solidFill>
                  <a:srgbClr val="FF0000"/>
                </a:solidFill>
              </a:rPr>
              <a:t>Παγκόσμιος Χάρτης </a:t>
            </a:r>
            <a:br>
              <a:rPr lang="el-GR" altLang="el-GR" sz="3600" dirty="0">
                <a:solidFill>
                  <a:srgbClr val="FF0000"/>
                </a:solidFill>
              </a:rPr>
            </a:br>
            <a:r>
              <a:rPr lang="el-GR" altLang="el-GR" sz="3600" dirty="0">
                <a:solidFill>
                  <a:srgbClr val="FF0000"/>
                </a:solidFill>
              </a:rPr>
              <a:t>Νόσου </a:t>
            </a:r>
            <a:r>
              <a:rPr lang="en-US" altLang="el-GR" sz="3600" dirty="0">
                <a:solidFill>
                  <a:srgbClr val="FF0000"/>
                </a:solidFill>
              </a:rPr>
              <a:t>Alzheimer’s </a:t>
            </a:r>
          </a:p>
        </p:txBody>
      </p:sp>
      <p:sp>
        <p:nvSpPr>
          <p:cNvPr id="147459" name="Rectangle 3">
            <a:extLst>
              <a:ext uri="{FF2B5EF4-FFF2-40B4-BE49-F238E27FC236}">
                <a16:creationId xmlns:a16="http://schemas.microsoft.com/office/drawing/2014/main" id="{34D4FA08-BDCB-65E6-8545-2B8138E329C7}"/>
              </a:ext>
            </a:extLst>
          </p:cNvPr>
          <p:cNvSpPr>
            <a:spLocks noGrp="1" noChangeArrowheads="1"/>
          </p:cNvSpPr>
          <p:nvPr>
            <p:ph type="body" idx="4294967295"/>
          </p:nvPr>
        </p:nvSpPr>
        <p:spPr bwMode="auto">
          <a:xfrm>
            <a:off x="1524000" y="1509713"/>
            <a:ext cx="6210300" cy="4398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dirty="0">
                <a:solidFill>
                  <a:srgbClr val="FFCC99"/>
                </a:solidFill>
                <a:ea typeface="MS PGothic" panose="020B0600070205080204" pitchFamily="34" charset="-128"/>
              </a:rPr>
              <a:t>Προώθηση της ενημέρωσης και κατανόησης της νόσου</a:t>
            </a: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dirty="0">
                <a:solidFill>
                  <a:srgbClr val="FFFF00"/>
                </a:solidFill>
                <a:ea typeface="MS PGothic" panose="020B0600070205080204" pitchFamily="34" charset="-128"/>
              </a:rPr>
              <a:t>Σεβασμός των ανθρωπίνων δικαιωμάτων των ανθρώπων με άνοια</a:t>
            </a:r>
            <a:endParaRPr lang="en-GB" altLang="el-GR" sz="2200" dirty="0">
              <a:solidFill>
                <a:srgbClr val="FFFF00"/>
              </a:solidFill>
              <a:ea typeface="MS PGothic" panose="020B0600070205080204" pitchFamily="34" charset="-128"/>
            </a:endParaRP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dirty="0">
                <a:solidFill>
                  <a:srgbClr val="FFCC99"/>
                </a:solidFill>
                <a:ea typeface="MS PGothic" panose="020B0600070205080204" pitchFamily="34" charset="-128"/>
              </a:rPr>
              <a:t>Αναγνώριση του ρόλου κλειδιού των οικογενειών και των περιθαλπόντων</a:t>
            </a:r>
            <a:endParaRPr lang="en-GB" altLang="el-GR" sz="2200" b="0" dirty="0">
              <a:solidFill>
                <a:srgbClr val="FFCC99"/>
              </a:solidFill>
              <a:ea typeface="MS PGothic" panose="020B0600070205080204" pitchFamily="34" charset="-128"/>
            </a:endParaRP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dirty="0">
                <a:solidFill>
                  <a:srgbClr val="FFCC99"/>
                </a:solidFill>
                <a:ea typeface="MS PGothic" panose="020B0600070205080204" pitchFamily="34" charset="-128"/>
              </a:rPr>
              <a:t>Εύκολη πρόσβαση στις δομές υγείας και κοινωνικής φροντίδας</a:t>
            </a: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dirty="0">
                <a:solidFill>
                  <a:srgbClr val="FFD44B"/>
                </a:solidFill>
                <a:ea typeface="MS PGothic" panose="020B0600070205080204" pitchFamily="34" charset="-128"/>
              </a:rPr>
              <a:t>Υπογράμμιση της σπουδαιότητας της έναρξης της θεραπείας μετά τη διάγνωση</a:t>
            </a:r>
            <a:endParaRPr lang="en-GB" altLang="el-GR" sz="2200" b="0" dirty="0">
              <a:solidFill>
                <a:srgbClr val="FFD44B"/>
              </a:solidFill>
              <a:ea typeface="MS PGothic" panose="020B0600070205080204" pitchFamily="34" charset="-128"/>
            </a:endParaRP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dirty="0">
                <a:solidFill>
                  <a:srgbClr val="FFCC99"/>
                </a:solidFill>
                <a:ea typeface="MS PGothic" panose="020B0600070205080204" pitchFamily="34" charset="-128"/>
              </a:rPr>
              <a:t>Πρόληψη της νόσου μέσω της βελτίωσης της δημόσιας υγείας</a:t>
            </a:r>
            <a:endParaRPr lang="en-GB" altLang="el-GR" sz="2200" b="0" dirty="0">
              <a:solidFill>
                <a:srgbClr val="FFCC99"/>
              </a:solidFill>
              <a:ea typeface="MS PGothic" panose="020B0600070205080204" pitchFamily="34" charset="-128"/>
            </a:endParaRPr>
          </a:p>
        </p:txBody>
      </p:sp>
      <p:sp>
        <p:nvSpPr>
          <p:cNvPr id="147460" name="Rectangle 5">
            <a:extLst>
              <a:ext uri="{FF2B5EF4-FFF2-40B4-BE49-F238E27FC236}">
                <a16:creationId xmlns:a16="http://schemas.microsoft.com/office/drawing/2014/main" id="{80387876-F2B8-2C5F-73DD-5B28D74BF4B7}"/>
              </a:ext>
            </a:extLst>
          </p:cNvPr>
          <p:cNvSpPr>
            <a:spLocks noChangeArrowheads="1"/>
          </p:cNvSpPr>
          <p:nvPr/>
        </p:nvSpPr>
        <p:spPr bwMode="auto">
          <a:xfrm>
            <a:off x="1757364" y="1557339"/>
            <a:ext cx="3736975"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2800">
                <a:solidFill>
                  <a:schemeClr val="tx1"/>
                </a:solidFill>
                <a:latin typeface="Comic Sans MS" panose="030F0702030302020204" pitchFamily="66" charset="0"/>
                <a:cs typeface="Arial" panose="020B0604020202020204" pitchFamily="34" charset="0"/>
              </a:defRPr>
            </a:lvl1pPr>
            <a:lvl2pPr marL="742950" indent="-285750">
              <a:defRPr sz="2800">
                <a:solidFill>
                  <a:schemeClr val="tx1"/>
                </a:solidFill>
                <a:latin typeface="Comic Sans MS" panose="030F0702030302020204" pitchFamily="66" charset="0"/>
                <a:cs typeface="Arial" panose="020B0604020202020204" pitchFamily="34" charset="0"/>
              </a:defRPr>
            </a:lvl2pPr>
            <a:lvl3pPr marL="1143000" indent="-228600">
              <a:defRPr sz="2800">
                <a:solidFill>
                  <a:schemeClr val="tx1"/>
                </a:solidFill>
                <a:latin typeface="Comic Sans MS" panose="030F0702030302020204" pitchFamily="66" charset="0"/>
                <a:cs typeface="Arial" panose="020B0604020202020204" pitchFamily="34" charset="0"/>
              </a:defRPr>
            </a:lvl3pPr>
            <a:lvl4pPr marL="1600200" indent="-228600">
              <a:defRPr sz="2800">
                <a:solidFill>
                  <a:schemeClr val="tx1"/>
                </a:solidFill>
                <a:latin typeface="Comic Sans MS" panose="030F0702030302020204" pitchFamily="66" charset="0"/>
                <a:cs typeface="Arial" panose="020B0604020202020204" pitchFamily="34" charset="0"/>
              </a:defRPr>
            </a:lvl4pPr>
            <a:lvl5pPr marL="2057400" indent="-228600">
              <a:defRPr sz="2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9pPr>
          </a:lstStyle>
          <a:p>
            <a:pPr>
              <a:spcAft>
                <a:spcPct val="25000"/>
              </a:spcAft>
              <a:buFontTx/>
              <a:buChar char="•"/>
            </a:pPr>
            <a:endParaRPr lang="en-GB" altLang="el-GR" sz="2400" b="1">
              <a:solidFill>
                <a:srgbClr val="FFFFFF"/>
              </a:solidFill>
              <a:latin typeface="Arial" panose="020B0604020202020204" pitchFamily="34" charset="0"/>
            </a:endParaRPr>
          </a:p>
        </p:txBody>
      </p:sp>
      <p:pic>
        <p:nvPicPr>
          <p:cNvPr id="147461" name="Picture 4">
            <a:extLst>
              <a:ext uri="{FF2B5EF4-FFF2-40B4-BE49-F238E27FC236}">
                <a16:creationId xmlns:a16="http://schemas.microsoft.com/office/drawing/2014/main" id="{466F580F-B8E2-CFEB-4390-F339BDB325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3920"/>
          <a:stretch>
            <a:fillRect/>
          </a:stretch>
        </p:blipFill>
        <p:spPr bwMode="auto">
          <a:xfrm rot="536089">
            <a:off x="8334376" y="2247901"/>
            <a:ext cx="2379663" cy="3241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7462" name="Picture 4" descr="auth logo black_NEW copy">
            <a:extLst>
              <a:ext uri="{FF2B5EF4-FFF2-40B4-BE49-F238E27FC236}">
                <a16:creationId xmlns:a16="http://schemas.microsoft.com/office/drawing/2014/main" id="{7F5B633F-D056-867B-D080-DEC111420B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6376" y="0"/>
            <a:ext cx="15716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3" name="Picture 3" descr="100118_logo_alzheimer">
            <a:extLst>
              <a:ext uri="{FF2B5EF4-FFF2-40B4-BE49-F238E27FC236}">
                <a16:creationId xmlns:a16="http://schemas.microsoft.com/office/drawing/2014/main" id="{947DCDA7-4D4E-F9FB-AD47-3D631621C8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
            <a:ext cx="1500188"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1 - Τίτλος">
            <a:extLst>
              <a:ext uri="{FF2B5EF4-FFF2-40B4-BE49-F238E27FC236}">
                <a16:creationId xmlns:a16="http://schemas.microsoft.com/office/drawing/2014/main" id="{ADF38ADF-1FFB-8235-5414-7537A936C7A3}"/>
              </a:ext>
            </a:extLst>
          </p:cNvPr>
          <p:cNvSpPr>
            <a:spLocks noGrp="1"/>
          </p:cNvSpPr>
          <p:nvPr>
            <p:ph type="title"/>
          </p:nvPr>
        </p:nvSpPr>
        <p:spPr>
          <a:xfrm>
            <a:off x="1524000" y="214314"/>
            <a:ext cx="9144000" cy="1462087"/>
          </a:xfrm>
        </p:spPr>
        <p:txBody>
          <a:bodyPr/>
          <a:lstStyle/>
          <a:p>
            <a:pPr algn="ctr"/>
            <a:r>
              <a:rPr lang="en-US" altLang="el-GR" sz="3200" dirty="0">
                <a:solidFill>
                  <a:srgbClr val="FF0000"/>
                </a:solidFill>
              </a:rPr>
              <a:t>ANOI</a:t>
            </a:r>
            <a:r>
              <a:rPr lang="el-GR" altLang="el-GR" sz="3200" dirty="0">
                <a:solidFill>
                  <a:srgbClr val="FF0000"/>
                </a:solidFill>
              </a:rPr>
              <a:t>ΞΗ  </a:t>
            </a:r>
            <a:r>
              <a:rPr lang="en-US" altLang="el-GR" sz="3200" dirty="0">
                <a:solidFill>
                  <a:srgbClr val="FF0000"/>
                </a:solidFill>
              </a:rPr>
              <a:t>2012</a:t>
            </a:r>
            <a:r>
              <a:rPr lang="el-GR" altLang="el-GR" sz="3200" dirty="0">
                <a:solidFill>
                  <a:srgbClr val="FF0000"/>
                </a:solidFill>
              </a:rPr>
              <a:t>,</a:t>
            </a:r>
            <a:br>
              <a:rPr lang="el-GR" altLang="el-GR" sz="3200" dirty="0">
                <a:solidFill>
                  <a:srgbClr val="FF0000"/>
                </a:solidFill>
              </a:rPr>
            </a:br>
            <a:r>
              <a:rPr lang="el-GR" altLang="el-GR" sz="3200" dirty="0">
                <a:solidFill>
                  <a:srgbClr val="FF0000"/>
                </a:solidFill>
              </a:rPr>
              <a:t>ΘΕΣΣΑΛΟΝΙΚΗ</a:t>
            </a:r>
          </a:p>
        </p:txBody>
      </p:sp>
      <p:sp>
        <p:nvSpPr>
          <p:cNvPr id="149507" name="2 - Θέση περιεχομένου">
            <a:extLst>
              <a:ext uri="{FF2B5EF4-FFF2-40B4-BE49-F238E27FC236}">
                <a16:creationId xmlns:a16="http://schemas.microsoft.com/office/drawing/2014/main" id="{4CD17F63-D604-ECF8-C73C-C80068E6F607}"/>
              </a:ext>
            </a:extLst>
          </p:cNvPr>
          <p:cNvSpPr>
            <a:spLocks noGrp="1"/>
          </p:cNvSpPr>
          <p:nvPr>
            <p:ph idx="1"/>
          </p:nvPr>
        </p:nvSpPr>
        <p:spPr>
          <a:xfrm>
            <a:off x="1219200" y="2067181"/>
            <a:ext cx="10972800" cy="4525963"/>
          </a:xfrm>
        </p:spPr>
        <p:txBody>
          <a:bodyPr/>
          <a:lstStyle/>
          <a:p>
            <a:pPr algn="ctr">
              <a:buFont typeface="Wingdings" panose="05000000000000000000" pitchFamily="2" charset="2"/>
              <a:buNone/>
            </a:pPr>
            <a:r>
              <a:rPr lang="el-GR" altLang="el-GR" sz="3200" dirty="0">
                <a:highlight>
                  <a:srgbClr val="FFFF00"/>
                </a:highlight>
              </a:rPr>
              <a:t>ΔΙΗΜΕΡΙΔΑ</a:t>
            </a:r>
          </a:p>
          <a:p>
            <a:pPr algn="ctr">
              <a:buFont typeface="Wingdings" panose="05000000000000000000" pitchFamily="2" charset="2"/>
              <a:buNone/>
            </a:pPr>
            <a:endParaRPr lang="el-GR" altLang="el-GR" sz="3200" dirty="0">
              <a:highlight>
                <a:srgbClr val="FFFF00"/>
              </a:highlight>
            </a:endParaRPr>
          </a:p>
          <a:p>
            <a:pPr algn="ctr">
              <a:buFont typeface="Wingdings" panose="05000000000000000000" pitchFamily="2" charset="2"/>
              <a:buNone/>
            </a:pPr>
            <a:r>
              <a:rPr lang="el-GR" altLang="el-GR" sz="3200" dirty="0">
                <a:highlight>
                  <a:srgbClr val="FFFF00"/>
                </a:highlight>
              </a:rPr>
              <a:t>ΝΟΜΙΚΑ ΚΑΙ ΝΟΣΗΛΕΥΤΙΚΑ ΘΕΜΑΤΑ </a:t>
            </a:r>
          </a:p>
          <a:p>
            <a:pPr algn="ctr">
              <a:buFont typeface="Wingdings" panose="05000000000000000000" pitchFamily="2" charset="2"/>
              <a:buNone/>
            </a:pPr>
            <a:r>
              <a:rPr lang="el-GR" altLang="el-GR" sz="3200" dirty="0">
                <a:highlight>
                  <a:srgbClr val="FFFF00"/>
                </a:highlight>
              </a:rPr>
              <a:t>ΣΤΗΝ ΑΝΟΙΑ</a:t>
            </a:r>
          </a:p>
          <a:p>
            <a:pPr>
              <a:buFont typeface="Wingdings" panose="05000000000000000000" pitchFamily="2" charset="2"/>
              <a:buNone/>
            </a:pPr>
            <a:endParaRPr lang="el-GR" altLang="el-GR" sz="3200" dirty="0">
              <a:highlight>
                <a:srgbClr val="FFFF00"/>
              </a:highlight>
            </a:endParaRPr>
          </a:p>
          <a:p>
            <a:pPr algn="ctr">
              <a:buFont typeface="Wingdings" panose="05000000000000000000" pitchFamily="2" charset="2"/>
              <a:buNone/>
            </a:pPr>
            <a:r>
              <a:rPr lang="en-US" altLang="el-GR" sz="3200" dirty="0">
                <a:highlight>
                  <a:srgbClr val="FFFF00"/>
                </a:highlight>
              </a:rPr>
              <a:t>SLIDES </a:t>
            </a:r>
            <a:r>
              <a:rPr lang="el-GR" altLang="el-GR" sz="3200" dirty="0">
                <a:highlight>
                  <a:srgbClr val="FFFF00"/>
                </a:highlight>
              </a:rPr>
              <a:t>ΚΑΙ ΠΡΑΚΤΙΚΑ ΣΤΗ ΔΙΑΘΕΣΗ ΣΑΣ</a:t>
            </a:r>
          </a:p>
          <a:p>
            <a:pPr algn="ctr"/>
            <a:endParaRPr lang="el-GR" altLang="el-GR" dirty="0"/>
          </a:p>
        </p:txBody>
      </p:sp>
      <p:pic>
        <p:nvPicPr>
          <p:cNvPr id="149508" name="Picture 4" descr="auth logo black_NEW copy">
            <a:extLst>
              <a:ext uri="{FF2B5EF4-FFF2-40B4-BE49-F238E27FC236}">
                <a16:creationId xmlns:a16="http://schemas.microsoft.com/office/drawing/2014/main" id="{62D208B4-A4C9-0702-0451-7BD0813FF0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5716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3" descr="100118_logo_alzheimer">
            <a:extLst>
              <a:ext uri="{FF2B5EF4-FFF2-40B4-BE49-F238E27FC236}">
                <a16:creationId xmlns:a16="http://schemas.microsoft.com/office/drawing/2014/main" id="{3BBD8CD5-2770-4F0D-4224-F8D08D86E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35718"/>
            <a:ext cx="1500187"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9FC79173-1EA9-418E-D44F-2DF773993BED}"/>
              </a:ext>
            </a:extLst>
          </p:cNvPr>
          <p:cNvSpPr>
            <a:spLocks noGrp="1" noChangeArrowheads="1"/>
          </p:cNvSpPr>
          <p:nvPr>
            <p:ph type="title" idx="4294967295"/>
          </p:nvPr>
        </p:nvSpPr>
        <p:spPr bwMode="auto">
          <a:xfrm>
            <a:off x="1981200" y="1000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marL="0" indent="0" algn="ctr" eaLnBrk="1" hangingPunct="1"/>
            <a:r>
              <a:rPr lang="el-GR" altLang="el-GR" sz="3600" dirty="0">
                <a:solidFill>
                  <a:srgbClr val="FF0000"/>
                </a:solidFill>
              </a:rPr>
              <a:t>Παγκόσμιος Χάρτης </a:t>
            </a:r>
            <a:br>
              <a:rPr lang="el-GR" altLang="el-GR" sz="3600" dirty="0">
                <a:solidFill>
                  <a:srgbClr val="FF0000"/>
                </a:solidFill>
              </a:rPr>
            </a:br>
            <a:r>
              <a:rPr lang="el-GR" altLang="el-GR" sz="3600" dirty="0">
                <a:solidFill>
                  <a:srgbClr val="FF0000"/>
                </a:solidFill>
              </a:rPr>
              <a:t>Νόσου </a:t>
            </a:r>
            <a:r>
              <a:rPr lang="en-US" altLang="el-GR" sz="3600" dirty="0">
                <a:solidFill>
                  <a:srgbClr val="FF0000"/>
                </a:solidFill>
              </a:rPr>
              <a:t>Alzheimer’s </a:t>
            </a:r>
          </a:p>
        </p:txBody>
      </p:sp>
      <p:sp>
        <p:nvSpPr>
          <p:cNvPr id="138243" name="Rectangle 3">
            <a:extLst>
              <a:ext uri="{FF2B5EF4-FFF2-40B4-BE49-F238E27FC236}">
                <a16:creationId xmlns:a16="http://schemas.microsoft.com/office/drawing/2014/main" id="{E7AA5173-1792-5207-5958-ABA8D2A5E913}"/>
              </a:ext>
            </a:extLst>
          </p:cNvPr>
          <p:cNvSpPr>
            <a:spLocks noGrp="1" noChangeArrowheads="1"/>
          </p:cNvSpPr>
          <p:nvPr>
            <p:ph type="body" idx="4294967295"/>
          </p:nvPr>
        </p:nvSpPr>
        <p:spPr bwMode="auto">
          <a:xfrm>
            <a:off x="1524000" y="1509713"/>
            <a:ext cx="6210300" cy="4398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dirty="0">
                <a:solidFill>
                  <a:srgbClr val="FFC000"/>
                </a:solidFill>
                <a:ea typeface="MS PGothic" panose="020B0600070205080204" pitchFamily="34" charset="-128"/>
              </a:rPr>
              <a:t>Προώθηση της ενημέρωσης και κατανόησης της νόσου</a:t>
            </a: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dirty="0">
                <a:solidFill>
                  <a:srgbClr val="FFC000"/>
                </a:solidFill>
                <a:ea typeface="MS PGothic" panose="020B0600070205080204" pitchFamily="34" charset="-128"/>
              </a:rPr>
              <a:t>Σεβασμός των ανθρωπίνων δικαιωμάτων των ανθρώπων με άνοια</a:t>
            </a:r>
            <a:endParaRPr lang="en-GB" altLang="el-GR" sz="2200" b="0" dirty="0">
              <a:solidFill>
                <a:srgbClr val="FFC000"/>
              </a:solidFill>
              <a:ea typeface="MS PGothic" panose="020B0600070205080204" pitchFamily="34" charset="-128"/>
            </a:endParaRP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dirty="0">
                <a:solidFill>
                  <a:srgbClr val="FFC000"/>
                </a:solidFill>
                <a:ea typeface="MS PGothic" panose="020B0600070205080204" pitchFamily="34" charset="-128"/>
              </a:rPr>
              <a:t>Αναγνώριση του ρόλου κλειδιού των οικογενειών και των περιθαλπόντων</a:t>
            </a:r>
            <a:endParaRPr lang="en-GB" altLang="el-GR" sz="2200" b="0" dirty="0">
              <a:solidFill>
                <a:srgbClr val="FFC000"/>
              </a:solidFill>
              <a:ea typeface="MS PGothic" panose="020B0600070205080204" pitchFamily="34" charset="-128"/>
            </a:endParaRP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dirty="0">
                <a:solidFill>
                  <a:srgbClr val="FFC000"/>
                </a:solidFill>
                <a:ea typeface="MS PGothic" panose="020B0600070205080204" pitchFamily="34" charset="-128"/>
              </a:rPr>
              <a:t>Εύκολη πρόσβαση στις δομές υγείας και κοινωνικής φροντίδας</a:t>
            </a: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dirty="0">
                <a:solidFill>
                  <a:srgbClr val="FFC000"/>
                </a:solidFill>
                <a:ea typeface="MS PGothic" panose="020B0600070205080204" pitchFamily="34" charset="-128"/>
              </a:rPr>
              <a:t>Υπογράμμιση της σπουδαιότητας της έναρξης της θεραπείας μετά τη διάγνωση</a:t>
            </a:r>
            <a:endParaRPr lang="en-GB" altLang="el-GR" sz="2200" b="0" dirty="0">
              <a:solidFill>
                <a:srgbClr val="FFC000"/>
              </a:solidFill>
              <a:ea typeface="MS PGothic" panose="020B0600070205080204" pitchFamily="34" charset="-128"/>
            </a:endParaRP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dirty="0">
                <a:solidFill>
                  <a:srgbClr val="FFC000"/>
                </a:solidFill>
                <a:ea typeface="MS PGothic" panose="020B0600070205080204" pitchFamily="34" charset="-128"/>
              </a:rPr>
              <a:t>Πρόληψη της νόσου μέσω της βελτίωσης της δημόσιας υγείας</a:t>
            </a:r>
            <a:endParaRPr lang="en-GB" altLang="el-GR" sz="2200" b="0" dirty="0">
              <a:solidFill>
                <a:srgbClr val="FFC000"/>
              </a:solidFill>
              <a:ea typeface="MS PGothic" panose="020B0600070205080204" pitchFamily="34" charset="-128"/>
            </a:endParaRPr>
          </a:p>
        </p:txBody>
      </p:sp>
      <p:sp>
        <p:nvSpPr>
          <p:cNvPr id="138244" name="Rectangle 5">
            <a:extLst>
              <a:ext uri="{FF2B5EF4-FFF2-40B4-BE49-F238E27FC236}">
                <a16:creationId xmlns:a16="http://schemas.microsoft.com/office/drawing/2014/main" id="{BCFF6351-7757-1D3F-2C4A-7959353E5F44}"/>
              </a:ext>
            </a:extLst>
          </p:cNvPr>
          <p:cNvSpPr>
            <a:spLocks noChangeArrowheads="1"/>
          </p:cNvSpPr>
          <p:nvPr/>
        </p:nvSpPr>
        <p:spPr bwMode="auto">
          <a:xfrm>
            <a:off x="1757364" y="1557339"/>
            <a:ext cx="3736975"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2800">
                <a:solidFill>
                  <a:schemeClr val="tx1"/>
                </a:solidFill>
                <a:latin typeface="Comic Sans MS" panose="030F0702030302020204" pitchFamily="66" charset="0"/>
                <a:cs typeface="Arial" panose="020B0604020202020204" pitchFamily="34" charset="0"/>
              </a:defRPr>
            </a:lvl1pPr>
            <a:lvl2pPr marL="742950" indent="-285750">
              <a:defRPr sz="2800">
                <a:solidFill>
                  <a:schemeClr val="tx1"/>
                </a:solidFill>
                <a:latin typeface="Comic Sans MS" panose="030F0702030302020204" pitchFamily="66" charset="0"/>
                <a:cs typeface="Arial" panose="020B0604020202020204" pitchFamily="34" charset="0"/>
              </a:defRPr>
            </a:lvl2pPr>
            <a:lvl3pPr marL="1143000" indent="-228600">
              <a:defRPr sz="2800">
                <a:solidFill>
                  <a:schemeClr val="tx1"/>
                </a:solidFill>
                <a:latin typeface="Comic Sans MS" panose="030F0702030302020204" pitchFamily="66" charset="0"/>
                <a:cs typeface="Arial" panose="020B0604020202020204" pitchFamily="34" charset="0"/>
              </a:defRPr>
            </a:lvl3pPr>
            <a:lvl4pPr marL="1600200" indent="-228600">
              <a:defRPr sz="2800">
                <a:solidFill>
                  <a:schemeClr val="tx1"/>
                </a:solidFill>
                <a:latin typeface="Comic Sans MS" panose="030F0702030302020204" pitchFamily="66" charset="0"/>
                <a:cs typeface="Arial" panose="020B0604020202020204" pitchFamily="34" charset="0"/>
              </a:defRPr>
            </a:lvl4pPr>
            <a:lvl5pPr marL="2057400" indent="-228600">
              <a:defRPr sz="2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9pPr>
          </a:lstStyle>
          <a:p>
            <a:pPr eaLnBrk="0" fontAlgn="base" hangingPunct="0">
              <a:spcBef>
                <a:spcPct val="0"/>
              </a:spcBef>
              <a:spcAft>
                <a:spcPct val="25000"/>
              </a:spcAft>
              <a:buFontTx/>
              <a:buChar char="•"/>
            </a:pPr>
            <a:endParaRPr lang="en-GB" altLang="el-GR" sz="2400" b="1">
              <a:solidFill>
                <a:srgbClr val="FFFFFF"/>
              </a:solidFill>
              <a:latin typeface="Arial" panose="020B0604020202020204" pitchFamily="34" charset="0"/>
            </a:endParaRPr>
          </a:p>
        </p:txBody>
      </p:sp>
      <p:pic>
        <p:nvPicPr>
          <p:cNvPr id="138245" name="Picture 4">
            <a:extLst>
              <a:ext uri="{FF2B5EF4-FFF2-40B4-BE49-F238E27FC236}">
                <a16:creationId xmlns:a16="http://schemas.microsoft.com/office/drawing/2014/main" id="{E60F897B-D1AF-D8EE-8397-19C3F82A25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3920"/>
          <a:stretch>
            <a:fillRect/>
          </a:stretch>
        </p:blipFill>
        <p:spPr bwMode="auto">
          <a:xfrm rot="536089">
            <a:off x="8334376" y="2247901"/>
            <a:ext cx="2379663" cy="3241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8246" name="Picture 4" descr="auth logo black_NEW copy">
            <a:extLst>
              <a:ext uri="{FF2B5EF4-FFF2-40B4-BE49-F238E27FC236}">
                <a16:creationId xmlns:a16="http://schemas.microsoft.com/office/drawing/2014/main" id="{211B6DFE-02E8-C957-F04A-0047DD41DB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96564" y="19050"/>
            <a:ext cx="15716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7" name="Picture 3" descr="100118_logo_alzheimer">
            <a:extLst>
              <a:ext uri="{FF2B5EF4-FFF2-40B4-BE49-F238E27FC236}">
                <a16:creationId xmlns:a16="http://schemas.microsoft.com/office/drawing/2014/main" id="{05F75504-EC24-8CCF-0D84-B933748D9A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1" y="19050"/>
            <a:ext cx="1500188"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C:\Users\Magda\Desktop\Untitled3.jpg">
            <a:extLst>
              <a:ext uri="{FF2B5EF4-FFF2-40B4-BE49-F238E27FC236}">
                <a16:creationId xmlns:a16="http://schemas.microsoft.com/office/drawing/2014/main" id="{EB948265-6110-28E1-88F0-9A13D42C4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 y="20638"/>
            <a:ext cx="12273280"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962" name="Grupo 3">
            <a:extLst>
              <a:ext uri="{FF2B5EF4-FFF2-40B4-BE49-F238E27FC236}">
                <a16:creationId xmlns:a16="http://schemas.microsoft.com/office/drawing/2014/main" id="{29CACE14-AA94-BFDF-438A-DA953EB155DB}"/>
              </a:ext>
            </a:extLst>
          </p:cNvPr>
          <p:cNvGrpSpPr>
            <a:grpSpLocks/>
          </p:cNvGrpSpPr>
          <p:nvPr/>
        </p:nvGrpSpPr>
        <p:grpSpPr bwMode="auto">
          <a:xfrm>
            <a:off x="1524000" y="1295401"/>
            <a:ext cx="9144000" cy="4703763"/>
            <a:chOff x="0" y="-1989"/>
            <a:chExt cx="12191999" cy="6858000"/>
          </a:xfrm>
        </p:grpSpPr>
        <p:sp>
          <p:nvSpPr>
            <p:cNvPr id="3" name="Retângulo 2">
              <a:extLst>
                <a:ext uri="{FF2B5EF4-FFF2-40B4-BE49-F238E27FC236}">
                  <a16:creationId xmlns:a16="http://schemas.microsoft.com/office/drawing/2014/main" id="{F81207A8-1457-445B-AC92-F2C83D11424D}"/>
                </a:ext>
              </a:extLst>
            </p:cNvPr>
            <p:cNvSpPr/>
            <p:nvPr/>
          </p:nvSpPr>
          <p:spPr>
            <a:xfrm>
              <a:off x="0" y="-1989"/>
              <a:ext cx="12191999" cy="68580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pt-PT">
                <a:solidFill>
                  <a:prstClr val="white"/>
                </a:solidFill>
                <a:latin typeface="Calibri"/>
              </a:endParaRPr>
            </a:p>
          </p:txBody>
        </p:sp>
        <p:sp>
          <p:nvSpPr>
            <p:cNvPr id="2" name="CaixaDeTexto 1">
              <a:extLst>
                <a:ext uri="{FF2B5EF4-FFF2-40B4-BE49-F238E27FC236}">
                  <a16:creationId xmlns:a16="http://schemas.microsoft.com/office/drawing/2014/main" id="{B8FBD872-3C42-D917-8DB8-B31622985C04}"/>
                </a:ext>
              </a:extLst>
            </p:cNvPr>
            <p:cNvSpPr txBox="1"/>
            <p:nvPr/>
          </p:nvSpPr>
          <p:spPr>
            <a:xfrm>
              <a:off x="5643033" y="1738549"/>
              <a:ext cx="6288617" cy="4678038"/>
            </a:xfrm>
            <a:prstGeom prst="rect">
              <a:avLst/>
            </a:prstGeom>
            <a:noFill/>
          </p:spPr>
          <p:txBody>
            <a:bodyPr>
              <a:spAutoFit/>
            </a:bodyPr>
            <a:lstStyle/>
            <a:p>
              <a:pPr eaLnBrk="0" fontAlgn="base" hangingPunct="0">
                <a:spcBef>
                  <a:spcPct val="0"/>
                </a:spcBef>
                <a:spcAft>
                  <a:spcPct val="0"/>
                </a:spcAft>
                <a:defRPr/>
              </a:pPr>
              <a:r>
                <a:rPr lang="pt-PT" sz="4050" b="1" dirty="0">
                  <a:solidFill>
                    <a:prstClr val="white"/>
                  </a:solidFill>
                  <a:latin typeface="Times New Roman" panose="02020603050405020304" pitchFamily="18" charset="0"/>
                  <a:cs typeface="Times New Roman" panose="02020603050405020304" pitchFamily="18" charset="0"/>
                </a:rPr>
                <a:t>Dementia </a:t>
              </a:r>
              <a:r>
                <a:rPr lang="pt-PT" sz="4050" b="1" dirty="0" err="1">
                  <a:solidFill>
                    <a:prstClr val="white"/>
                  </a:solidFill>
                  <a:latin typeface="Times New Roman" panose="02020603050405020304" pitchFamily="18" charset="0"/>
                  <a:cs typeface="Times New Roman" panose="02020603050405020304" pitchFamily="18" charset="0"/>
                </a:rPr>
                <a:t>Right</a:t>
              </a:r>
              <a:r>
                <a:rPr lang="pt-PT" sz="4050" b="1" dirty="0">
                  <a:solidFill>
                    <a:prstClr val="white"/>
                  </a:solidFill>
                  <a:latin typeface="Times New Roman" panose="02020603050405020304" pitchFamily="18" charset="0"/>
                  <a:cs typeface="Times New Roman" panose="02020603050405020304" pitchFamily="18" charset="0"/>
                </a:rPr>
                <a:t>:</a:t>
              </a:r>
              <a:r>
                <a:rPr lang="el-GR" sz="4050" b="1" dirty="0">
                  <a:solidFill>
                    <a:prstClr val="white"/>
                  </a:solidFill>
                  <a:latin typeface="Times New Roman" panose="02020603050405020304" pitchFamily="18" charset="0"/>
                  <a:cs typeface="Times New Roman" panose="02020603050405020304" pitchFamily="18" charset="0"/>
                </a:rPr>
                <a:t> </a:t>
              </a:r>
              <a:r>
                <a:rPr lang="en-US" sz="4050" b="1" dirty="0">
                  <a:solidFill>
                    <a:prstClr val="white"/>
                  </a:solidFill>
                  <a:latin typeface="Times New Roman" panose="02020603050405020304" pitchFamily="18" charset="0"/>
                  <a:cs typeface="Times New Roman" panose="02020603050405020304" pitchFamily="18" charset="0"/>
                </a:rPr>
                <a:t>Developing a rights-based approach to dementia</a:t>
              </a:r>
            </a:p>
            <a:p>
              <a:pPr eaLnBrk="0" fontAlgn="base" hangingPunct="0">
                <a:spcBef>
                  <a:spcPct val="0"/>
                </a:spcBef>
                <a:spcAft>
                  <a:spcPct val="0"/>
                </a:spcAft>
                <a:defRPr/>
              </a:pPr>
              <a:r>
                <a:rPr lang="pt-PT" sz="4050" b="1" dirty="0">
                  <a:solidFill>
                    <a:prstClr val="white"/>
                  </a:solidFill>
                  <a:latin typeface="Times New Roman" panose="02020603050405020304" pitchFamily="18" charset="0"/>
                  <a:cs typeface="Times New Roman" panose="02020603050405020304" pitchFamily="18" charset="0"/>
                </a:rPr>
                <a:t> </a:t>
              </a:r>
            </a:p>
          </p:txBody>
        </p:sp>
        <p:cxnSp>
          <p:nvCxnSpPr>
            <p:cNvPr id="7" name="Conexão reta 6">
              <a:extLst>
                <a:ext uri="{FF2B5EF4-FFF2-40B4-BE49-F238E27FC236}">
                  <a16:creationId xmlns:a16="http://schemas.microsoft.com/office/drawing/2014/main" id="{E9A4E7A4-37EA-98A1-0E82-4092C5FFA9A8}"/>
                </a:ext>
              </a:extLst>
            </p:cNvPr>
            <p:cNvCxnSpPr/>
            <p:nvPr/>
          </p:nvCxnSpPr>
          <p:spPr>
            <a:xfrm flipH="1">
              <a:off x="5132917" y="1858906"/>
              <a:ext cx="33867" cy="2439531"/>
            </a:xfrm>
            <a:prstGeom prst="line">
              <a:avLst/>
            </a:prstGeom>
            <a:ln w="19050">
              <a:solidFill>
                <a:srgbClr val="D6A300"/>
              </a:solidFill>
            </a:ln>
          </p:spPr>
          <p:style>
            <a:lnRef idx="1">
              <a:schemeClr val="accent1"/>
            </a:lnRef>
            <a:fillRef idx="0">
              <a:schemeClr val="accent1"/>
            </a:fillRef>
            <a:effectRef idx="0">
              <a:schemeClr val="accent1"/>
            </a:effectRef>
            <a:fontRef idx="minor">
              <a:schemeClr val="tx1"/>
            </a:fontRef>
          </p:style>
        </p:cxnSp>
        <p:sp>
          <p:nvSpPr>
            <p:cNvPr id="168968" name="Imagem 8">
              <a:extLst>
                <a:ext uri="{FF2B5EF4-FFF2-40B4-BE49-F238E27FC236}">
                  <a16:creationId xmlns:a16="http://schemas.microsoft.com/office/drawing/2014/main" id="{CF2F306B-E993-B718-DB77-71D9B3003EAC}"/>
                </a:ext>
              </a:extLst>
            </p:cNvPr>
            <p:cNvSpPr>
              <a:spLocks noChangeAspect="1" noChangeArrowheads="1"/>
            </p:cNvSpPr>
            <p:nvPr/>
          </p:nvSpPr>
          <p:spPr bwMode="auto">
            <a:xfrm>
              <a:off x="1265770" y="1701477"/>
              <a:ext cx="3205992" cy="287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endParaRPr lang="el-GR" altLang="el-GR" sz="1800">
                <a:solidFill>
                  <a:prstClr val="black"/>
                </a:solidFill>
                <a:latin typeface="Arial" panose="020B0604020202020204" pitchFamily="34" charset="0"/>
                <a:cs typeface="Arial" panose="020B0604020202020204" pitchFamily="34" charset="0"/>
              </a:endParaRPr>
            </a:p>
          </p:txBody>
        </p:sp>
      </p:grpSp>
      <p:sp>
        <p:nvSpPr>
          <p:cNvPr id="168963" name="Picture 4">
            <a:extLst>
              <a:ext uri="{FF2B5EF4-FFF2-40B4-BE49-F238E27FC236}">
                <a16:creationId xmlns:a16="http://schemas.microsoft.com/office/drawing/2014/main" id="{EE330AAA-E2FA-6224-1EAA-D01A5005F346}"/>
              </a:ext>
            </a:extLst>
          </p:cNvPr>
          <p:cNvSpPr>
            <a:spLocks noChangeAspect="1" noChangeArrowheads="1"/>
          </p:cNvSpPr>
          <p:nvPr/>
        </p:nvSpPr>
        <p:spPr bwMode="auto">
          <a:xfrm>
            <a:off x="9202738" y="922339"/>
            <a:ext cx="11477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endParaRPr lang="el-GR" altLang="el-GR" sz="1800">
              <a:solidFill>
                <a:prstClr val="black"/>
              </a:solidFill>
              <a:latin typeface="Arial" panose="020B0604020202020204" pitchFamily="34" charset="0"/>
              <a:cs typeface="Arial" panose="020B0604020202020204" pitchFamily="34" charset="0"/>
            </a:endParaRPr>
          </a:p>
        </p:txBody>
      </p:sp>
      <p:pic>
        <p:nvPicPr>
          <p:cNvPr id="168964" name="Picture 4" descr="auth logo black_NEW copy">
            <a:extLst>
              <a:ext uri="{FF2B5EF4-FFF2-40B4-BE49-F238E27FC236}">
                <a16:creationId xmlns:a16="http://schemas.microsoft.com/office/drawing/2014/main" id="{1D9CEA02-B74E-B85D-5958-AD0177FA65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47637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966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tângulo 7">
            <a:extLst>
              <a:ext uri="{FF2B5EF4-FFF2-40B4-BE49-F238E27FC236}">
                <a16:creationId xmlns:a16="http://schemas.microsoft.com/office/drawing/2014/main" id="{FCADBB3C-0984-C5EB-81FB-F12ED242A34F}"/>
              </a:ext>
            </a:extLst>
          </p:cNvPr>
          <p:cNvSpPr>
            <a:spLocks noChangeArrowheads="1"/>
          </p:cNvSpPr>
          <p:nvPr/>
        </p:nvSpPr>
        <p:spPr bwMode="auto">
          <a:xfrm>
            <a:off x="4610101" y="1033464"/>
            <a:ext cx="597217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200000"/>
              </a:lnSpc>
              <a:spcBef>
                <a:spcPct val="0"/>
              </a:spcBef>
              <a:spcAft>
                <a:spcPts val="600"/>
              </a:spcAft>
              <a:buNone/>
            </a:pPr>
            <a:r>
              <a:rPr lang="el-GR" altLang="el-GR" sz="1800">
                <a:solidFill>
                  <a:srgbClr val="595959"/>
                </a:solidFill>
                <a:cs typeface="Calibri" panose="020F0502020204030204" pitchFamily="34" charset="0"/>
              </a:rPr>
              <a:t> </a:t>
            </a:r>
            <a:endParaRPr lang="en-US" altLang="el-GR" sz="1800">
              <a:solidFill>
                <a:srgbClr val="595959"/>
              </a:solidFill>
              <a:cs typeface="Calibri" panose="020F0502020204030204" pitchFamily="34" charset="0"/>
            </a:endParaRPr>
          </a:p>
        </p:txBody>
      </p:sp>
      <p:grpSp>
        <p:nvGrpSpPr>
          <p:cNvPr id="143363" name="Grupo 8">
            <a:extLst>
              <a:ext uri="{FF2B5EF4-FFF2-40B4-BE49-F238E27FC236}">
                <a16:creationId xmlns:a16="http://schemas.microsoft.com/office/drawing/2014/main" id="{B6ACA095-7FD4-E611-7A4C-200CA7DCB2BF}"/>
              </a:ext>
            </a:extLst>
          </p:cNvPr>
          <p:cNvGrpSpPr>
            <a:grpSpLocks/>
          </p:cNvGrpSpPr>
          <p:nvPr/>
        </p:nvGrpSpPr>
        <p:grpSpPr bwMode="auto">
          <a:xfrm>
            <a:off x="1486956" y="0"/>
            <a:ext cx="8950858" cy="6715760"/>
            <a:chOff x="-47277" y="-1144837"/>
            <a:chExt cx="11934955" cy="8953144"/>
          </a:xfrm>
        </p:grpSpPr>
        <p:sp>
          <p:nvSpPr>
            <p:cNvPr id="3" name="Retângulo 2">
              <a:extLst>
                <a:ext uri="{FF2B5EF4-FFF2-40B4-BE49-F238E27FC236}">
                  <a16:creationId xmlns:a16="http://schemas.microsoft.com/office/drawing/2014/main" id="{D53EF051-2315-7F6B-B8D9-2ECCA3E94A7A}"/>
                </a:ext>
              </a:extLst>
            </p:cNvPr>
            <p:cNvSpPr/>
            <p:nvPr/>
          </p:nvSpPr>
          <p:spPr>
            <a:xfrm>
              <a:off x="-47277" y="-1144837"/>
              <a:ext cx="2974036" cy="8953144"/>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4" name="Retângulo 3">
              <a:extLst>
                <a:ext uri="{FF2B5EF4-FFF2-40B4-BE49-F238E27FC236}">
                  <a16:creationId xmlns:a16="http://schemas.microsoft.com/office/drawing/2014/main" id="{1EC8871D-CEF4-179E-892C-AA7507DB9B80}"/>
                </a:ext>
              </a:extLst>
            </p:cNvPr>
            <p:cNvSpPr/>
            <p:nvPr/>
          </p:nvSpPr>
          <p:spPr>
            <a:xfrm>
              <a:off x="341644" y="1479832"/>
              <a:ext cx="2341127" cy="3739924"/>
            </a:xfrm>
            <a:prstGeom prst="rect">
              <a:avLst/>
            </a:prstGeom>
          </p:spPr>
          <p:txBody>
            <a:bodyPr>
              <a:spAutoFit/>
            </a:bodyPr>
            <a:lstStyle/>
            <a:p>
              <a:pPr>
                <a:lnSpc>
                  <a:spcPct val="150000"/>
                </a:lnSpc>
                <a:defRPr/>
              </a:pPr>
              <a:r>
                <a:rPr lang="pt-PT" sz="2000" dirty="0">
                  <a:solidFill>
                    <a:srgbClr val="CC9B00"/>
                  </a:solidFill>
                  <a:latin typeface="+mj-lt"/>
                </a:rPr>
                <a:t>DEMENTIA RIGHT  |  </a:t>
              </a:r>
              <a:r>
                <a:rPr lang="pt-PT" sz="2000" dirty="0" err="1">
                  <a:solidFill>
                    <a:srgbClr val="CC9B00"/>
                  </a:solidFill>
                  <a:latin typeface="+mj-lt"/>
                </a:rPr>
                <a:t>Developing</a:t>
              </a:r>
              <a:r>
                <a:rPr lang="pt-PT" sz="2000" dirty="0">
                  <a:solidFill>
                    <a:srgbClr val="CC9B00"/>
                  </a:solidFill>
                  <a:latin typeface="+mj-lt"/>
                </a:rPr>
                <a:t> a            </a:t>
              </a:r>
              <a:r>
                <a:rPr lang="pt-PT" sz="2000" dirty="0" err="1">
                  <a:solidFill>
                    <a:srgbClr val="CC9B00"/>
                  </a:solidFill>
                  <a:latin typeface="+mj-lt"/>
                </a:rPr>
                <a:t>rights-based</a:t>
              </a:r>
              <a:r>
                <a:rPr lang="pt-PT" sz="2000" dirty="0">
                  <a:solidFill>
                    <a:srgbClr val="CC9B00"/>
                  </a:solidFill>
                  <a:latin typeface="+mj-lt"/>
                </a:rPr>
                <a:t> </a:t>
              </a:r>
              <a:r>
                <a:rPr lang="pt-PT" sz="2000" dirty="0" err="1">
                  <a:solidFill>
                    <a:srgbClr val="CC9B00"/>
                  </a:solidFill>
                  <a:latin typeface="+mj-lt"/>
                </a:rPr>
                <a:t>approach</a:t>
              </a:r>
              <a:r>
                <a:rPr lang="pt-PT" sz="2000" dirty="0">
                  <a:solidFill>
                    <a:srgbClr val="CC9B00"/>
                  </a:solidFill>
                  <a:latin typeface="+mj-lt"/>
                </a:rPr>
                <a:t> to </a:t>
              </a:r>
              <a:r>
                <a:rPr lang="pt-PT" sz="2000" dirty="0" err="1">
                  <a:solidFill>
                    <a:srgbClr val="CC9B00"/>
                  </a:solidFill>
                  <a:latin typeface="+mj-lt"/>
                </a:rPr>
                <a:t>dementia</a:t>
              </a:r>
              <a:endParaRPr lang="pt-PT" sz="2000" dirty="0">
                <a:solidFill>
                  <a:srgbClr val="CC9B00"/>
                </a:solidFill>
                <a:latin typeface="+mj-lt"/>
              </a:endParaRPr>
            </a:p>
          </p:txBody>
        </p:sp>
        <p:sp>
          <p:nvSpPr>
            <p:cNvPr id="143368" name="Imagem 4">
              <a:extLst>
                <a:ext uri="{FF2B5EF4-FFF2-40B4-BE49-F238E27FC236}">
                  <a16:creationId xmlns:a16="http://schemas.microsoft.com/office/drawing/2014/main" id="{518B7E1F-CC99-4780-4E74-B770170FE6F9}"/>
                </a:ext>
              </a:extLst>
            </p:cNvPr>
            <p:cNvSpPr>
              <a:spLocks noChangeAspect="1" noChangeArrowheads="1"/>
            </p:cNvSpPr>
            <p:nvPr/>
          </p:nvSpPr>
          <p:spPr bwMode="auto">
            <a:xfrm>
              <a:off x="312930" y="420391"/>
              <a:ext cx="2253624" cy="63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grpSp>
          <p:nvGrpSpPr>
            <p:cNvPr id="143369" name="Grupo 6">
              <a:extLst>
                <a:ext uri="{FF2B5EF4-FFF2-40B4-BE49-F238E27FC236}">
                  <a16:creationId xmlns:a16="http://schemas.microsoft.com/office/drawing/2014/main" id="{9BCAA31E-60F6-8202-F6E0-480E57CDF8A2}"/>
                </a:ext>
              </a:extLst>
            </p:cNvPr>
            <p:cNvGrpSpPr>
              <a:grpSpLocks/>
            </p:cNvGrpSpPr>
            <p:nvPr/>
          </p:nvGrpSpPr>
          <p:grpSpPr bwMode="auto">
            <a:xfrm>
              <a:off x="3168102" y="6075374"/>
              <a:ext cx="8719576" cy="789264"/>
              <a:chOff x="3168102" y="6075374"/>
              <a:chExt cx="8719576" cy="789264"/>
            </a:xfrm>
          </p:grpSpPr>
          <p:sp>
            <p:nvSpPr>
              <p:cNvPr id="143370" name="Imagem 1">
                <a:extLst>
                  <a:ext uri="{FF2B5EF4-FFF2-40B4-BE49-F238E27FC236}">
                    <a16:creationId xmlns:a16="http://schemas.microsoft.com/office/drawing/2014/main" id="{13F41DDD-C6CD-BD69-E391-08E291FC68B3}"/>
                  </a:ext>
                </a:extLst>
              </p:cNvPr>
              <p:cNvSpPr>
                <a:spLocks noChangeAspect="1" noChangeArrowheads="1"/>
              </p:cNvSpPr>
              <p:nvPr/>
            </p:nvSpPr>
            <p:spPr bwMode="auto">
              <a:xfrm>
                <a:off x="3310127" y="6075374"/>
                <a:ext cx="8577551" cy="78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sp>
            <p:nvSpPr>
              <p:cNvPr id="6" name="Retângulo 5">
                <a:extLst>
                  <a:ext uri="{FF2B5EF4-FFF2-40B4-BE49-F238E27FC236}">
                    <a16:creationId xmlns:a16="http://schemas.microsoft.com/office/drawing/2014/main" id="{EABF9405-BAEE-C325-9BBB-CE2A29BE658E}"/>
                  </a:ext>
                </a:extLst>
              </p:cNvPr>
              <p:cNvSpPr/>
              <p:nvPr/>
            </p:nvSpPr>
            <p:spPr>
              <a:xfrm>
                <a:off x="3168778" y="6245573"/>
                <a:ext cx="1623549" cy="4677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43372" name="Imagem 12">
                <a:extLst>
                  <a:ext uri="{FF2B5EF4-FFF2-40B4-BE49-F238E27FC236}">
                    <a16:creationId xmlns:a16="http://schemas.microsoft.com/office/drawing/2014/main" id="{BD15465E-4EC7-BD46-909C-8C63B3A8E01C}"/>
                  </a:ext>
                </a:extLst>
              </p:cNvPr>
              <p:cNvSpPr>
                <a:spLocks noChangeAspect="1" noChangeArrowheads="1"/>
              </p:cNvSpPr>
              <p:nvPr/>
            </p:nvSpPr>
            <p:spPr bwMode="auto">
              <a:xfrm>
                <a:off x="3246119" y="6084001"/>
                <a:ext cx="1527049" cy="78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grpSp>
      </p:grpSp>
      <p:sp>
        <p:nvSpPr>
          <p:cNvPr id="10" name="TextBox 9">
            <a:extLst>
              <a:ext uri="{FF2B5EF4-FFF2-40B4-BE49-F238E27FC236}">
                <a16:creationId xmlns:a16="http://schemas.microsoft.com/office/drawing/2014/main" id="{258111D9-F511-3C1F-99AB-E697C2D4C00B}"/>
              </a:ext>
            </a:extLst>
          </p:cNvPr>
          <p:cNvSpPr txBox="1">
            <a:spLocks noChangeArrowheads="1"/>
          </p:cNvSpPr>
          <p:nvPr/>
        </p:nvSpPr>
        <p:spPr bwMode="auto">
          <a:xfrm>
            <a:off x="3729038" y="471489"/>
            <a:ext cx="6915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l-GR" altLang="el-GR" sz="2800" b="1">
                <a:solidFill>
                  <a:srgbClr val="FF0000"/>
                </a:solidFill>
                <a:latin typeface="Times New Roman" panose="02020603050405020304" pitchFamily="18" charset="0"/>
                <a:cs typeface="Times New Roman" panose="02020603050405020304" pitchFamily="18" charset="0"/>
              </a:rPr>
              <a:t>ΟΜΑΔΑ ΕΡΓΟΥ</a:t>
            </a:r>
            <a:endParaRPr lang="en-US" altLang="el-GR" sz="2800" b="1">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EF7E1D4-144F-8743-F2DB-695BDF57623E}"/>
              </a:ext>
            </a:extLst>
          </p:cNvPr>
          <p:cNvSpPr txBox="1">
            <a:spLocks noChangeArrowheads="1"/>
          </p:cNvSpPr>
          <p:nvPr/>
        </p:nvSpPr>
        <p:spPr bwMode="auto">
          <a:xfrm>
            <a:off x="3956050" y="1760538"/>
            <a:ext cx="59944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57175" indent="-2571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spcBef>
                <a:spcPct val="0"/>
              </a:spcBef>
              <a:buFont typeface="Calibri" panose="020F0502020204030204" pitchFamily="34" charset="0"/>
              <a:buAutoNum type="arabicPeriod"/>
            </a:pPr>
            <a:r>
              <a:rPr lang="el-GR" altLang="el-GR" sz="1800">
                <a:latin typeface="Times New Roman" panose="02020603050405020304" pitchFamily="18" charset="0"/>
                <a:cs typeface="Times New Roman" panose="02020603050405020304" pitchFamily="18" charset="0"/>
              </a:rPr>
              <a:t> </a:t>
            </a:r>
            <a:r>
              <a:rPr lang="en-US" altLang="el-GR" sz="1800">
                <a:latin typeface="Times New Roman" panose="02020603050405020304" pitchFamily="18" charset="0"/>
                <a:cs typeface="Times New Roman" panose="02020603050405020304" pitchFamily="18" charset="0"/>
              </a:rPr>
              <a:t>Project Coordinator</a:t>
            </a:r>
            <a:r>
              <a:rPr lang="el-GR" altLang="el-GR" sz="1800">
                <a:latin typeface="Times New Roman" panose="02020603050405020304" pitchFamily="18" charset="0"/>
                <a:cs typeface="Times New Roman" panose="02020603050405020304" pitchFamily="18" charset="0"/>
              </a:rPr>
              <a:t>: </a:t>
            </a:r>
            <a:r>
              <a:rPr lang="en-US" altLang="el-GR" sz="1800">
                <a:latin typeface="Times New Roman" panose="02020603050405020304" pitchFamily="18" charset="0"/>
                <a:cs typeface="Times New Roman" panose="02020603050405020304" pitchFamily="18" charset="0"/>
              </a:rPr>
              <a:t>Instituto São João de Deus (Saint Johns Of God Institute), </a:t>
            </a:r>
            <a:r>
              <a:rPr lang="el-GR" altLang="el-GR" sz="1800">
                <a:latin typeface="Times New Roman" panose="02020603050405020304" pitchFamily="18" charset="0"/>
                <a:cs typeface="Times New Roman" panose="02020603050405020304" pitchFamily="18" charset="0"/>
              </a:rPr>
              <a:t>(</a:t>
            </a:r>
            <a:r>
              <a:rPr lang="en-US" altLang="el-GR" sz="1800">
                <a:latin typeface="Times New Roman" panose="02020603050405020304" pitchFamily="18" charset="0"/>
                <a:cs typeface="Times New Roman" panose="02020603050405020304" pitchFamily="18" charset="0"/>
              </a:rPr>
              <a:t>Portugal</a:t>
            </a:r>
            <a:r>
              <a:rPr lang="el-GR" altLang="el-GR" sz="1800">
                <a:latin typeface="Times New Roman" panose="02020603050405020304" pitchFamily="18" charset="0"/>
                <a:cs typeface="Times New Roman" panose="02020603050405020304" pitchFamily="18" charset="0"/>
              </a:rPr>
              <a:t>) </a:t>
            </a:r>
          </a:p>
          <a:p>
            <a:pPr algn="just">
              <a:lnSpc>
                <a:spcPct val="150000"/>
              </a:lnSpc>
              <a:spcBef>
                <a:spcPct val="0"/>
              </a:spcBef>
              <a:buFont typeface="Calibri" panose="020F0502020204030204" pitchFamily="34" charset="0"/>
              <a:buAutoNum type="arabicPeriod"/>
            </a:pPr>
            <a:r>
              <a:rPr lang="en-US" altLang="el-GR" sz="1800">
                <a:latin typeface="Times New Roman" panose="02020603050405020304" pitchFamily="18" charset="0"/>
                <a:cs typeface="Times New Roman" panose="02020603050405020304" pitchFamily="18" charset="0"/>
              </a:rPr>
              <a:t>Alzheimer Hellas, </a:t>
            </a:r>
            <a:r>
              <a:rPr lang="el-GR" altLang="el-GR" sz="1800">
                <a:latin typeface="Times New Roman" panose="02020603050405020304" pitchFamily="18" charset="0"/>
                <a:cs typeface="Times New Roman" panose="02020603050405020304" pitchFamily="18" charset="0"/>
              </a:rPr>
              <a:t>(</a:t>
            </a:r>
            <a:r>
              <a:rPr lang="en-US" altLang="el-GR" sz="1800">
                <a:latin typeface="Times New Roman" panose="02020603050405020304" pitchFamily="18" charset="0"/>
                <a:cs typeface="Times New Roman" panose="02020603050405020304" pitchFamily="18" charset="0"/>
              </a:rPr>
              <a:t>Greece</a:t>
            </a:r>
            <a:r>
              <a:rPr lang="el-GR" altLang="el-GR" sz="1800">
                <a:latin typeface="Times New Roman" panose="02020603050405020304" pitchFamily="18" charset="0"/>
                <a:cs typeface="Times New Roman" panose="02020603050405020304" pitchFamily="18" charset="0"/>
              </a:rPr>
              <a:t>)</a:t>
            </a:r>
            <a:r>
              <a:rPr lang="en-US" altLang="el-GR" sz="1800">
                <a:latin typeface="Times New Roman" panose="02020603050405020304" pitchFamily="18" charset="0"/>
                <a:cs typeface="Times New Roman" panose="02020603050405020304" pitchFamily="18" charset="0"/>
              </a:rPr>
              <a:t> </a:t>
            </a:r>
          </a:p>
          <a:p>
            <a:pPr algn="just">
              <a:lnSpc>
                <a:spcPct val="150000"/>
              </a:lnSpc>
              <a:spcBef>
                <a:spcPct val="0"/>
              </a:spcBef>
              <a:buFont typeface="Calibri" panose="020F0502020204030204" pitchFamily="34" charset="0"/>
              <a:buAutoNum type="arabicPeriod"/>
            </a:pPr>
            <a:r>
              <a:rPr lang="en-US" altLang="el-GR" sz="1800">
                <a:latin typeface="Times New Roman" panose="02020603050405020304" pitchFamily="18" charset="0"/>
                <a:cs typeface="Times New Roman" panose="02020603050405020304" pitchFamily="18" charset="0"/>
              </a:rPr>
              <a:t>Alzheimer Portugal, </a:t>
            </a:r>
            <a:r>
              <a:rPr lang="el-GR" altLang="el-GR" sz="1800">
                <a:latin typeface="Times New Roman" panose="02020603050405020304" pitchFamily="18" charset="0"/>
                <a:cs typeface="Times New Roman" panose="02020603050405020304" pitchFamily="18" charset="0"/>
              </a:rPr>
              <a:t>(</a:t>
            </a:r>
            <a:r>
              <a:rPr lang="en-US" altLang="el-GR" sz="1800">
                <a:latin typeface="Times New Roman" panose="02020603050405020304" pitchFamily="18" charset="0"/>
                <a:cs typeface="Times New Roman" panose="02020603050405020304" pitchFamily="18" charset="0"/>
              </a:rPr>
              <a:t>Portugal</a:t>
            </a:r>
            <a:r>
              <a:rPr lang="el-GR" altLang="el-GR" sz="1800">
                <a:latin typeface="Times New Roman" panose="02020603050405020304" pitchFamily="18" charset="0"/>
                <a:cs typeface="Times New Roman" panose="02020603050405020304" pitchFamily="18" charset="0"/>
              </a:rPr>
              <a:t>)</a:t>
            </a:r>
          </a:p>
          <a:p>
            <a:pPr algn="just">
              <a:lnSpc>
                <a:spcPct val="150000"/>
              </a:lnSpc>
              <a:spcBef>
                <a:spcPct val="0"/>
              </a:spcBef>
              <a:buFont typeface="Calibri" panose="020F0502020204030204" pitchFamily="34" charset="0"/>
              <a:buAutoNum type="arabicPeriod"/>
            </a:pPr>
            <a:r>
              <a:rPr lang="en-US" altLang="el-GR" sz="1800">
                <a:latin typeface="Times New Roman" panose="02020603050405020304" pitchFamily="18" charset="0"/>
                <a:cs typeface="Times New Roman" panose="02020603050405020304" pitchFamily="18" charset="0"/>
              </a:rPr>
              <a:t>Universidad de Oviedo - Department of Computing, </a:t>
            </a:r>
            <a:r>
              <a:rPr lang="el-GR" altLang="el-GR" sz="1800">
                <a:latin typeface="Times New Roman" panose="02020603050405020304" pitchFamily="18" charset="0"/>
                <a:cs typeface="Times New Roman" panose="02020603050405020304" pitchFamily="18" charset="0"/>
              </a:rPr>
              <a:t>(</a:t>
            </a:r>
            <a:r>
              <a:rPr lang="en-US" altLang="el-GR" sz="1800">
                <a:latin typeface="Times New Roman" panose="02020603050405020304" pitchFamily="18" charset="0"/>
                <a:cs typeface="Times New Roman" panose="02020603050405020304" pitchFamily="18" charset="0"/>
              </a:rPr>
              <a:t>Spain</a:t>
            </a:r>
            <a:r>
              <a:rPr lang="el-GR" altLang="el-GR" sz="1800">
                <a:latin typeface="Times New Roman" panose="02020603050405020304" pitchFamily="18" charset="0"/>
                <a:cs typeface="Times New Roman" panose="02020603050405020304" pitchFamily="18" charset="0"/>
              </a:rPr>
              <a:t>)</a:t>
            </a:r>
            <a:endParaRPr lang="en-US" altLang="el-GR" sz="1800">
              <a:latin typeface="Times New Roman" panose="02020603050405020304" pitchFamily="18" charset="0"/>
              <a:cs typeface="Times New Roman" panose="02020603050405020304" pitchFamily="18" charset="0"/>
            </a:endParaRPr>
          </a:p>
          <a:p>
            <a:pPr algn="just">
              <a:lnSpc>
                <a:spcPct val="150000"/>
              </a:lnSpc>
              <a:spcBef>
                <a:spcPct val="0"/>
              </a:spcBef>
              <a:buFont typeface="Calibri" panose="020F0502020204030204" pitchFamily="34" charset="0"/>
              <a:buAutoNum type="arabicPeriod"/>
            </a:pPr>
            <a:r>
              <a:rPr lang="el-GR" altLang="el-GR" sz="1800">
                <a:latin typeface="Times New Roman" panose="02020603050405020304" pitchFamily="18" charset="0"/>
                <a:cs typeface="Times New Roman" panose="02020603050405020304" pitchFamily="18" charset="0"/>
              </a:rPr>
              <a:t>Β</a:t>
            </a:r>
            <a:r>
              <a:rPr lang="en-US" altLang="el-GR" sz="1800">
                <a:latin typeface="Times New Roman" panose="02020603050405020304" pitchFamily="18" charset="0"/>
                <a:cs typeface="Times New Roman" panose="02020603050405020304" pitchFamily="18" charset="0"/>
              </a:rPr>
              <a:t>UHAYAD, </a:t>
            </a:r>
            <a:r>
              <a:rPr lang="el-GR" altLang="el-GR" sz="1800">
                <a:latin typeface="Times New Roman" panose="02020603050405020304" pitchFamily="18" charset="0"/>
                <a:cs typeface="Times New Roman" panose="02020603050405020304" pitchFamily="18" charset="0"/>
              </a:rPr>
              <a:t>(</a:t>
            </a:r>
            <a:r>
              <a:rPr lang="en-US" altLang="el-GR" sz="1800">
                <a:latin typeface="Times New Roman" panose="02020603050405020304" pitchFamily="18" charset="0"/>
                <a:cs typeface="Times New Roman" panose="02020603050405020304" pitchFamily="18" charset="0"/>
              </a:rPr>
              <a:t>Turkey</a:t>
            </a:r>
            <a:r>
              <a:rPr lang="el-GR" altLang="el-GR" sz="1800">
                <a:latin typeface="Times New Roman" panose="02020603050405020304" pitchFamily="18" charset="0"/>
                <a:cs typeface="Times New Roman" panose="02020603050405020304" pitchFamily="18" charset="0"/>
              </a:rPr>
              <a:t>)</a:t>
            </a:r>
            <a:endParaRPr lang="en-US" altLang="el-GR" sz="1800">
              <a:latin typeface="Times New Roman" panose="02020603050405020304" pitchFamily="18" charset="0"/>
              <a:cs typeface="Times New Roman" panose="02020603050405020304" pitchFamily="18" charset="0"/>
            </a:endParaRPr>
          </a:p>
          <a:p>
            <a:pPr algn="just">
              <a:lnSpc>
                <a:spcPct val="150000"/>
              </a:lnSpc>
              <a:spcBef>
                <a:spcPct val="0"/>
              </a:spcBef>
              <a:buFont typeface="Calibri" panose="020F0502020204030204" pitchFamily="34" charset="0"/>
              <a:buAutoNum type="arabicPeriod"/>
            </a:pPr>
            <a:r>
              <a:rPr lang="en-US" altLang="el-GR" sz="1800">
                <a:latin typeface="Times New Roman" panose="02020603050405020304" pitchFamily="18" charset="0"/>
                <a:cs typeface="Times New Roman" panose="02020603050405020304" pitchFamily="18" charset="0"/>
              </a:rPr>
              <a:t>Saint Josephs Shankill, </a:t>
            </a:r>
            <a:r>
              <a:rPr lang="el-GR" altLang="el-GR" sz="1800">
                <a:latin typeface="Times New Roman" panose="02020603050405020304" pitchFamily="18" charset="0"/>
                <a:cs typeface="Times New Roman" panose="02020603050405020304" pitchFamily="18" charset="0"/>
              </a:rPr>
              <a:t>(</a:t>
            </a:r>
            <a:r>
              <a:rPr lang="en-US" altLang="el-GR" sz="1800">
                <a:latin typeface="Times New Roman" panose="02020603050405020304" pitchFamily="18" charset="0"/>
                <a:cs typeface="Times New Roman" panose="02020603050405020304" pitchFamily="18" charset="0"/>
              </a:rPr>
              <a:t>Ireland</a:t>
            </a:r>
            <a:r>
              <a:rPr lang="el-GR" altLang="el-GR" sz="1800">
                <a:latin typeface="Times New Roman" panose="02020603050405020304" pitchFamily="18" charset="0"/>
                <a:cs typeface="Times New Roman" panose="02020603050405020304" pitchFamily="18" charset="0"/>
              </a:rPr>
              <a:t>)</a:t>
            </a:r>
            <a:r>
              <a:rPr lang="en-US" altLang="el-GR" sz="1800">
                <a:latin typeface="Times New Roman" panose="02020603050405020304" pitchFamily="18" charset="0"/>
                <a:cs typeface="Times New Roman" panose="02020603050405020304" pitchFamily="18" charset="0"/>
              </a:rPr>
              <a:t> </a:t>
            </a:r>
            <a:r>
              <a:rPr lang="el-GR" altLang="el-GR" sz="1800">
                <a:latin typeface="Times New Roman" panose="02020603050405020304" pitchFamily="18" charset="0"/>
                <a:cs typeface="Times New Roman" panose="02020603050405020304" pitchFamily="18" charset="0"/>
              </a:rPr>
              <a:t> </a:t>
            </a:r>
          </a:p>
          <a:p>
            <a:pPr algn="just">
              <a:lnSpc>
                <a:spcPct val="150000"/>
              </a:lnSpc>
              <a:spcBef>
                <a:spcPct val="0"/>
              </a:spcBef>
              <a:buFont typeface="Calibri" panose="020F0502020204030204" pitchFamily="34" charset="0"/>
              <a:buAutoNum type="arabicPeriod"/>
            </a:pPr>
            <a:r>
              <a:rPr lang="en-US" altLang="el-GR" sz="1800">
                <a:latin typeface="Times New Roman" panose="02020603050405020304" pitchFamily="18" charset="0"/>
                <a:cs typeface="Times New Roman" panose="02020603050405020304" pitchFamily="18" charset="0"/>
              </a:rPr>
              <a:t>Amnesty International, </a:t>
            </a:r>
            <a:r>
              <a:rPr lang="el-GR" altLang="el-GR" sz="1800">
                <a:latin typeface="Times New Roman" panose="02020603050405020304" pitchFamily="18" charset="0"/>
                <a:cs typeface="Times New Roman" panose="02020603050405020304" pitchFamily="18" charset="0"/>
              </a:rPr>
              <a:t>(</a:t>
            </a:r>
            <a:r>
              <a:rPr lang="en-US" altLang="el-GR" sz="1800">
                <a:latin typeface="Times New Roman" panose="02020603050405020304" pitchFamily="18" charset="0"/>
                <a:cs typeface="Times New Roman" panose="02020603050405020304" pitchFamily="18" charset="0"/>
              </a:rPr>
              <a:t>Portugal</a:t>
            </a:r>
            <a:r>
              <a:rPr lang="el-GR" altLang="el-GR" sz="1800">
                <a:latin typeface="Times New Roman" panose="02020603050405020304" pitchFamily="18" charset="0"/>
                <a:cs typeface="Times New Roman" panose="02020603050405020304" pitchFamily="18" charset="0"/>
              </a:rPr>
              <a:t>)</a:t>
            </a:r>
            <a:endParaRPr lang="en-US" altLang="el-GR" sz="1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02183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tângulo 7">
            <a:extLst>
              <a:ext uri="{FF2B5EF4-FFF2-40B4-BE49-F238E27FC236}">
                <a16:creationId xmlns:a16="http://schemas.microsoft.com/office/drawing/2014/main" id="{A1933E0F-06FC-C8F8-5D5A-71A6D558502E}"/>
              </a:ext>
            </a:extLst>
          </p:cNvPr>
          <p:cNvSpPr>
            <a:spLocks noChangeArrowheads="1"/>
          </p:cNvSpPr>
          <p:nvPr/>
        </p:nvSpPr>
        <p:spPr bwMode="auto">
          <a:xfrm>
            <a:off x="1524001" y="42863"/>
            <a:ext cx="8596313"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200000"/>
              </a:lnSpc>
              <a:spcBef>
                <a:spcPct val="0"/>
              </a:spcBef>
              <a:spcAft>
                <a:spcPts val="600"/>
              </a:spcAft>
              <a:buNone/>
            </a:pPr>
            <a:r>
              <a:rPr lang="el-GR" altLang="el-GR"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ΣΤΟΧΟΙ</a:t>
            </a:r>
            <a:endParaRPr lang="en-US" altLang="el-GR"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200000"/>
              </a:lnSpc>
              <a:spcBef>
                <a:spcPct val="0"/>
              </a:spcBef>
              <a:spcAft>
                <a:spcPts val="600"/>
              </a:spcAft>
              <a:buNone/>
            </a:pPr>
            <a:endParaRPr lang="en-US" altLang="el-GR"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200000"/>
              </a:lnSpc>
              <a:spcBef>
                <a:spcPct val="0"/>
              </a:spcBef>
              <a:spcAft>
                <a:spcPts val="600"/>
              </a:spcAft>
              <a:buNone/>
            </a:pPr>
            <a:endParaRPr lang="el-GR" altLang="el-GR"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200000"/>
              </a:lnSpc>
              <a:spcBef>
                <a:spcPct val="0"/>
              </a:spcBef>
              <a:spcAft>
                <a:spcPts val="600"/>
              </a:spcAft>
              <a:buNone/>
            </a:pPr>
            <a:r>
              <a:rPr lang="en-US" altLang="el-GR" sz="2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p:txBody>
      </p:sp>
      <p:grpSp>
        <p:nvGrpSpPr>
          <p:cNvPr id="145411" name="Grupo 8">
            <a:extLst>
              <a:ext uri="{FF2B5EF4-FFF2-40B4-BE49-F238E27FC236}">
                <a16:creationId xmlns:a16="http://schemas.microsoft.com/office/drawing/2014/main" id="{B2B8DC61-8D07-2F08-2E26-78F8CEC89BA4}"/>
              </a:ext>
            </a:extLst>
          </p:cNvPr>
          <p:cNvGrpSpPr>
            <a:grpSpLocks/>
          </p:cNvGrpSpPr>
          <p:nvPr/>
        </p:nvGrpSpPr>
        <p:grpSpPr bwMode="auto">
          <a:xfrm>
            <a:off x="1671638" y="1174750"/>
            <a:ext cx="8680450" cy="4833938"/>
            <a:chOff x="312930" y="420391"/>
            <a:chExt cx="11574748" cy="6444247"/>
          </a:xfrm>
        </p:grpSpPr>
        <p:sp>
          <p:nvSpPr>
            <p:cNvPr id="145414" name="Imagem 4">
              <a:extLst>
                <a:ext uri="{FF2B5EF4-FFF2-40B4-BE49-F238E27FC236}">
                  <a16:creationId xmlns:a16="http://schemas.microsoft.com/office/drawing/2014/main" id="{939C8E33-2670-3FA5-4167-D5A3E97559E1}"/>
                </a:ext>
              </a:extLst>
            </p:cNvPr>
            <p:cNvSpPr>
              <a:spLocks noChangeAspect="1" noChangeArrowheads="1"/>
            </p:cNvSpPr>
            <p:nvPr/>
          </p:nvSpPr>
          <p:spPr bwMode="auto">
            <a:xfrm>
              <a:off x="312930" y="420391"/>
              <a:ext cx="2253624" cy="63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grpSp>
          <p:nvGrpSpPr>
            <p:cNvPr id="145415" name="Grupo 6">
              <a:extLst>
                <a:ext uri="{FF2B5EF4-FFF2-40B4-BE49-F238E27FC236}">
                  <a16:creationId xmlns:a16="http://schemas.microsoft.com/office/drawing/2014/main" id="{F6DC03AE-ED4D-B180-22D2-1E135964304E}"/>
                </a:ext>
              </a:extLst>
            </p:cNvPr>
            <p:cNvGrpSpPr>
              <a:grpSpLocks/>
            </p:cNvGrpSpPr>
            <p:nvPr/>
          </p:nvGrpSpPr>
          <p:grpSpPr bwMode="auto">
            <a:xfrm>
              <a:off x="3168102" y="6075374"/>
              <a:ext cx="8719576" cy="789264"/>
              <a:chOff x="3168102" y="6075374"/>
              <a:chExt cx="8719576" cy="789264"/>
            </a:xfrm>
          </p:grpSpPr>
          <p:sp>
            <p:nvSpPr>
              <p:cNvPr id="145416" name="Imagem 1">
                <a:extLst>
                  <a:ext uri="{FF2B5EF4-FFF2-40B4-BE49-F238E27FC236}">
                    <a16:creationId xmlns:a16="http://schemas.microsoft.com/office/drawing/2014/main" id="{2E38B461-88FB-5187-21D6-587CF414B7FE}"/>
                  </a:ext>
                </a:extLst>
              </p:cNvPr>
              <p:cNvSpPr>
                <a:spLocks noChangeAspect="1" noChangeArrowheads="1"/>
              </p:cNvSpPr>
              <p:nvPr/>
            </p:nvSpPr>
            <p:spPr bwMode="auto">
              <a:xfrm>
                <a:off x="3310127" y="6075374"/>
                <a:ext cx="8577551" cy="78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sp>
            <p:nvSpPr>
              <p:cNvPr id="6" name="Retângulo 5">
                <a:extLst>
                  <a:ext uri="{FF2B5EF4-FFF2-40B4-BE49-F238E27FC236}">
                    <a16:creationId xmlns:a16="http://schemas.microsoft.com/office/drawing/2014/main" id="{64CB9F51-7214-E055-2966-6C544F7852F6}"/>
                  </a:ext>
                </a:extLst>
              </p:cNvPr>
              <p:cNvSpPr/>
              <p:nvPr/>
            </p:nvSpPr>
            <p:spPr>
              <a:xfrm>
                <a:off x="3168514" y="6244550"/>
                <a:ext cx="1623598" cy="4677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45418" name="Imagem 12">
                <a:extLst>
                  <a:ext uri="{FF2B5EF4-FFF2-40B4-BE49-F238E27FC236}">
                    <a16:creationId xmlns:a16="http://schemas.microsoft.com/office/drawing/2014/main" id="{44D7390A-6038-D923-6FC5-0A715D3DDF96}"/>
                  </a:ext>
                </a:extLst>
              </p:cNvPr>
              <p:cNvSpPr>
                <a:spLocks noChangeAspect="1" noChangeArrowheads="1"/>
              </p:cNvSpPr>
              <p:nvPr/>
            </p:nvSpPr>
            <p:spPr bwMode="auto">
              <a:xfrm>
                <a:off x="3246119" y="6084001"/>
                <a:ext cx="1527049" cy="78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grpSp>
      </p:grpSp>
      <p:sp>
        <p:nvSpPr>
          <p:cNvPr id="145412" name="TextBox 9">
            <a:extLst>
              <a:ext uri="{FF2B5EF4-FFF2-40B4-BE49-F238E27FC236}">
                <a16:creationId xmlns:a16="http://schemas.microsoft.com/office/drawing/2014/main" id="{8503C6E4-5B0F-E904-E05F-C8232E31FA70}"/>
              </a:ext>
            </a:extLst>
          </p:cNvPr>
          <p:cNvSpPr txBox="1">
            <a:spLocks noChangeArrowheads="1"/>
          </p:cNvSpPr>
          <p:nvPr/>
        </p:nvSpPr>
        <p:spPr bwMode="auto">
          <a:xfrm>
            <a:off x="1671639" y="1066801"/>
            <a:ext cx="8848725" cy="462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spcBef>
                <a:spcPct val="0"/>
              </a:spcBef>
              <a:spcAft>
                <a:spcPts val="600"/>
              </a:spcAft>
            </a:pPr>
            <a:r>
              <a:rPr lang="el-GR" altLang="el-GR" sz="2800" dirty="0">
                <a:solidFill>
                  <a:srgbClr val="595959"/>
                </a:solidFill>
                <a:highlight>
                  <a:srgbClr val="FFFF00"/>
                </a:highlight>
                <a:cs typeface="Calibri" panose="020F0502020204030204" pitchFamily="34" charset="0"/>
              </a:rPr>
              <a:t>Βελτίωση της ποιότητας ζωής</a:t>
            </a:r>
            <a:r>
              <a:rPr lang="en-US" altLang="el-GR" sz="2800" dirty="0">
                <a:solidFill>
                  <a:srgbClr val="595959"/>
                </a:solidFill>
                <a:highlight>
                  <a:srgbClr val="FFFF00"/>
                </a:highlight>
                <a:cs typeface="Calibri" panose="020F0502020204030204" pitchFamily="34" charset="0"/>
              </a:rPr>
              <a:t>, </a:t>
            </a:r>
            <a:r>
              <a:rPr lang="el-GR" altLang="el-GR" sz="2800" dirty="0">
                <a:solidFill>
                  <a:srgbClr val="595959"/>
                </a:solidFill>
                <a:highlight>
                  <a:srgbClr val="FFFF00"/>
                </a:highlight>
                <a:cs typeface="Calibri" panose="020F0502020204030204" pitchFamily="34" charset="0"/>
              </a:rPr>
              <a:t>κοινωνική εμπλοκή και αξιοπρέπεια των ανθρώπων που ζουν με άνοια</a:t>
            </a:r>
            <a:r>
              <a:rPr lang="en-US" altLang="el-GR" sz="2800" dirty="0">
                <a:solidFill>
                  <a:srgbClr val="595959"/>
                </a:solidFill>
                <a:highlight>
                  <a:srgbClr val="FFFF00"/>
                </a:highlight>
                <a:cs typeface="Calibri" panose="020F0502020204030204" pitchFamily="34" charset="0"/>
              </a:rPr>
              <a:t>, </a:t>
            </a:r>
            <a:r>
              <a:rPr lang="el-GR" altLang="el-GR" sz="2800" dirty="0">
                <a:solidFill>
                  <a:srgbClr val="00B0F0"/>
                </a:solidFill>
                <a:highlight>
                  <a:srgbClr val="FFFF00"/>
                </a:highlight>
                <a:cs typeface="Calibri" panose="020F0502020204030204" pitchFamily="34" charset="0"/>
              </a:rPr>
              <a:t>των περιθαλπόντων τους και των οικογενειών τους</a:t>
            </a:r>
            <a:endParaRPr lang="en-US" altLang="el-GR" sz="2800" dirty="0">
              <a:solidFill>
                <a:srgbClr val="00B0F0"/>
              </a:solidFill>
              <a:highlight>
                <a:srgbClr val="FFFF00"/>
              </a:highlight>
              <a:cs typeface="Calibri" panose="020F0502020204030204" pitchFamily="34" charset="0"/>
            </a:endParaRPr>
          </a:p>
          <a:p>
            <a:pPr algn="just">
              <a:lnSpc>
                <a:spcPct val="150000"/>
              </a:lnSpc>
              <a:spcBef>
                <a:spcPct val="0"/>
              </a:spcBef>
              <a:spcAft>
                <a:spcPts val="600"/>
              </a:spcAft>
            </a:pPr>
            <a:r>
              <a:rPr lang="el-GR" altLang="el-GR" sz="2800" dirty="0">
                <a:solidFill>
                  <a:srgbClr val="595959"/>
                </a:solidFill>
                <a:highlight>
                  <a:srgbClr val="FFFF00"/>
                </a:highlight>
                <a:cs typeface="Calibri" panose="020F0502020204030204" pitchFamily="34" charset="0"/>
              </a:rPr>
              <a:t>Ανάπτυξη καινούργιας προσέγγισης</a:t>
            </a:r>
            <a:r>
              <a:rPr lang="en-US" altLang="el-GR" sz="2800" dirty="0">
                <a:solidFill>
                  <a:srgbClr val="595959"/>
                </a:solidFill>
                <a:highlight>
                  <a:srgbClr val="FFFF00"/>
                </a:highlight>
                <a:cs typeface="Calibri" panose="020F0502020204030204" pitchFamily="34" charset="0"/>
              </a:rPr>
              <a:t>, </a:t>
            </a:r>
            <a:r>
              <a:rPr lang="el-GR" altLang="el-GR" sz="2800" dirty="0">
                <a:solidFill>
                  <a:srgbClr val="595959"/>
                </a:solidFill>
                <a:highlight>
                  <a:srgbClr val="FFFF00"/>
                </a:highlight>
                <a:cs typeface="Calibri" panose="020F0502020204030204" pitchFamily="34" charset="0"/>
              </a:rPr>
              <a:t>που στηρίζεται στα ανθρώπινα δικαιώματα</a:t>
            </a:r>
            <a:r>
              <a:rPr lang="en-US" altLang="el-GR" sz="2800" dirty="0">
                <a:solidFill>
                  <a:srgbClr val="595959"/>
                </a:solidFill>
                <a:highlight>
                  <a:srgbClr val="FFFF00"/>
                </a:highlight>
                <a:cs typeface="Calibri" panose="020F0502020204030204" pitchFamily="34" charset="0"/>
              </a:rPr>
              <a:t>, </a:t>
            </a:r>
            <a:r>
              <a:rPr lang="el-GR" altLang="el-GR" sz="2800" dirty="0">
                <a:solidFill>
                  <a:srgbClr val="595959"/>
                </a:solidFill>
                <a:highlight>
                  <a:srgbClr val="FFFF00"/>
                </a:highlight>
                <a:cs typeface="Calibri" panose="020F0502020204030204" pitchFamily="34" charset="0"/>
              </a:rPr>
              <a:t>με αποτελεσματικές κατευθυντήριες οδηγίες για την εισαγωγή και την επίβλεψη των υπηρεσιών φροντίδας</a:t>
            </a:r>
            <a:endParaRPr lang="en-US" altLang="el-GR" sz="2800" dirty="0">
              <a:highlight>
                <a:srgbClr val="FFFF00"/>
              </a:highlight>
              <a:cs typeface="Calibri" panose="020F0502020204030204" pitchFamily="34" charset="0"/>
            </a:endParaRPr>
          </a:p>
        </p:txBody>
      </p:sp>
      <p:sp>
        <p:nvSpPr>
          <p:cNvPr id="145413" name="Picture 11">
            <a:extLst>
              <a:ext uri="{FF2B5EF4-FFF2-40B4-BE49-F238E27FC236}">
                <a16:creationId xmlns:a16="http://schemas.microsoft.com/office/drawing/2014/main" id="{09737060-8A13-A53E-4291-85432883DE96}"/>
              </a:ext>
            </a:extLst>
          </p:cNvPr>
          <p:cNvSpPr>
            <a:spLocks noChangeAspect="1" noChangeArrowheads="1"/>
          </p:cNvSpPr>
          <p:nvPr/>
        </p:nvSpPr>
        <p:spPr bwMode="auto">
          <a:xfrm>
            <a:off x="5840413" y="1498600"/>
            <a:ext cx="2589212"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l-GR" altLang="el-GR" sz="1800">
              <a:latin typeface="Arial" panose="020B0604020202020204" pitchFamily="34" charset="0"/>
            </a:endParaRPr>
          </a:p>
        </p:txBody>
      </p:sp>
    </p:spTree>
    <p:extLst>
      <p:ext uri="{BB962C8B-B14F-4D97-AF65-F5344CB8AC3E}">
        <p14:creationId xmlns:p14="http://schemas.microsoft.com/office/powerpoint/2010/main" val="1973588824"/>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509E02B4-1B64-CD51-DD17-1C02002CFFD6}"/>
              </a:ext>
            </a:extLst>
          </p:cNvPr>
          <p:cNvSpPr>
            <a:spLocks noGrp="1" noChangeArrowheads="1"/>
          </p:cNvSpPr>
          <p:nvPr>
            <p:ph type="title" idx="4294967295"/>
          </p:nvPr>
        </p:nvSpPr>
        <p:spPr bwMode="auto">
          <a:xfrm>
            <a:off x="1981200" y="1000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marL="0" indent="0" algn="ctr" eaLnBrk="1" hangingPunct="1"/>
            <a:r>
              <a:rPr lang="el-GR" altLang="el-GR" sz="3600" dirty="0">
                <a:solidFill>
                  <a:srgbClr val="FF0000"/>
                </a:solidFill>
              </a:rPr>
              <a:t>Παγκόσμιος Χάρτης </a:t>
            </a:r>
            <a:br>
              <a:rPr lang="el-GR" altLang="el-GR" sz="3600" dirty="0">
                <a:solidFill>
                  <a:srgbClr val="FF0000"/>
                </a:solidFill>
              </a:rPr>
            </a:br>
            <a:r>
              <a:rPr lang="el-GR" altLang="el-GR" sz="3600" dirty="0">
                <a:solidFill>
                  <a:srgbClr val="FF0000"/>
                </a:solidFill>
              </a:rPr>
              <a:t>Νόσου </a:t>
            </a:r>
            <a:r>
              <a:rPr lang="en-US" altLang="el-GR" sz="3600" dirty="0">
                <a:solidFill>
                  <a:srgbClr val="FF0000"/>
                </a:solidFill>
              </a:rPr>
              <a:t>Alzheimer’s </a:t>
            </a:r>
          </a:p>
        </p:txBody>
      </p:sp>
      <p:sp>
        <p:nvSpPr>
          <p:cNvPr id="152579" name="Rectangle 3">
            <a:extLst>
              <a:ext uri="{FF2B5EF4-FFF2-40B4-BE49-F238E27FC236}">
                <a16:creationId xmlns:a16="http://schemas.microsoft.com/office/drawing/2014/main" id="{4E3978D4-251C-FA4C-C48B-151AC2F6361A}"/>
              </a:ext>
            </a:extLst>
          </p:cNvPr>
          <p:cNvSpPr>
            <a:spLocks noGrp="1" noChangeArrowheads="1"/>
          </p:cNvSpPr>
          <p:nvPr>
            <p:ph type="body" idx="4294967295"/>
          </p:nvPr>
        </p:nvSpPr>
        <p:spPr bwMode="auto">
          <a:xfrm>
            <a:off x="1524000" y="1509713"/>
            <a:ext cx="6210300" cy="4398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a:solidFill>
                  <a:srgbClr val="FFCC99"/>
                </a:solidFill>
                <a:ea typeface="MS PGothic" panose="020B0600070205080204" pitchFamily="34" charset="-128"/>
              </a:rPr>
              <a:t>Προώθηση της ενημέρωσης και κατανόησης της νόσου</a:t>
            </a: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a:solidFill>
                  <a:srgbClr val="FFCC99"/>
                </a:solidFill>
                <a:ea typeface="MS PGothic" panose="020B0600070205080204" pitchFamily="34" charset="-128"/>
              </a:rPr>
              <a:t>Σεβασμός των ανθρωπίνων δικαιωμάτων των ανθρώπων με άνοια</a:t>
            </a:r>
            <a:endParaRPr lang="en-GB" altLang="el-GR" sz="2200" b="0">
              <a:solidFill>
                <a:srgbClr val="FFCC99"/>
              </a:solidFill>
              <a:ea typeface="MS PGothic" panose="020B0600070205080204" pitchFamily="34" charset="-128"/>
            </a:endParaRP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a:solidFill>
                  <a:srgbClr val="FFFF00"/>
                </a:solidFill>
                <a:ea typeface="MS PGothic" panose="020B0600070205080204" pitchFamily="34" charset="-128"/>
              </a:rPr>
              <a:t>Αναγνώριση του ρόλου κλειδιού των οικογενειών και των περιθαλπόντων</a:t>
            </a:r>
            <a:endParaRPr lang="en-GB" altLang="el-GR" sz="2200">
              <a:solidFill>
                <a:srgbClr val="FFFF00"/>
              </a:solidFill>
              <a:ea typeface="MS PGothic" panose="020B0600070205080204" pitchFamily="34" charset="-128"/>
            </a:endParaRP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a:solidFill>
                  <a:srgbClr val="FFCC99"/>
                </a:solidFill>
                <a:ea typeface="MS PGothic" panose="020B0600070205080204" pitchFamily="34" charset="-128"/>
              </a:rPr>
              <a:t>Εύκολη πρόσβαση στις δομές υγείας και κοινωνικής φροντίδας</a:t>
            </a: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a:solidFill>
                  <a:srgbClr val="FFD44B"/>
                </a:solidFill>
                <a:ea typeface="MS PGothic" panose="020B0600070205080204" pitchFamily="34" charset="-128"/>
              </a:rPr>
              <a:t>Υπογράμμιση της σπουδαιότητας της έναρξης της θεραπείας μετά τη διάγνωση</a:t>
            </a:r>
            <a:endParaRPr lang="en-GB" altLang="el-GR" sz="2200" b="0">
              <a:solidFill>
                <a:srgbClr val="FFD44B"/>
              </a:solidFill>
              <a:ea typeface="MS PGothic" panose="020B0600070205080204" pitchFamily="34" charset="-128"/>
            </a:endParaRP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a:solidFill>
                  <a:srgbClr val="FFCC99"/>
                </a:solidFill>
                <a:ea typeface="MS PGothic" panose="020B0600070205080204" pitchFamily="34" charset="-128"/>
              </a:rPr>
              <a:t>Πρόληψη της νόσου μέσω της βελτίωσης της δημόσιας υγείας</a:t>
            </a:r>
            <a:endParaRPr lang="en-GB" altLang="el-GR" sz="2200" b="0">
              <a:solidFill>
                <a:srgbClr val="FFCC99"/>
              </a:solidFill>
              <a:ea typeface="MS PGothic" panose="020B0600070205080204" pitchFamily="34" charset="-128"/>
            </a:endParaRPr>
          </a:p>
        </p:txBody>
      </p:sp>
      <p:sp>
        <p:nvSpPr>
          <p:cNvPr id="152580" name="Rectangle 5">
            <a:extLst>
              <a:ext uri="{FF2B5EF4-FFF2-40B4-BE49-F238E27FC236}">
                <a16:creationId xmlns:a16="http://schemas.microsoft.com/office/drawing/2014/main" id="{16399B9B-DB8C-3D99-81EC-A4E7822F3751}"/>
              </a:ext>
            </a:extLst>
          </p:cNvPr>
          <p:cNvSpPr>
            <a:spLocks noChangeArrowheads="1"/>
          </p:cNvSpPr>
          <p:nvPr/>
        </p:nvSpPr>
        <p:spPr bwMode="auto">
          <a:xfrm>
            <a:off x="1757364" y="1557339"/>
            <a:ext cx="3736975"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2800">
                <a:solidFill>
                  <a:schemeClr val="tx1"/>
                </a:solidFill>
                <a:latin typeface="Comic Sans MS" panose="030F0702030302020204" pitchFamily="66" charset="0"/>
                <a:cs typeface="Arial" panose="020B0604020202020204" pitchFamily="34" charset="0"/>
              </a:defRPr>
            </a:lvl1pPr>
            <a:lvl2pPr marL="742950" indent="-285750">
              <a:defRPr sz="2800">
                <a:solidFill>
                  <a:schemeClr val="tx1"/>
                </a:solidFill>
                <a:latin typeface="Comic Sans MS" panose="030F0702030302020204" pitchFamily="66" charset="0"/>
                <a:cs typeface="Arial" panose="020B0604020202020204" pitchFamily="34" charset="0"/>
              </a:defRPr>
            </a:lvl2pPr>
            <a:lvl3pPr marL="1143000" indent="-228600">
              <a:defRPr sz="2800">
                <a:solidFill>
                  <a:schemeClr val="tx1"/>
                </a:solidFill>
                <a:latin typeface="Comic Sans MS" panose="030F0702030302020204" pitchFamily="66" charset="0"/>
                <a:cs typeface="Arial" panose="020B0604020202020204" pitchFamily="34" charset="0"/>
              </a:defRPr>
            </a:lvl3pPr>
            <a:lvl4pPr marL="1600200" indent="-228600">
              <a:defRPr sz="2800">
                <a:solidFill>
                  <a:schemeClr val="tx1"/>
                </a:solidFill>
                <a:latin typeface="Comic Sans MS" panose="030F0702030302020204" pitchFamily="66" charset="0"/>
                <a:cs typeface="Arial" panose="020B0604020202020204" pitchFamily="34" charset="0"/>
              </a:defRPr>
            </a:lvl4pPr>
            <a:lvl5pPr marL="2057400" indent="-228600">
              <a:defRPr sz="2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9pPr>
          </a:lstStyle>
          <a:p>
            <a:pPr>
              <a:spcAft>
                <a:spcPct val="25000"/>
              </a:spcAft>
              <a:buFontTx/>
              <a:buChar char="•"/>
            </a:pPr>
            <a:endParaRPr lang="en-GB" altLang="el-GR" sz="2400" b="1">
              <a:solidFill>
                <a:srgbClr val="FFFFFF"/>
              </a:solidFill>
              <a:latin typeface="Arial" panose="020B0604020202020204" pitchFamily="34" charset="0"/>
            </a:endParaRPr>
          </a:p>
        </p:txBody>
      </p:sp>
      <p:pic>
        <p:nvPicPr>
          <p:cNvPr id="152581" name="Picture 4">
            <a:extLst>
              <a:ext uri="{FF2B5EF4-FFF2-40B4-BE49-F238E27FC236}">
                <a16:creationId xmlns:a16="http://schemas.microsoft.com/office/drawing/2014/main" id="{3D4C56F5-C705-1A48-136F-D2C347ACD1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3920"/>
          <a:stretch>
            <a:fillRect/>
          </a:stretch>
        </p:blipFill>
        <p:spPr bwMode="auto">
          <a:xfrm rot="536089">
            <a:off x="8334376" y="2247901"/>
            <a:ext cx="2379663" cy="3241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2582" name="Picture 4" descr="auth logo black_NEW copy">
            <a:extLst>
              <a:ext uri="{FF2B5EF4-FFF2-40B4-BE49-F238E27FC236}">
                <a16:creationId xmlns:a16="http://schemas.microsoft.com/office/drawing/2014/main" id="{1E8D9C21-C207-E0C9-8B3C-BF5B9A9668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6376" y="0"/>
            <a:ext cx="15716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Picture 3" descr="100118_logo_alzheimer">
            <a:extLst>
              <a:ext uri="{FF2B5EF4-FFF2-40B4-BE49-F238E27FC236}">
                <a16:creationId xmlns:a16="http://schemas.microsoft.com/office/drawing/2014/main" id="{6896300C-8E0F-D29E-2954-468B1EAC97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
            <a:ext cx="1500188"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1 - Τίτλος">
            <a:extLst>
              <a:ext uri="{FF2B5EF4-FFF2-40B4-BE49-F238E27FC236}">
                <a16:creationId xmlns:a16="http://schemas.microsoft.com/office/drawing/2014/main" id="{C982452F-BA28-2F08-6CA4-86F8FE1DC5C2}"/>
              </a:ext>
            </a:extLst>
          </p:cNvPr>
          <p:cNvSpPr>
            <a:spLocks noGrp="1"/>
          </p:cNvSpPr>
          <p:nvPr>
            <p:ph type="title"/>
          </p:nvPr>
        </p:nvSpPr>
        <p:spPr>
          <a:xfrm>
            <a:off x="2136775" y="228600"/>
            <a:ext cx="8153400" cy="990600"/>
          </a:xfrm>
        </p:spPr>
        <p:txBody>
          <a:bodyPr/>
          <a:lstStyle/>
          <a:p>
            <a:pPr algn="ctr" eaLnBrk="1" hangingPunct="1"/>
            <a:r>
              <a:rPr lang="el-GR" altLang="el-GR" sz="4000" b="1" dirty="0">
                <a:solidFill>
                  <a:srgbClr val="FF0000"/>
                </a:solidFill>
              </a:rPr>
              <a:t>ΠΕΡΙΘΑΛΠΟΝΤΕΣ</a:t>
            </a:r>
          </a:p>
        </p:txBody>
      </p:sp>
      <p:sp>
        <p:nvSpPr>
          <p:cNvPr id="160771" name="2 - Θέση περιεχομένου">
            <a:extLst>
              <a:ext uri="{FF2B5EF4-FFF2-40B4-BE49-F238E27FC236}">
                <a16:creationId xmlns:a16="http://schemas.microsoft.com/office/drawing/2014/main" id="{E59BFA78-AD15-62D1-AE8B-DED2425D3FEB}"/>
              </a:ext>
            </a:extLst>
          </p:cNvPr>
          <p:cNvSpPr>
            <a:spLocks noGrp="1"/>
          </p:cNvSpPr>
          <p:nvPr>
            <p:ph idx="1"/>
          </p:nvPr>
        </p:nvSpPr>
        <p:spPr>
          <a:xfrm>
            <a:off x="660400" y="1600200"/>
            <a:ext cx="9629775" cy="4495800"/>
          </a:xfrm>
        </p:spPr>
        <p:txBody>
          <a:bodyPr anchor="ctr"/>
          <a:lstStyle/>
          <a:p>
            <a:pPr eaLnBrk="1" hangingPunct="1">
              <a:spcBef>
                <a:spcPts val="600"/>
              </a:spcBef>
              <a:spcAft>
                <a:spcPts val="1200"/>
              </a:spcAft>
            </a:pPr>
            <a:r>
              <a:rPr lang="el-GR" altLang="el-GR" sz="2800" dirty="0">
                <a:highlight>
                  <a:srgbClr val="FFFF00"/>
                </a:highlight>
              </a:rPr>
              <a:t>Εκπαίδευση</a:t>
            </a:r>
            <a:endParaRPr lang="en-US" altLang="el-GR" sz="2800" dirty="0">
              <a:highlight>
                <a:srgbClr val="FFFF00"/>
              </a:highlight>
            </a:endParaRPr>
          </a:p>
          <a:p>
            <a:pPr eaLnBrk="1" hangingPunct="1">
              <a:spcBef>
                <a:spcPts val="600"/>
              </a:spcBef>
              <a:spcAft>
                <a:spcPts val="1200"/>
              </a:spcAft>
            </a:pPr>
            <a:r>
              <a:rPr lang="el-GR" altLang="el-GR" sz="2800" dirty="0">
                <a:highlight>
                  <a:srgbClr val="FFFF00"/>
                </a:highlight>
              </a:rPr>
              <a:t>Ομάδες στήριξης</a:t>
            </a:r>
            <a:r>
              <a:rPr lang="en-US" altLang="el-GR" sz="2800" dirty="0">
                <a:highlight>
                  <a:srgbClr val="FFFF00"/>
                </a:highlight>
              </a:rPr>
              <a:t>(CBT) </a:t>
            </a:r>
          </a:p>
          <a:p>
            <a:pPr eaLnBrk="1" hangingPunct="1">
              <a:spcBef>
                <a:spcPts val="600"/>
              </a:spcBef>
              <a:spcAft>
                <a:spcPts val="1200"/>
              </a:spcAft>
            </a:pPr>
            <a:r>
              <a:rPr lang="el-GR" altLang="el-GR" sz="2800" dirty="0">
                <a:highlight>
                  <a:srgbClr val="FFFF00"/>
                </a:highlight>
              </a:rPr>
              <a:t>Οικογενειακή θεραπεία</a:t>
            </a:r>
            <a:endParaRPr lang="en-US" altLang="el-GR" sz="2800" dirty="0">
              <a:highlight>
                <a:srgbClr val="FFFF00"/>
              </a:highlight>
            </a:endParaRPr>
          </a:p>
          <a:p>
            <a:pPr eaLnBrk="1" hangingPunct="1">
              <a:spcBef>
                <a:spcPts val="600"/>
              </a:spcBef>
              <a:spcAft>
                <a:spcPts val="1200"/>
              </a:spcAft>
            </a:pPr>
            <a:r>
              <a:rPr lang="el-GR" altLang="el-GR" sz="2800" dirty="0">
                <a:highlight>
                  <a:srgbClr val="FFFF00"/>
                </a:highlight>
              </a:rPr>
              <a:t>Τεχνικές χαλάρωσης</a:t>
            </a:r>
            <a:endParaRPr lang="en-US" altLang="el-GR" sz="2800" dirty="0">
              <a:highlight>
                <a:srgbClr val="FFFF00"/>
              </a:highlight>
            </a:endParaRPr>
          </a:p>
          <a:p>
            <a:pPr eaLnBrk="1" hangingPunct="1">
              <a:spcBef>
                <a:spcPts val="600"/>
              </a:spcBef>
              <a:spcAft>
                <a:spcPts val="1200"/>
              </a:spcAft>
            </a:pPr>
            <a:r>
              <a:rPr lang="en-US" altLang="el-GR" sz="2800" dirty="0">
                <a:highlight>
                  <a:srgbClr val="FFFF00"/>
                </a:highlight>
              </a:rPr>
              <a:t>On line </a:t>
            </a:r>
            <a:r>
              <a:rPr lang="el-GR" altLang="el-GR" sz="2800" dirty="0">
                <a:highlight>
                  <a:srgbClr val="FFFF00"/>
                </a:highlight>
              </a:rPr>
              <a:t>ομάδες στήριξης</a:t>
            </a:r>
          </a:p>
          <a:p>
            <a:pPr eaLnBrk="1" hangingPunct="1">
              <a:spcBef>
                <a:spcPts val="600"/>
              </a:spcBef>
              <a:spcAft>
                <a:spcPts val="1200"/>
              </a:spcAft>
              <a:buNone/>
            </a:pPr>
            <a:r>
              <a:rPr lang="en-US" altLang="el-GR" dirty="0">
                <a:highlight>
                  <a:srgbClr val="FFFF00"/>
                </a:highlight>
              </a:rPr>
              <a:t> </a:t>
            </a:r>
            <a:endParaRPr lang="el-GR" altLang="el-GR" dirty="0">
              <a:highlight>
                <a:srgbClr val="FFFF00"/>
              </a:highlight>
            </a:endParaRPr>
          </a:p>
        </p:txBody>
      </p:sp>
      <p:pic>
        <p:nvPicPr>
          <p:cNvPr id="160772" name="Picture 4" descr="auth logo black_NEW copy">
            <a:extLst>
              <a:ext uri="{FF2B5EF4-FFF2-40B4-BE49-F238E27FC236}">
                <a16:creationId xmlns:a16="http://schemas.microsoft.com/office/drawing/2014/main" id="{CC1BB9B6-1482-A98D-4CC4-5C073C80A4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676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ΑΝΑΣΤΑΣΙΑ\Desktop\Alzheimer University\100118_logo_alzheimer.jpg">
            <a:extLst>
              <a:ext uri="{FF2B5EF4-FFF2-40B4-BE49-F238E27FC236}">
                <a16:creationId xmlns:a16="http://schemas.microsoft.com/office/drawing/2014/main" id="{B50BF859-12DD-D4D6-CB9C-E0B3EC7C5AEE}"/>
              </a:ext>
            </a:extLst>
          </p:cNvPr>
          <p:cNvPicPr>
            <a:picLocks noChangeAspect="1" noChangeArrowheads="1"/>
          </p:cNvPicPr>
          <p:nvPr/>
        </p:nvPicPr>
        <p:blipFill>
          <a:blip r:embed="rId4" cstate="print"/>
          <a:srcRect/>
          <a:stretch>
            <a:fillRect/>
          </a:stretch>
        </p:blipFill>
        <p:spPr bwMode="auto">
          <a:xfrm>
            <a:off x="10750550" y="116205"/>
            <a:ext cx="1466850" cy="1047750"/>
          </a:xfrm>
          <a:prstGeom prst="rect">
            <a:avLst/>
          </a:prstGeom>
          <a:noFill/>
          <a:ln w="9525">
            <a:noFill/>
            <a:miter lim="800000"/>
            <a:headEnd/>
            <a:tailEnd/>
          </a:ln>
          <a:effectLst>
            <a:softEdge rad="63500"/>
          </a:effectLst>
        </p:spPr>
      </p:pic>
      <p:pic>
        <p:nvPicPr>
          <p:cNvPr id="6" name="Picture 2">
            <a:extLst>
              <a:ext uri="{FF2B5EF4-FFF2-40B4-BE49-F238E27FC236}">
                <a16:creationId xmlns:a16="http://schemas.microsoft.com/office/drawing/2014/main" id="{0A3325BD-A6FB-BF92-9FEC-28553C498A4A}"/>
              </a:ext>
            </a:extLst>
          </p:cNvPr>
          <p:cNvPicPr>
            <a:picLocks noChangeAspect="1" noChangeArrowheads="1"/>
          </p:cNvPicPr>
          <p:nvPr/>
        </p:nvPicPr>
        <p:blipFill>
          <a:blip r:embed="rId5" cstate="print"/>
          <a:srcRect/>
          <a:stretch>
            <a:fillRect/>
          </a:stretch>
        </p:blipFill>
        <p:spPr bwMode="auto">
          <a:xfrm>
            <a:off x="6170951" y="1678898"/>
            <a:ext cx="4497050" cy="5179102"/>
          </a:xfrm>
          <a:prstGeom prst="rect">
            <a:avLst/>
          </a:prstGeom>
          <a:ln>
            <a:noFill/>
          </a:ln>
          <a:effectLst>
            <a:softEdge rad="11250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1 - Τίτλος">
            <a:extLst>
              <a:ext uri="{FF2B5EF4-FFF2-40B4-BE49-F238E27FC236}">
                <a16:creationId xmlns:a16="http://schemas.microsoft.com/office/drawing/2014/main" id="{535A2E9D-4EFA-6E78-7591-07640010B35D}"/>
              </a:ext>
            </a:extLst>
          </p:cNvPr>
          <p:cNvSpPr>
            <a:spLocks noGrp="1"/>
          </p:cNvSpPr>
          <p:nvPr>
            <p:ph type="title"/>
          </p:nvPr>
        </p:nvSpPr>
        <p:spPr>
          <a:xfrm flipV="1">
            <a:off x="2136775" y="0"/>
            <a:ext cx="8153400" cy="228600"/>
          </a:xfrm>
        </p:spPr>
        <p:txBody>
          <a:bodyPr/>
          <a:lstStyle/>
          <a:p>
            <a:pPr eaLnBrk="1" hangingPunct="1"/>
            <a:endParaRPr lang="el-GR" altLang="el-GR" dirty="0"/>
          </a:p>
        </p:txBody>
      </p:sp>
      <p:pic>
        <p:nvPicPr>
          <p:cNvPr id="163843" name="Picture 2" descr="C:\Users\Magda\Dropbox\Camera Uploads\2006-03-21 12.42.19.jpg">
            <a:extLst>
              <a:ext uri="{FF2B5EF4-FFF2-40B4-BE49-F238E27FC236}">
                <a16:creationId xmlns:a16="http://schemas.microsoft.com/office/drawing/2014/main" id="{6F2386BF-ED71-143A-3303-1BD84B77DB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a:noFill/>
        </p:spPr>
      </p:pic>
      <p:pic>
        <p:nvPicPr>
          <p:cNvPr id="163844" name="Picture 4" descr="auth logo black_NEW copy">
            <a:extLst>
              <a:ext uri="{FF2B5EF4-FFF2-40B4-BE49-F238E27FC236}">
                <a16:creationId xmlns:a16="http://schemas.microsoft.com/office/drawing/2014/main" id="{13FCAC16-E45F-7596-57A0-807948DEF2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47637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ΑΝΑΣΤΑΣΙΑ\Desktop\Alzheimer University\100118_logo_alzheimer.jpg">
            <a:extLst>
              <a:ext uri="{FF2B5EF4-FFF2-40B4-BE49-F238E27FC236}">
                <a16:creationId xmlns:a16="http://schemas.microsoft.com/office/drawing/2014/main" id="{F2754DD7-6096-5078-7E02-388E88B81523}"/>
              </a:ext>
            </a:extLst>
          </p:cNvPr>
          <p:cNvPicPr>
            <a:picLocks noChangeAspect="1" noChangeArrowheads="1"/>
          </p:cNvPicPr>
          <p:nvPr/>
        </p:nvPicPr>
        <p:blipFill>
          <a:blip r:embed="rId4" cstate="print"/>
          <a:srcRect/>
          <a:stretch>
            <a:fillRect/>
          </a:stretch>
        </p:blipFill>
        <p:spPr bwMode="auto">
          <a:xfrm>
            <a:off x="10547350" y="146844"/>
            <a:ext cx="1466850" cy="1047750"/>
          </a:xfrm>
          <a:prstGeom prst="rect">
            <a:avLst/>
          </a:prstGeom>
          <a:noFill/>
          <a:ln w="9525">
            <a:noFill/>
            <a:miter lim="800000"/>
            <a:headEnd/>
            <a:tailEnd/>
          </a:ln>
          <a:effectLst>
            <a:softEdge rad="63500"/>
          </a:effectLst>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31 - Εικόνα" descr="Research-projects16.jpg">
            <a:extLst>
              <a:ext uri="{FF2B5EF4-FFF2-40B4-BE49-F238E27FC236}">
                <a16:creationId xmlns:a16="http://schemas.microsoft.com/office/drawing/2014/main" id="{0E9FBC92-FF28-E385-F76C-00F5E182360A}"/>
              </a:ext>
            </a:extLst>
          </p:cNvPr>
          <p:cNvPicPr>
            <a:picLocks noChangeAspect="1"/>
          </p:cNvPicPr>
          <p:nvPr/>
        </p:nvPicPr>
        <p:blipFill>
          <a:blip r:embed="rId2">
            <a:lum bright="6000" contrast="12000"/>
          </a:blip>
          <a:stretch>
            <a:fillRect/>
          </a:stretch>
        </p:blipFill>
        <p:spPr>
          <a:xfrm>
            <a:off x="0" y="73025"/>
            <a:ext cx="12192000" cy="6629400"/>
          </a:xfrm>
          <a:prstGeom prst="rect">
            <a:avLst/>
          </a:prstGeom>
          <a:effectLst>
            <a:outerShdw blurRad="50800" dist="50800" dir="5400000" algn="ctr" rotWithShape="0">
              <a:srgbClr val="000000">
                <a:alpha val="75000"/>
              </a:srgbClr>
            </a:outerShdw>
          </a:effectLst>
        </p:spPr>
      </p:pic>
      <p:sp>
        <p:nvSpPr>
          <p:cNvPr id="14" name="13 - TextBox">
            <a:extLst>
              <a:ext uri="{FF2B5EF4-FFF2-40B4-BE49-F238E27FC236}">
                <a16:creationId xmlns:a16="http://schemas.microsoft.com/office/drawing/2014/main" id="{6F50E913-CAD7-091D-8757-1695DAEF0E02}"/>
              </a:ext>
            </a:extLst>
          </p:cNvPr>
          <p:cNvSpPr txBox="1"/>
          <p:nvPr/>
        </p:nvSpPr>
        <p:spPr>
          <a:xfrm>
            <a:off x="5773739" y="2840039"/>
            <a:ext cx="644525" cy="1246187"/>
          </a:xfrm>
          <a:prstGeom prst="rect">
            <a:avLst/>
          </a:prstGeom>
          <a:noFill/>
        </p:spPr>
        <p:txBody>
          <a:bodyPr>
            <a:spAutoFit/>
          </a:bodyPr>
          <a:lstStyle/>
          <a:p>
            <a:pPr algn="ctr" fontAlgn="base">
              <a:spcBef>
                <a:spcPct val="0"/>
              </a:spcBef>
              <a:spcAft>
                <a:spcPct val="0"/>
              </a:spcAft>
              <a:defRPr/>
            </a:pPr>
            <a:r>
              <a:rPr lang="en-US" sz="1500" b="1" dirty="0">
                <a:solidFill>
                  <a:srgbClr val="EEECE1">
                    <a:lumMod val="25000"/>
                  </a:srgbClr>
                </a:solidFill>
                <a:latin typeface="Arial" panose="020B0604020202020204" pitchFamily="34" charset="0"/>
                <a:cs typeface="Arial" panose="020B0604020202020204" pitchFamily="34" charset="0"/>
              </a:rPr>
              <a:t>Research &amp; Projects</a:t>
            </a:r>
            <a:endParaRPr lang="el-GR" sz="1500" b="1" dirty="0">
              <a:solidFill>
                <a:prstClr val="black"/>
              </a:solidFill>
              <a:latin typeface="Arial" panose="020B0604020202020204" pitchFamily="34" charset="0"/>
              <a:cs typeface="Arial" panose="020B0604020202020204" pitchFamily="34" charset="0"/>
            </a:endParaRPr>
          </a:p>
        </p:txBody>
      </p:sp>
      <p:sp>
        <p:nvSpPr>
          <p:cNvPr id="15" name="14 - Έλλειψη">
            <a:extLst>
              <a:ext uri="{FF2B5EF4-FFF2-40B4-BE49-F238E27FC236}">
                <a16:creationId xmlns:a16="http://schemas.microsoft.com/office/drawing/2014/main" id="{D5350475-0901-17AA-E90E-DE2B713C9DB5}"/>
              </a:ext>
            </a:extLst>
          </p:cNvPr>
          <p:cNvSpPr/>
          <p:nvPr/>
        </p:nvSpPr>
        <p:spPr>
          <a:xfrm>
            <a:off x="3457575" y="1017589"/>
            <a:ext cx="175418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DESCRIPA</a:t>
            </a:r>
            <a:endParaRPr lang="el-GR" dirty="0">
              <a:solidFill>
                <a:prstClr val="white"/>
              </a:solidFill>
              <a:latin typeface="Calibri"/>
            </a:endParaRPr>
          </a:p>
        </p:txBody>
      </p:sp>
      <p:sp>
        <p:nvSpPr>
          <p:cNvPr id="16" name="15 - Έλλειψη">
            <a:extLst>
              <a:ext uri="{FF2B5EF4-FFF2-40B4-BE49-F238E27FC236}">
                <a16:creationId xmlns:a16="http://schemas.microsoft.com/office/drawing/2014/main" id="{380313F5-BE47-FE2A-B17C-72F72EB7750B}"/>
              </a:ext>
            </a:extLst>
          </p:cNvPr>
          <p:cNvSpPr/>
          <p:nvPr/>
        </p:nvSpPr>
        <p:spPr>
          <a:xfrm>
            <a:off x="4327526" y="393701"/>
            <a:ext cx="1166813" cy="69691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2000" b="1" dirty="0">
                <a:solidFill>
                  <a:prstClr val="white"/>
                </a:solidFill>
                <a:latin typeface="Calibri"/>
              </a:rPr>
              <a:t>ICTUS</a:t>
            </a:r>
            <a:endParaRPr lang="el-GR" sz="2000" b="1" dirty="0">
              <a:solidFill>
                <a:prstClr val="white"/>
              </a:solidFill>
              <a:latin typeface="Calibri"/>
            </a:endParaRPr>
          </a:p>
        </p:txBody>
      </p:sp>
      <p:sp>
        <p:nvSpPr>
          <p:cNvPr id="17" name="16 - Έλλειψη">
            <a:extLst>
              <a:ext uri="{FF2B5EF4-FFF2-40B4-BE49-F238E27FC236}">
                <a16:creationId xmlns:a16="http://schemas.microsoft.com/office/drawing/2014/main" id="{E37022B9-9B22-0B34-1D37-41B0B06096F9}"/>
              </a:ext>
            </a:extLst>
          </p:cNvPr>
          <p:cNvSpPr/>
          <p:nvPr/>
        </p:nvSpPr>
        <p:spPr>
          <a:xfrm>
            <a:off x="6807200" y="911225"/>
            <a:ext cx="1271588" cy="7493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black"/>
                </a:solidFill>
                <a:latin typeface="Calibri"/>
              </a:rPr>
              <a:t>ASPAD</a:t>
            </a:r>
            <a:endParaRPr lang="el-GR" dirty="0">
              <a:solidFill>
                <a:prstClr val="black"/>
              </a:solidFill>
              <a:latin typeface="Calibri"/>
            </a:endParaRPr>
          </a:p>
        </p:txBody>
      </p:sp>
      <p:sp>
        <p:nvSpPr>
          <p:cNvPr id="18" name="17 - Έλλειψη">
            <a:extLst>
              <a:ext uri="{FF2B5EF4-FFF2-40B4-BE49-F238E27FC236}">
                <a16:creationId xmlns:a16="http://schemas.microsoft.com/office/drawing/2014/main" id="{AFFC00F0-20EC-D048-115C-CA64BC299B86}"/>
              </a:ext>
            </a:extLst>
          </p:cNvPr>
          <p:cNvSpPr/>
          <p:nvPr/>
        </p:nvSpPr>
        <p:spPr>
          <a:xfrm>
            <a:off x="7904164" y="3697289"/>
            <a:ext cx="1925637"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EhcoBUTLER</a:t>
            </a:r>
            <a:endParaRPr lang="el-GR" dirty="0">
              <a:solidFill>
                <a:prstClr val="white"/>
              </a:solidFill>
              <a:latin typeface="Calibri"/>
            </a:endParaRPr>
          </a:p>
        </p:txBody>
      </p:sp>
      <p:sp>
        <p:nvSpPr>
          <p:cNvPr id="19" name="18 - Έλλειψη">
            <a:extLst>
              <a:ext uri="{FF2B5EF4-FFF2-40B4-BE49-F238E27FC236}">
                <a16:creationId xmlns:a16="http://schemas.microsoft.com/office/drawing/2014/main" id="{50670B40-432D-87CB-BFF8-6AD10DF72490}"/>
              </a:ext>
            </a:extLst>
          </p:cNvPr>
          <p:cNvSpPr/>
          <p:nvPr/>
        </p:nvSpPr>
        <p:spPr>
          <a:xfrm>
            <a:off x="7180263" y="5089525"/>
            <a:ext cx="1731962"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Dem@care</a:t>
            </a:r>
            <a:endParaRPr lang="el-GR" dirty="0">
              <a:solidFill>
                <a:prstClr val="white"/>
              </a:solidFill>
              <a:latin typeface="Calibri"/>
            </a:endParaRPr>
          </a:p>
        </p:txBody>
      </p:sp>
      <p:sp>
        <p:nvSpPr>
          <p:cNvPr id="20" name="19 - Έλλειψη">
            <a:extLst>
              <a:ext uri="{FF2B5EF4-FFF2-40B4-BE49-F238E27FC236}">
                <a16:creationId xmlns:a16="http://schemas.microsoft.com/office/drawing/2014/main" id="{1AAE534B-85D0-AF12-D3E3-6C74DC735554}"/>
              </a:ext>
            </a:extLst>
          </p:cNvPr>
          <p:cNvSpPr/>
          <p:nvPr/>
        </p:nvSpPr>
        <p:spPr>
          <a:xfrm>
            <a:off x="6270626" y="4284663"/>
            <a:ext cx="227012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BIOMARK-APD</a:t>
            </a:r>
            <a:endParaRPr lang="el-GR" dirty="0">
              <a:solidFill>
                <a:prstClr val="white"/>
              </a:solidFill>
              <a:latin typeface="Calibri"/>
            </a:endParaRPr>
          </a:p>
        </p:txBody>
      </p:sp>
      <p:sp>
        <p:nvSpPr>
          <p:cNvPr id="21" name="20 - Έλλειψη">
            <a:extLst>
              <a:ext uri="{FF2B5EF4-FFF2-40B4-BE49-F238E27FC236}">
                <a16:creationId xmlns:a16="http://schemas.microsoft.com/office/drawing/2014/main" id="{E8BC09AB-80B5-A25F-B1A7-D1D38BBE0477}"/>
              </a:ext>
            </a:extLst>
          </p:cNvPr>
          <p:cNvSpPr/>
          <p:nvPr/>
        </p:nvSpPr>
        <p:spPr>
          <a:xfrm>
            <a:off x="5105400" y="4398963"/>
            <a:ext cx="960438" cy="804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NILVAD</a:t>
            </a:r>
            <a:endParaRPr lang="el-GR" sz="1200" dirty="0">
              <a:solidFill>
                <a:prstClr val="white"/>
              </a:solidFill>
              <a:latin typeface="Calibri"/>
            </a:endParaRPr>
          </a:p>
        </p:txBody>
      </p:sp>
      <p:sp>
        <p:nvSpPr>
          <p:cNvPr id="22" name="21 - Έλλειψη">
            <a:extLst>
              <a:ext uri="{FF2B5EF4-FFF2-40B4-BE49-F238E27FC236}">
                <a16:creationId xmlns:a16="http://schemas.microsoft.com/office/drawing/2014/main" id="{4E44B7F8-B120-8066-789A-1819426BCA7A}"/>
              </a:ext>
            </a:extLst>
          </p:cNvPr>
          <p:cNvSpPr/>
          <p:nvPr/>
        </p:nvSpPr>
        <p:spPr>
          <a:xfrm>
            <a:off x="1763713" y="4916489"/>
            <a:ext cx="1947862"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Pharmacog</a:t>
            </a:r>
            <a:endParaRPr lang="el-GR" dirty="0">
              <a:solidFill>
                <a:prstClr val="white"/>
              </a:solidFill>
              <a:latin typeface="Calibri"/>
            </a:endParaRPr>
          </a:p>
        </p:txBody>
      </p:sp>
      <p:sp>
        <p:nvSpPr>
          <p:cNvPr id="23" name="22 - Έλλειψη">
            <a:extLst>
              <a:ext uri="{FF2B5EF4-FFF2-40B4-BE49-F238E27FC236}">
                <a16:creationId xmlns:a16="http://schemas.microsoft.com/office/drawing/2014/main" id="{AE700BDF-56B1-8782-77FA-58E46613B46F}"/>
              </a:ext>
            </a:extLst>
          </p:cNvPr>
          <p:cNvSpPr/>
          <p:nvPr/>
        </p:nvSpPr>
        <p:spPr>
          <a:xfrm>
            <a:off x="3395664" y="4179888"/>
            <a:ext cx="89217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900" dirty="0">
                <a:solidFill>
                  <a:prstClr val="white"/>
                </a:solidFill>
                <a:latin typeface="Calibri"/>
              </a:rPr>
              <a:t>MIRAGE</a:t>
            </a:r>
            <a:endParaRPr lang="el-GR" sz="900" dirty="0">
              <a:solidFill>
                <a:prstClr val="white"/>
              </a:solidFill>
              <a:latin typeface="Calibri"/>
            </a:endParaRPr>
          </a:p>
        </p:txBody>
      </p:sp>
      <p:sp>
        <p:nvSpPr>
          <p:cNvPr id="24" name="23 - Έλλειψη">
            <a:extLst>
              <a:ext uri="{FF2B5EF4-FFF2-40B4-BE49-F238E27FC236}">
                <a16:creationId xmlns:a16="http://schemas.microsoft.com/office/drawing/2014/main" id="{93845691-549F-8D07-A96F-7FD709A6A009}"/>
              </a:ext>
            </a:extLst>
          </p:cNvPr>
          <p:cNvSpPr/>
          <p:nvPr/>
        </p:nvSpPr>
        <p:spPr>
          <a:xfrm>
            <a:off x="8764589" y="2759076"/>
            <a:ext cx="1216025"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AD-Gaming</a:t>
            </a:r>
            <a:endParaRPr lang="el-GR" sz="1200" dirty="0">
              <a:solidFill>
                <a:prstClr val="white"/>
              </a:solidFill>
              <a:latin typeface="Calibri"/>
            </a:endParaRPr>
          </a:p>
        </p:txBody>
      </p:sp>
      <p:sp>
        <p:nvSpPr>
          <p:cNvPr id="25" name="24 - Έλλειψη">
            <a:extLst>
              <a:ext uri="{FF2B5EF4-FFF2-40B4-BE49-F238E27FC236}">
                <a16:creationId xmlns:a16="http://schemas.microsoft.com/office/drawing/2014/main" id="{8F620557-358B-F111-F621-1F1121440C02}"/>
              </a:ext>
            </a:extLst>
          </p:cNvPr>
          <p:cNvSpPr/>
          <p:nvPr/>
        </p:nvSpPr>
        <p:spPr>
          <a:xfrm>
            <a:off x="6096000" y="234951"/>
            <a:ext cx="769938"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a:solidFill>
                  <a:prstClr val="white"/>
                </a:solidFill>
                <a:latin typeface="Calibri"/>
              </a:rPr>
              <a:t>SHARE</a:t>
            </a:r>
            <a:endParaRPr lang="el-GR" sz="1050" dirty="0">
              <a:solidFill>
                <a:prstClr val="white"/>
              </a:solidFill>
              <a:latin typeface="Calibri"/>
            </a:endParaRPr>
          </a:p>
        </p:txBody>
      </p:sp>
      <p:sp>
        <p:nvSpPr>
          <p:cNvPr id="26" name="25 - Έλλειψη">
            <a:extLst>
              <a:ext uri="{FF2B5EF4-FFF2-40B4-BE49-F238E27FC236}">
                <a16:creationId xmlns:a16="http://schemas.microsoft.com/office/drawing/2014/main" id="{64432A74-82E1-639D-28C9-D2FFFDF68790}"/>
              </a:ext>
            </a:extLst>
          </p:cNvPr>
          <p:cNvSpPr/>
          <p:nvPr/>
        </p:nvSpPr>
        <p:spPr>
          <a:xfrm>
            <a:off x="9182101" y="4546601"/>
            <a:ext cx="849313"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err="1">
                <a:solidFill>
                  <a:prstClr val="white"/>
                </a:solidFill>
                <a:latin typeface="Calibri"/>
              </a:rPr>
              <a:t>Altoida</a:t>
            </a:r>
            <a:endParaRPr lang="el-GR" sz="1050" dirty="0">
              <a:solidFill>
                <a:prstClr val="white"/>
              </a:solidFill>
              <a:latin typeface="Calibri"/>
            </a:endParaRPr>
          </a:p>
        </p:txBody>
      </p:sp>
      <p:sp>
        <p:nvSpPr>
          <p:cNvPr id="27" name="26 - Έλλειψη">
            <a:extLst>
              <a:ext uri="{FF2B5EF4-FFF2-40B4-BE49-F238E27FC236}">
                <a16:creationId xmlns:a16="http://schemas.microsoft.com/office/drawing/2014/main" id="{337D33C9-3A36-9E11-8A33-96E77C2003AC}"/>
              </a:ext>
            </a:extLst>
          </p:cNvPr>
          <p:cNvSpPr/>
          <p:nvPr/>
        </p:nvSpPr>
        <p:spPr>
          <a:xfrm>
            <a:off x="3194050" y="3265489"/>
            <a:ext cx="106203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EDAR</a:t>
            </a:r>
            <a:endParaRPr lang="el-GR" dirty="0">
              <a:solidFill>
                <a:prstClr val="white"/>
              </a:solidFill>
              <a:latin typeface="Calibri"/>
            </a:endParaRPr>
          </a:p>
        </p:txBody>
      </p:sp>
      <p:sp>
        <p:nvSpPr>
          <p:cNvPr id="28" name="27 - Έλλειψη">
            <a:extLst>
              <a:ext uri="{FF2B5EF4-FFF2-40B4-BE49-F238E27FC236}">
                <a16:creationId xmlns:a16="http://schemas.microsoft.com/office/drawing/2014/main" id="{E171AA48-D4BA-AFF8-B69F-E96CD4C7CCE4}"/>
              </a:ext>
            </a:extLst>
          </p:cNvPr>
          <p:cNvSpPr/>
          <p:nvPr/>
        </p:nvSpPr>
        <p:spPr>
          <a:xfrm>
            <a:off x="2438400" y="1608139"/>
            <a:ext cx="1689100" cy="69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ENIR</a:t>
            </a:r>
            <a:endParaRPr lang="el-GR" dirty="0">
              <a:solidFill>
                <a:prstClr val="white"/>
              </a:solidFill>
              <a:latin typeface="Calibri"/>
            </a:endParaRPr>
          </a:p>
        </p:txBody>
      </p:sp>
      <p:sp>
        <p:nvSpPr>
          <p:cNvPr id="29" name="28 - Έλλειψη">
            <a:extLst>
              <a:ext uri="{FF2B5EF4-FFF2-40B4-BE49-F238E27FC236}">
                <a16:creationId xmlns:a16="http://schemas.microsoft.com/office/drawing/2014/main" id="{E8F93727-D193-1EFD-B293-8BEA4810C296}"/>
              </a:ext>
            </a:extLst>
          </p:cNvPr>
          <p:cNvSpPr/>
          <p:nvPr/>
        </p:nvSpPr>
        <p:spPr>
          <a:xfrm>
            <a:off x="5302250" y="1106489"/>
            <a:ext cx="1677988" cy="55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Discover</a:t>
            </a:r>
            <a:endParaRPr lang="el-GR" sz="1200" dirty="0">
              <a:solidFill>
                <a:prstClr val="white"/>
              </a:solidFill>
              <a:latin typeface="Calibri"/>
            </a:endParaRPr>
          </a:p>
        </p:txBody>
      </p:sp>
      <p:sp>
        <p:nvSpPr>
          <p:cNvPr id="30" name="29 - Έλλειψη">
            <a:extLst>
              <a:ext uri="{FF2B5EF4-FFF2-40B4-BE49-F238E27FC236}">
                <a16:creationId xmlns:a16="http://schemas.microsoft.com/office/drawing/2014/main" id="{04E7DCA5-A01E-B4A8-FA0C-11A1CC64F9F8}"/>
              </a:ext>
            </a:extLst>
          </p:cNvPr>
          <p:cNvSpPr/>
          <p:nvPr/>
        </p:nvSpPr>
        <p:spPr>
          <a:xfrm>
            <a:off x="6016625" y="5089525"/>
            <a:ext cx="10033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LLM</a:t>
            </a:r>
            <a:endParaRPr lang="el-GR" dirty="0">
              <a:solidFill>
                <a:prstClr val="white"/>
              </a:solidFill>
              <a:latin typeface="Calibri"/>
            </a:endParaRPr>
          </a:p>
        </p:txBody>
      </p:sp>
      <p:pic>
        <p:nvPicPr>
          <p:cNvPr id="123924" name="Picture 5">
            <a:extLst>
              <a:ext uri="{FF2B5EF4-FFF2-40B4-BE49-F238E27FC236}">
                <a16:creationId xmlns:a16="http://schemas.microsoft.com/office/drawing/2014/main" id="{E7F1EC9C-6060-80C4-E69C-6C333EA055D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338" y="2732089"/>
            <a:ext cx="14097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4 - Έλλειψη">
            <a:extLst>
              <a:ext uri="{FF2B5EF4-FFF2-40B4-BE49-F238E27FC236}">
                <a16:creationId xmlns:a16="http://schemas.microsoft.com/office/drawing/2014/main" id="{19250E3A-A1AE-E9D9-3D61-A05FD7E7E4B0}"/>
              </a:ext>
            </a:extLst>
          </p:cNvPr>
          <p:cNvSpPr/>
          <p:nvPr/>
        </p:nvSpPr>
        <p:spPr>
          <a:xfrm>
            <a:off x="7918450" y="917575"/>
            <a:ext cx="191135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Caregivers-pro</a:t>
            </a:r>
            <a:endParaRPr lang="el-GR" dirty="0">
              <a:solidFill>
                <a:prstClr val="white"/>
              </a:solidFill>
              <a:latin typeface="Calibri"/>
            </a:endParaRPr>
          </a:p>
        </p:txBody>
      </p:sp>
      <p:sp>
        <p:nvSpPr>
          <p:cNvPr id="36" name="35 - Έλλειψη">
            <a:extLst>
              <a:ext uri="{FF2B5EF4-FFF2-40B4-BE49-F238E27FC236}">
                <a16:creationId xmlns:a16="http://schemas.microsoft.com/office/drawing/2014/main" id="{E8BD1ADA-F870-7D3B-FCB2-CC593E764F3A}"/>
              </a:ext>
            </a:extLst>
          </p:cNvPr>
          <p:cNvSpPr/>
          <p:nvPr/>
        </p:nvSpPr>
        <p:spPr>
          <a:xfrm>
            <a:off x="7864476" y="1822450"/>
            <a:ext cx="1363663"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err="1">
                <a:solidFill>
                  <a:prstClr val="white"/>
                </a:solidFill>
                <a:latin typeface="Calibri"/>
              </a:rPr>
              <a:t>i</a:t>
            </a:r>
            <a:r>
              <a:rPr lang="en-US" sz="1200" dirty="0">
                <a:solidFill>
                  <a:prstClr val="white"/>
                </a:solidFill>
                <a:latin typeface="Calibri"/>
              </a:rPr>
              <a:t>-connect</a:t>
            </a:r>
            <a:endParaRPr lang="el-GR" sz="1200" dirty="0">
              <a:solidFill>
                <a:prstClr val="white"/>
              </a:solidFill>
              <a:latin typeface="Calibri"/>
            </a:endParaRPr>
          </a:p>
        </p:txBody>
      </p:sp>
      <p:sp>
        <p:nvSpPr>
          <p:cNvPr id="2" name="26 - Έλλειψη">
            <a:extLst>
              <a:ext uri="{FF2B5EF4-FFF2-40B4-BE49-F238E27FC236}">
                <a16:creationId xmlns:a16="http://schemas.microsoft.com/office/drawing/2014/main" id="{4C253D6E-B924-F624-BA2D-0881EB567990}"/>
              </a:ext>
            </a:extLst>
          </p:cNvPr>
          <p:cNvSpPr/>
          <p:nvPr/>
        </p:nvSpPr>
        <p:spPr>
          <a:xfrm>
            <a:off x="4367214" y="1671639"/>
            <a:ext cx="1677987" cy="75088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white"/>
                </a:solidFill>
                <a:latin typeface="Calibri"/>
              </a:rPr>
              <a:t>RECAGE</a:t>
            </a:r>
            <a:endParaRPr lang="el-GR" sz="2000" b="1" dirty="0">
              <a:solidFill>
                <a:prstClr val="white"/>
              </a:solidFill>
              <a:latin typeface="Calibri"/>
            </a:endParaRPr>
          </a:p>
        </p:txBody>
      </p:sp>
      <p:sp>
        <p:nvSpPr>
          <p:cNvPr id="3" name="26 - Έλλειψη">
            <a:extLst>
              <a:ext uri="{FF2B5EF4-FFF2-40B4-BE49-F238E27FC236}">
                <a16:creationId xmlns:a16="http://schemas.microsoft.com/office/drawing/2014/main" id="{5865DD8A-4FF5-6935-A43A-A171F6E9DD70}"/>
              </a:ext>
            </a:extLst>
          </p:cNvPr>
          <p:cNvSpPr/>
          <p:nvPr/>
        </p:nvSpPr>
        <p:spPr>
          <a:xfrm>
            <a:off x="6021388" y="1822450"/>
            <a:ext cx="1060450"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PILOT</a:t>
            </a:r>
            <a:endParaRPr lang="el-GR" dirty="0">
              <a:solidFill>
                <a:prstClr val="white"/>
              </a:solidFill>
              <a:latin typeface="Calibri"/>
            </a:endParaRPr>
          </a:p>
        </p:txBody>
      </p:sp>
      <p:sp>
        <p:nvSpPr>
          <p:cNvPr id="4" name="26 - Έλλειψη">
            <a:extLst>
              <a:ext uri="{FF2B5EF4-FFF2-40B4-BE49-F238E27FC236}">
                <a16:creationId xmlns:a16="http://schemas.microsoft.com/office/drawing/2014/main" id="{ACE987FF-024A-D8D0-1C42-258C592589E7}"/>
              </a:ext>
            </a:extLst>
          </p:cNvPr>
          <p:cNvSpPr/>
          <p:nvPr/>
        </p:nvSpPr>
        <p:spPr>
          <a:xfrm>
            <a:off x="6853239" y="3265489"/>
            <a:ext cx="1692275"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DEMENTIA RIGHT</a:t>
            </a:r>
            <a:endParaRPr lang="el-GR" dirty="0">
              <a:solidFill>
                <a:prstClr val="white"/>
              </a:solidFill>
              <a:latin typeface="Calibri"/>
            </a:endParaRPr>
          </a:p>
        </p:txBody>
      </p:sp>
      <p:sp>
        <p:nvSpPr>
          <p:cNvPr id="5" name="26 - Έλλειψη">
            <a:extLst>
              <a:ext uri="{FF2B5EF4-FFF2-40B4-BE49-F238E27FC236}">
                <a16:creationId xmlns:a16="http://schemas.microsoft.com/office/drawing/2014/main" id="{F5921C76-BD16-6DD6-2CE1-540CFE540195}"/>
              </a:ext>
            </a:extLst>
          </p:cNvPr>
          <p:cNvSpPr/>
          <p:nvPr/>
        </p:nvSpPr>
        <p:spPr>
          <a:xfrm>
            <a:off x="4579939" y="3662364"/>
            <a:ext cx="1436687"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BRIDGE</a:t>
            </a:r>
            <a:endParaRPr lang="el-GR" dirty="0">
              <a:solidFill>
                <a:prstClr val="white"/>
              </a:solidFill>
              <a:latin typeface="Calibri"/>
            </a:endParaRPr>
          </a:p>
        </p:txBody>
      </p:sp>
      <p:sp>
        <p:nvSpPr>
          <p:cNvPr id="6" name="26 - Έλλειψη">
            <a:extLst>
              <a:ext uri="{FF2B5EF4-FFF2-40B4-BE49-F238E27FC236}">
                <a16:creationId xmlns:a16="http://schemas.microsoft.com/office/drawing/2014/main" id="{42BFE4C2-34F7-1E4D-37E7-6F4AF7B0E470}"/>
              </a:ext>
            </a:extLst>
          </p:cNvPr>
          <p:cNvSpPr/>
          <p:nvPr/>
        </p:nvSpPr>
        <p:spPr>
          <a:xfrm>
            <a:off x="3656014" y="2527300"/>
            <a:ext cx="191293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STORY2 REMEMBER</a:t>
            </a:r>
            <a:endParaRPr lang="el-GR" dirty="0">
              <a:solidFill>
                <a:prstClr val="white"/>
              </a:solidFill>
              <a:latin typeface="Calibri"/>
            </a:endParaRPr>
          </a:p>
        </p:txBody>
      </p:sp>
      <p:sp>
        <p:nvSpPr>
          <p:cNvPr id="7" name="26 - Έλλειψη">
            <a:extLst>
              <a:ext uri="{FF2B5EF4-FFF2-40B4-BE49-F238E27FC236}">
                <a16:creationId xmlns:a16="http://schemas.microsoft.com/office/drawing/2014/main" id="{C8208A41-A257-5DAC-3AE6-F892269FF4DD}"/>
              </a:ext>
            </a:extLst>
          </p:cNvPr>
          <p:cNvSpPr/>
          <p:nvPr/>
        </p:nvSpPr>
        <p:spPr>
          <a:xfrm>
            <a:off x="6807200" y="2355850"/>
            <a:ext cx="1568450" cy="75088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2400" dirty="0">
                <a:solidFill>
                  <a:prstClr val="white"/>
                </a:solidFill>
                <a:latin typeface="Calibri"/>
              </a:rPr>
              <a:t>RADAR</a:t>
            </a:r>
            <a:endParaRPr lang="el-GR" sz="2400" dirty="0">
              <a:solidFill>
                <a:prstClr val="white"/>
              </a:solidFill>
              <a:latin typeface="Calibri"/>
            </a:endParaRPr>
          </a:p>
        </p:txBody>
      </p:sp>
      <p:sp>
        <p:nvSpPr>
          <p:cNvPr id="8" name="26 - Έλλειψη">
            <a:extLst>
              <a:ext uri="{FF2B5EF4-FFF2-40B4-BE49-F238E27FC236}">
                <a16:creationId xmlns:a16="http://schemas.microsoft.com/office/drawing/2014/main" id="{AD4C9CEE-2212-B3A1-263E-67214ECF3E39}"/>
              </a:ext>
            </a:extLst>
          </p:cNvPr>
          <p:cNvSpPr/>
          <p:nvPr/>
        </p:nvSpPr>
        <p:spPr>
          <a:xfrm>
            <a:off x="4119564" y="5089525"/>
            <a:ext cx="118268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EPIONI</a:t>
            </a:r>
            <a:endParaRPr lang="el-GR" dirty="0">
              <a:solidFill>
                <a:prstClr val="white"/>
              </a:solidFill>
              <a:latin typeface="Calibri"/>
            </a:endParaRPr>
          </a:p>
        </p:txBody>
      </p:sp>
      <p:sp>
        <p:nvSpPr>
          <p:cNvPr id="9" name="Οβάλ 8">
            <a:extLst>
              <a:ext uri="{FF2B5EF4-FFF2-40B4-BE49-F238E27FC236}">
                <a16:creationId xmlns:a16="http://schemas.microsoft.com/office/drawing/2014/main" id="{4A75AC57-1EE9-16CA-F924-DB240E6E27FD}"/>
              </a:ext>
            </a:extLst>
          </p:cNvPr>
          <p:cNvSpPr/>
          <p:nvPr/>
        </p:nvSpPr>
        <p:spPr>
          <a:xfrm>
            <a:off x="8540750" y="5626100"/>
            <a:ext cx="1670050"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DEMLENS</a:t>
            </a:r>
            <a:endParaRPr lang="el-GR" dirty="0">
              <a:solidFill>
                <a:prstClr val="white"/>
              </a:solidFill>
              <a:latin typeface="Calibri"/>
            </a:endParaRPr>
          </a:p>
        </p:txBody>
      </p:sp>
      <p:sp>
        <p:nvSpPr>
          <p:cNvPr id="10" name="Οβάλ 9">
            <a:extLst>
              <a:ext uri="{FF2B5EF4-FFF2-40B4-BE49-F238E27FC236}">
                <a16:creationId xmlns:a16="http://schemas.microsoft.com/office/drawing/2014/main" id="{99F09D11-A415-B452-E85F-094F27F3089C}"/>
              </a:ext>
            </a:extLst>
          </p:cNvPr>
          <p:cNvSpPr/>
          <p:nvPr/>
        </p:nvSpPr>
        <p:spPr>
          <a:xfrm>
            <a:off x="1676400" y="5918200"/>
            <a:ext cx="1881188"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dirty="0">
                <a:solidFill>
                  <a:prstClr val="white"/>
                </a:solidFill>
                <a:latin typeface="Calibri"/>
              </a:rPr>
              <a:t>Υποστηρίζω</a:t>
            </a:r>
          </a:p>
        </p:txBody>
      </p:sp>
      <p:sp>
        <p:nvSpPr>
          <p:cNvPr id="11" name="Οβάλ 10">
            <a:extLst>
              <a:ext uri="{FF2B5EF4-FFF2-40B4-BE49-F238E27FC236}">
                <a16:creationId xmlns:a16="http://schemas.microsoft.com/office/drawing/2014/main" id="{E3C727C0-AAE2-3985-F649-B4E6BF6E04D6}"/>
              </a:ext>
            </a:extLst>
          </p:cNvPr>
          <p:cNvSpPr/>
          <p:nvPr/>
        </p:nvSpPr>
        <p:spPr>
          <a:xfrm>
            <a:off x="1981200" y="55563"/>
            <a:ext cx="1881188" cy="506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b="1">
                <a:solidFill>
                  <a:prstClr val="white"/>
                </a:solidFill>
                <a:latin typeface="Times New Roman" panose="02020603050405020304" pitchFamily="18" charset="0"/>
                <a:ea typeface="Times New Roman" panose="02020603050405020304" pitchFamily="18" charset="0"/>
              </a:rPr>
              <a:t>WCACD</a:t>
            </a:r>
            <a:endParaRPr lang="el-GR" dirty="0">
              <a:solidFill>
                <a:prstClr val="white"/>
              </a:solidFill>
              <a:latin typeface="Calibri"/>
            </a:endParaRPr>
          </a:p>
        </p:txBody>
      </p:sp>
      <p:sp>
        <p:nvSpPr>
          <p:cNvPr id="12" name="Οβάλ 11">
            <a:extLst>
              <a:ext uri="{FF2B5EF4-FFF2-40B4-BE49-F238E27FC236}">
                <a16:creationId xmlns:a16="http://schemas.microsoft.com/office/drawing/2014/main" id="{2749BB38-C226-6DB4-28FB-16B7EC7B975C}"/>
              </a:ext>
            </a:extLst>
          </p:cNvPr>
          <p:cNvSpPr/>
          <p:nvPr/>
        </p:nvSpPr>
        <p:spPr>
          <a:xfrm>
            <a:off x="7315200" y="147638"/>
            <a:ext cx="31242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b-NO" altLang="el-GR" dirty="0">
                <a:solidFill>
                  <a:prstClr val="white"/>
                </a:solidFill>
                <a:latin typeface="Calibri"/>
                <a:cs typeface="Calibri" panose="020F0502020204030204" pitchFamily="34" charset="0"/>
              </a:rPr>
              <a:t>PSW in dementia care</a:t>
            </a:r>
            <a:endParaRPr lang="el-GR" dirty="0">
              <a:solidFill>
                <a:prstClr val="white"/>
              </a:solidFill>
              <a:latin typeface="Calibri"/>
            </a:endParaRPr>
          </a:p>
        </p:txBody>
      </p:sp>
      <p:sp>
        <p:nvSpPr>
          <p:cNvPr id="13" name="Οβάλ 12">
            <a:extLst>
              <a:ext uri="{FF2B5EF4-FFF2-40B4-BE49-F238E27FC236}">
                <a16:creationId xmlns:a16="http://schemas.microsoft.com/office/drawing/2014/main" id="{EEF2C92F-75EC-BD20-C6C6-609A19A154B4}"/>
              </a:ext>
            </a:extLst>
          </p:cNvPr>
          <p:cNvSpPr/>
          <p:nvPr/>
        </p:nvSpPr>
        <p:spPr>
          <a:xfrm>
            <a:off x="1524001" y="2352676"/>
            <a:ext cx="2017713"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Times New Roman" panose="02020603050405020304" pitchFamily="18" charset="0"/>
                <a:ea typeface="Times New Roman" panose="02020603050405020304" pitchFamily="18" charset="0"/>
              </a:rPr>
              <a:t>INFOCARE</a:t>
            </a:r>
            <a:endParaRPr lang="el-GR" dirty="0">
              <a:solidFill>
                <a:prstClr val="white"/>
              </a:solidFill>
              <a:latin typeface="Calibri"/>
            </a:endParaRPr>
          </a:p>
        </p:txBody>
      </p:sp>
      <p:sp>
        <p:nvSpPr>
          <p:cNvPr id="31" name="Οβάλ 30">
            <a:extLst>
              <a:ext uri="{FF2B5EF4-FFF2-40B4-BE49-F238E27FC236}">
                <a16:creationId xmlns:a16="http://schemas.microsoft.com/office/drawing/2014/main" id="{C145D24B-2F55-05BE-A1CE-CB44DB2438D1}"/>
              </a:ext>
            </a:extLst>
          </p:cNvPr>
          <p:cNvSpPr/>
          <p:nvPr/>
        </p:nvSpPr>
        <p:spPr>
          <a:xfrm>
            <a:off x="4327526" y="5918200"/>
            <a:ext cx="2638425"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Times New Roman" panose="02020603050405020304" pitchFamily="18" charset="0"/>
                <a:ea typeface="Times New Roman" panose="02020603050405020304" pitchFamily="18" charset="0"/>
              </a:rPr>
              <a:t>Games4CoSkills</a:t>
            </a:r>
            <a:endParaRPr lang="el-GR" dirty="0">
              <a:solidFill>
                <a:prstClr val="white"/>
              </a:solidFill>
              <a:latin typeface="Calibri"/>
            </a:endParaRPr>
          </a:p>
        </p:txBody>
      </p:sp>
      <p:sp>
        <p:nvSpPr>
          <p:cNvPr id="33" name="Οβάλ 32">
            <a:extLst>
              <a:ext uri="{FF2B5EF4-FFF2-40B4-BE49-F238E27FC236}">
                <a16:creationId xmlns:a16="http://schemas.microsoft.com/office/drawing/2014/main" id="{9E624CF4-21CF-1038-FC96-80BDDCCCDC2B}"/>
              </a:ext>
            </a:extLst>
          </p:cNvPr>
          <p:cNvSpPr/>
          <p:nvPr/>
        </p:nvSpPr>
        <p:spPr>
          <a:xfrm>
            <a:off x="1524000" y="3810001"/>
            <a:ext cx="2033588"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prstClr val="white"/>
                </a:solidFill>
                <a:latin typeface="Times New Roman" panose="02020603050405020304" pitchFamily="18" charset="0"/>
                <a:ea typeface="FreeSans"/>
              </a:rPr>
              <a:t>E</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L</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So</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M</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C</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I</a:t>
            </a:r>
            <a:endParaRPr lang="el-GR" dirty="0">
              <a:solidFill>
                <a:prstClr val="white"/>
              </a:solidFill>
              <a:latin typeface="Calibri"/>
            </a:endParaRPr>
          </a:p>
        </p:txBody>
      </p:sp>
      <p:sp>
        <p:nvSpPr>
          <p:cNvPr id="37" name="Οβάλ 36">
            <a:extLst>
              <a:ext uri="{FF2B5EF4-FFF2-40B4-BE49-F238E27FC236}">
                <a16:creationId xmlns:a16="http://schemas.microsoft.com/office/drawing/2014/main" id="{40103B39-A8DC-8954-0603-83357170FA95}"/>
              </a:ext>
            </a:extLst>
          </p:cNvPr>
          <p:cNvSpPr/>
          <p:nvPr/>
        </p:nvSpPr>
        <p:spPr>
          <a:xfrm>
            <a:off x="1752600" y="760413"/>
            <a:ext cx="1881188" cy="5381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Calibri"/>
              </a:rPr>
              <a:t>VRADA</a:t>
            </a:r>
            <a:endParaRPr lang="el-GR" b="1" dirty="0">
              <a:solidFill>
                <a:prstClr val="white"/>
              </a:solidFill>
              <a:latin typeface="Calibri"/>
            </a:endParaRPr>
          </a:p>
        </p:txBody>
      </p:sp>
    </p:spTree>
    <p:extLst>
      <p:ext uri="{BB962C8B-B14F-4D97-AF65-F5344CB8AC3E}">
        <p14:creationId xmlns:p14="http://schemas.microsoft.com/office/powerpoint/2010/main" val="3950083939"/>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Τίτλος 1">
            <a:extLst>
              <a:ext uri="{FF2B5EF4-FFF2-40B4-BE49-F238E27FC236}">
                <a16:creationId xmlns:a16="http://schemas.microsoft.com/office/drawing/2014/main" id="{5B95B5C0-BB3A-F895-7B78-B4190BD2E02E}"/>
              </a:ext>
            </a:extLst>
          </p:cNvPr>
          <p:cNvSpPr>
            <a:spLocks noGrp="1"/>
          </p:cNvSpPr>
          <p:nvPr>
            <p:ph type="title"/>
          </p:nvPr>
        </p:nvSpPr>
        <p:spPr>
          <a:xfrm>
            <a:off x="1524000" y="404814"/>
            <a:ext cx="8675688" cy="503237"/>
          </a:xfrm>
        </p:spPr>
        <p:txBody>
          <a:bodyPr rtlCol="0">
            <a:noAutofit/>
          </a:bodyPr>
          <a:lstStyle/>
          <a:p>
            <a:pPr algn="ctr" eaLnBrk="1" fontAlgn="auto" hangingPunct="1">
              <a:spcAft>
                <a:spcPts val="0"/>
              </a:spcAft>
              <a:defRPr/>
            </a:pPr>
            <a:r>
              <a:rPr lang="en-US" altLang="el-GR" sz="4000" b="1" dirty="0">
                <a:solidFill>
                  <a:srgbClr val="FF0000"/>
                </a:solidFill>
              </a:rPr>
              <a:t>ASPAD: </a:t>
            </a:r>
            <a:r>
              <a:rPr lang="el-GR" altLang="el-GR" sz="4000" b="1" dirty="0">
                <a:solidFill>
                  <a:srgbClr val="FF0000"/>
                </a:solidFill>
              </a:rPr>
              <a:t>ΡΟΜΠΟΤΙΚΗ</a:t>
            </a:r>
          </a:p>
        </p:txBody>
      </p:sp>
      <p:sp>
        <p:nvSpPr>
          <p:cNvPr id="575491" name="Θέση υποσέλιδου 3">
            <a:extLst>
              <a:ext uri="{FF2B5EF4-FFF2-40B4-BE49-F238E27FC236}">
                <a16:creationId xmlns:a16="http://schemas.microsoft.com/office/drawing/2014/main" id="{2C1D17C1-156F-A2FD-7943-5197E659290D}"/>
              </a:ext>
            </a:extLst>
          </p:cNvPr>
          <p:cNvSpPr>
            <a:spLocks noGrp="1"/>
          </p:cNvSpPr>
          <p:nvPr>
            <p:ph type="ftr" sz="quarter" idx="11"/>
          </p:nvPr>
        </p:nvSpPr>
        <p:spPr>
          <a:xfrm>
            <a:off x="2686050" y="6243638"/>
            <a:ext cx="1905000" cy="457200"/>
          </a:xfrm>
        </p:spPr>
        <p:txBody>
          <a:bodyPr/>
          <a:lstStyle/>
          <a:p>
            <a:pPr algn="l">
              <a:defRPr/>
            </a:pPr>
            <a:r>
              <a:rPr lang="en-US" altLang="el-GR"/>
              <a:t>Aristotle University of Thessaloniki, Greece</a:t>
            </a:r>
          </a:p>
          <a:p>
            <a:pPr algn="l">
              <a:defRPr/>
            </a:pPr>
            <a:r>
              <a:rPr lang="en-US" altLang="el-GR"/>
              <a:t>2009</a:t>
            </a:r>
          </a:p>
        </p:txBody>
      </p:sp>
      <p:sp>
        <p:nvSpPr>
          <p:cNvPr id="575492" name="Θέση αριθμού διαφάνειας 4">
            <a:extLst>
              <a:ext uri="{FF2B5EF4-FFF2-40B4-BE49-F238E27FC236}">
                <a16:creationId xmlns:a16="http://schemas.microsoft.com/office/drawing/2014/main" id="{25C09924-6DFD-CED6-103D-614B9CC52537}"/>
              </a:ext>
            </a:extLst>
          </p:cNvPr>
          <p:cNvSpPr>
            <a:spLocks noGrp="1"/>
          </p:cNvSpPr>
          <p:nvPr>
            <p:ph type="sldNum" sz="quarter" idx="12"/>
          </p:nvPr>
        </p:nvSpPr>
        <p:spPr>
          <a:xfrm>
            <a:off x="5181600" y="6243638"/>
            <a:ext cx="2895600" cy="457200"/>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fld id="{D9741F16-D1AE-4FCC-9BB9-870663647D91}" type="slidenum">
              <a:rPr lang="el-GR" altLang="el-GR">
                <a:solidFill>
                  <a:srgbClr val="898989"/>
                </a:solidFill>
                <a:latin typeface="Calibri" panose="020F0502020204030204" pitchFamily="34" charset="0"/>
              </a:rPr>
              <a:pPr algn="ctr" eaLnBrk="1" hangingPunct="1"/>
              <a:t>28</a:t>
            </a:fld>
            <a:endParaRPr lang="el-GR" altLang="el-GR">
              <a:solidFill>
                <a:srgbClr val="898989"/>
              </a:solidFill>
              <a:latin typeface="Calibri" panose="020F0502020204030204" pitchFamily="34" charset="0"/>
            </a:endParaRPr>
          </a:p>
        </p:txBody>
      </p:sp>
      <p:pic>
        <p:nvPicPr>
          <p:cNvPr id="151557" name="Picture 3">
            <a:extLst>
              <a:ext uri="{FF2B5EF4-FFF2-40B4-BE49-F238E27FC236}">
                <a16:creationId xmlns:a16="http://schemas.microsoft.com/office/drawing/2014/main" id="{4FD3863B-BEB4-8254-B301-9CCE9D6666E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268414"/>
            <a:ext cx="9144000" cy="5589587"/>
          </a:xfrm>
        </p:spPr>
      </p:pic>
      <p:pic>
        <p:nvPicPr>
          <p:cNvPr id="151559" name="Picture 4" descr="auth logo black_NEW copy">
            <a:extLst>
              <a:ext uri="{FF2B5EF4-FFF2-40B4-BE49-F238E27FC236}">
                <a16:creationId xmlns:a16="http://schemas.microsoft.com/office/drawing/2014/main" id="{72B3E521-8F02-0591-F627-F060775562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3825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Users\ΑΝΑΣΤΑΣΙΑ\Desktop\Alzheimer University\100118_logo_alzheimer.jpg">
            <a:extLst>
              <a:ext uri="{FF2B5EF4-FFF2-40B4-BE49-F238E27FC236}">
                <a16:creationId xmlns:a16="http://schemas.microsoft.com/office/drawing/2014/main" id="{A1615112-E728-7CC4-ABAD-FB69F6E23059}"/>
              </a:ext>
            </a:extLst>
          </p:cNvPr>
          <p:cNvPicPr>
            <a:picLocks noChangeAspect="1" noChangeArrowheads="1"/>
          </p:cNvPicPr>
          <p:nvPr/>
        </p:nvPicPr>
        <p:blipFill>
          <a:blip r:embed="rId4" cstate="print"/>
          <a:srcRect/>
          <a:stretch>
            <a:fillRect/>
          </a:stretch>
        </p:blipFill>
        <p:spPr bwMode="auto">
          <a:xfrm>
            <a:off x="10725150" y="-13524"/>
            <a:ext cx="1466850" cy="1047750"/>
          </a:xfrm>
          <a:prstGeom prst="rect">
            <a:avLst/>
          </a:prstGeom>
          <a:noFill/>
          <a:ln w="9525">
            <a:noFill/>
            <a:miter lim="800000"/>
            <a:headEnd/>
            <a:tailEnd/>
          </a:ln>
          <a:effectLst>
            <a:softEdge rad="63500"/>
          </a:effectLst>
        </p:spPr>
      </p:pic>
    </p:spTree>
    <p:extLst>
      <p:ext uri="{BB962C8B-B14F-4D97-AF65-F5344CB8AC3E}">
        <p14:creationId xmlns:p14="http://schemas.microsoft.com/office/powerpoint/2010/main" val="3766790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1 - Τίτλος">
            <a:extLst>
              <a:ext uri="{FF2B5EF4-FFF2-40B4-BE49-F238E27FC236}">
                <a16:creationId xmlns:a16="http://schemas.microsoft.com/office/drawing/2014/main" id="{8622D887-3709-1F8F-B023-A922504EE80D}"/>
              </a:ext>
            </a:extLst>
          </p:cNvPr>
          <p:cNvSpPr>
            <a:spLocks noGrp="1"/>
          </p:cNvSpPr>
          <p:nvPr>
            <p:ph type="title"/>
          </p:nvPr>
        </p:nvSpPr>
        <p:spPr bwMode="auto">
          <a:xfrm>
            <a:off x="1158874" y="228600"/>
            <a:ext cx="9915525" cy="99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l-GR" altLang="el-GR" sz="3600" dirty="0">
                <a:solidFill>
                  <a:srgbClr val="FF0000"/>
                </a:solidFill>
              </a:rPr>
              <a:t>Υποστήριξη περιθαλπόντων</a:t>
            </a:r>
            <a:r>
              <a:rPr lang="en-US" altLang="el-GR" sz="3600" dirty="0">
                <a:solidFill>
                  <a:srgbClr val="FF0000"/>
                </a:solidFill>
              </a:rPr>
              <a:t> on line</a:t>
            </a:r>
            <a:endParaRPr lang="el-GR" altLang="el-GR" sz="3600" dirty="0">
              <a:solidFill>
                <a:srgbClr val="FF0000"/>
              </a:solidFill>
            </a:endParaRPr>
          </a:p>
        </p:txBody>
      </p:sp>
      <p:pic>
        <p:nvPicPr>
          <p:cNvPr id="4" name="Picture 2" descr="C:\Users\dina\Desktop\bbb copy.png">
            <a:extLst>
              <a:ext uri="{FF2B5EF4-FFF2-40B4-BE49-F238E27FC236}">
                <a16:creationId xmlns:a16="http://schemas.microsoft.com/office/drawing/2014/main" id="{02602A6E-6C2A-2444-B82F-B2D80C79ABBC}"/>
              </a:ext>
            </a:extLst>
          </p:cNvPr>
          <p:cNvPicPr>
            <a:picLocks noGrp="1" noChangeAspect="1" noChangeArrowheads="1"/>
          </p:cNvPicPr>
          <p:nvPr>
            <p:ph sz="quarter" idx="1"/>
          </p:nvPr>
        </p:nvPicPr>
        <p:blipFill>
          <a:blip r:embed="rId2"/>
          <a:srcRect/>
          <a:stretch>
            <a:fillRect/>
          </a:stretch>
        </p:blipFill>
        <p:spPr>
          <a:xfrm>
            <a:off x="599440" y="1247893"/>
            <a:ext cx="10688320" cy="5415831"/>
          </a:xfrm>
          <a:ln w="38100" cap="sq">
            <a:solidFill>
              <a:srgbClr val="000000"/>
            </a:solidFill>
          </a:ln>
          <a:effectLst>
            <a:outerShdw blurRad="50800" dist="38100" dir="2700000" algn="tl" rotWithShape="0">
              <a:srgbClr val="000000">
                <a:alpha val="43000"/>
              </a:srgbClr>
            </a:outerShdw>
          </a:effectLst>
        </p:spPr>
      </p:pic>
      <p:pic>
        <p:nvPicPr>
          <p:cNvPr id="166916" name="Picture 4" descr="auth logo black_NEW copy">
            <a:extLst>
              <a:ext uri="{FF2B5EF4-FFF2-40B4-BE49-F238E27FC236}">
                <a16:creationId xmlns:a16="http://schemas.microsoft.com/office/drawing/2014/main" id="{8D4E2B09-157A-9CD9-83E0-72F3F8DC95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201"/>
            <a:ext cx="1158875"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3" descr="100118_logo_alzheimer">
            <a:extLst>
              <a:ext uri="{FF2B5EF4-FFF2-40B4-BE49-F238E27FC236}">
                <a16:creationId xmlns:a16="http://schemas.microsoft.com/office/drawing/2014/main" id="{9BDC5F30-430E-5F2B-A73C-AF25E9C8E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9013" y="38100"/>
            <a:ext cx="1042987"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1 - Τίτλος">
            <a:extLst>
              <a:ext uri="{FF2B5EF4-FFF2-40B4-BE49-F238E27FC236}">
                <a16:creationId xmlns:a16="http://schemas.microsoft.com/office/drawing/2014/main" id="{D03A5248-E329-5602-A160-7E8E4778BEE7}"/>
              </a:ext>
            </a:extLst>
          </p:cNvPr>
          <p:cNvSpPr>
            <a:spLocks noGrp="1"/>
          </p:cNvSpPr>
          <p:nvPr>
            <p:ph type="title"/>
          </p:nvPr>
        </p:nvSpPr>
        <p:spPr/>
        <p:txBody>
          <a:bodyPr/>
          <a:lstStyle/>
          <a:p>
            <a:endParaRPr lang="el-GR" altLang="el-GR"/>
          </a:p>
        </p:txBody>
      </p:sp>
      <p:sp>
        <p:nvSpPr>
          <p:cNvPr id="140291" name="2 - Θέση περιεχομένου">
            <a:extLst>
              <a:ext uri="{FF2B5EF4-FFF2-40B4-BE49-F238E27FC236}">
                <a16:creationId xmlns:a16="http://schemas.microsoft.com/office/drawing/2014/main" id="{6B8247C7-FA5A-2071-FD87-52FDFCB83452}"/>
              </a:ext>
            </a:extLst>
          </p:cNvPr>
          <p:cNvSpPr>
            <a:spLocks noGrp="1"/>
          </p:cNvSpPr>
          <p:nvPr>
            <p:ph idx="1"/>
          </p:nvPr>
        </p:nvSpPr>
        <p:spPr/>
        <p:txBody>
          <a:bodyPr/>
          <a:lstStyle/>
          <a:p>
            <a:pPr algn="ctr">
              <a:buFont typeface="Arial" panose="020B0604020202020204" pitchFamily="34" charset="0"/>
              <a:buNone/>
            </a:pPr>
            <a:r>
              <a:rPr lang="el-GR" altLang="el-GR" sz="6000" b="1">
                <a:solidFill>
                  <a:srgbClr val="FF0000"/>
                </a:solidFill>
              </a:rPr>
              <a:t>ΑΠΟΛΟΓΙΣΜΟΣ</a:t>
            </a:r>
          </a:p>
          <a:p>
            <a:pPr algn="ctr">
              <a:buFont typeface="Arial" panose="020B0604020202020204" pitchFamily="34" charset="0"/>
              <a:buNone/>
            </a:pPr>
            <a:r>
              <a:rPr lang="el-GR" altLang="el-GR" sz="6000" b="1">
                <a:solidFill>
                  <a:srgbClr val="FF0000"/>
                </a:solidFill>
              </a:rPr>
              <a:t>ΠΕΠΡΑΓΜΕΝΩΝ ΣΤΗ ΧΩΡΑ ΜΑΣ</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1 - Τίτλος">
            <a:extLst>
              <a:ext uri="{FF2B5EF4-FFF2-40B4-BE49-F238E27FC236}">
                <a16:creationId xmlns:a16="http://schemas.microsoft.com/office/drawing/2014/main" id="{B6981EAB-9B99-A4CF-3C06-66367B65291E}"/>
              </a:ext>
            </a:extLst>
          </p:cNvPr>
          <p:cNvSpPr>
            <a:spLocks noGrp="1"/>
          </p:cNvSpPr>
          <p:nvPr>
            <p:ph type="title"/>
          </p:nvPr>
        </p:nvSpPr>
        <p:spPr>
          <a:xfrm>
            <a:off x="1428750" y="-9525"/>
            <a:ext cx="9144000" cy="1343025"/>
          </a:xfrm>
        </p:spPr>
        <p:txBody>
          <a:bodyPr/>
          <a:lstStyle/>
          <a:p>
            <a:pPr eaLnBrk="1" hangingPunct="1"/>
            <a:r>
              <a:rPr lang="el-GR" altLang="el-GR">
                <a:solidFill>
                  <a:srgbClr val="FF0000"/>
                </a:solidFill>
              </a:rPr>
              <a:t>ΑΠΟΤΕΛΕΣΜΑΤΑ</a:t>
            </a:r>
            <a:r>
              <a:rPr lang="en-US" altLang="el-GR">
                <a:solidFill>
                  <a:srgbClr val="FF0000"/>
                </a:solidFill>
              </a:rPr>
              <a:t> Online vs. onsite</a:t>
            </a:r>
            <a:endParaRPr lang="el-GR" altLang="el-GR">
              <a:solidFill>
                <a:srgbClr val="FF0000"/>
              </a:solidFill>
            </a:endParaRPr>
          </a:p>
        </p:txBody>
      </p:sp>
      <p:graphicFrame>
        <p:nvGraphicFramePr>
          <p:cNvPr id="4" name="3 - Θέση περιεχομένου">
            <a:extLst>
              <a:ext uri="{FF2B5EF4-FFF2-40B4-BE49-F238E27FC236}">
                <a16:creationId xmlns:a16="http://schemas.microsoft.com/office/drawing/2014/main" id="{A0C4D667-BEF4-40B7-1B1A-D3E307D03B8C}"/>
              </a:ext>
            </a:extLst>
          </p:cNvPr>
          <p:cNvGraphicFramePr>
            <a:graphicFrameLocks noGrp="1"/>
          </p:cNvGraphicFramePr>
          <p:nvPr>
            <p:ph idx="1"/>
          </p:nvPr>
        </p:nvGraphicFramePr>
        <p:xfrm>
          <a:off x="1524000" y="0"/>
          <a:ext cx="8955087" cy="6858000"/>
        </p:xfrm>
        <a:graphic>
          <a:graphicData uri="http://schemas.openxmlformats.org/drawingml/2006/table">
            <a:tbl>
              <a:tblPr firstRow="1" bandRow="1">
                <a:tableStyleId>{5C22544A-7EE6-4342-B048-85BDC9FD1C3A}</a:tableStyleId>
              </a:tblPr>
              <a:tblGrid>
                <a:gridCol w="2985029">
                  <a:extLst>
                    <a:ext uri="{9D8B030D-6E8A-4147-A177-3AD203B41FA5}">
                      <a16:colId xmlns:a16="http://schemas.microsoft.com/office/drawing/2014/main" val="20000"/>
                    </a:ext>
                  </a:extLst>
                </a:gridCol>
                <a:gridCol w="2985029">
                  <a:extLst>
                    <a:ext uri="{9D8B030D-6E8A-4147-A177-3AD203B41FA5}">
                      <a16:colId xmlns:a16="http://schemas.microsoft.com/office/drawing/2014/main" val="20001"/>
                    </a:ext>
                  </a:extLst>
                </a:gridCol>
                <a:gridCol w="2985029">
                  <a:extLst>
                    <a:ext uri="{9D8B030D-6E8A-4147-A177-3AD203B41FA5}">
                      <a16:colId xmlns:a16="http://schemas.microsoft.com/office/drawing/2014/main" val="20002"/>
                    </a:ext>
                  </a:extLst>
                </a:gridCol>
              </a:tblGrid>
              <a:tr h="857250">
                <a:tc>
                  <a:txBody>
                    <a:bodyPr/>
                    <a:lstStyle/>
                    <a:p>
                      <a:pPr algn="ctr">
                        <a:spcAft>
                          <a:spcPts val="0"/>
                        </a:spcAft>
                      </a:pPr>
                      <a:r>
                        <a:rPr lang="en-US" sz="1800" dirty="0">
                          <a:latin typeface="+mj-lt"/>
                          <a:ea typeface="Times New Roman"/>
                          <a:cs typeface="Calibri"/>
                        </a:rPr>
                        <a:t>Tests  (online)</a:t>
                      </a:r>
                      <a:endParaRPr lang="el-GR" sz="1800" dirty="0">
                        <a:latin typeface="+mj-lt"/>
                        <a:ea typeface="Times New Roman"/>
                      </a:endParaRPr>
                    </a:p>
                  </a:txBody>
                  <a:tcPr marL="68580" marR="68580" marT="0" marB="0" anchor="ctr"/>
                </a:tc>
                <a:tc>
                  <a:txBody>
                    <a:bodyPr/>
                    <a:lstStyle/>
                    <a:p>
                      <a:pPr algn="just">
                        <a:spcAft>
                          <a:spcPts val="0"/>
                        </a:spcAft>
                      </a:pPr>
                      <a:r>
                        <a:rPr lang="en-US" sz="1800" dirty="0">
                          <a:latin typeface="+mj-lt"/>
                          <a:ea typeface="Times New Roman"/>
                          <a:cs typeface="Calibri"/>
                        </a:rPr>
                        <a:t>1</a:t>
                      </a:r>
                      <a:r>
                        <a:rPr lang="en-US" sz="1800" baseline="30000" dirty="0">
                          <a:latin typeface="+mj-lt"/>
                          <a:ea typeface="Times New Roman"/>
                          <a:cs typeface="Calibri"/>
                        </a:rPr>
                        <a:t>st</a:t>
                      </a:r>
                      <a:r>
                        <a:rPr lang="en-US" sz="1800" dirty="0">
                          <a:latin typeface="+mj-lt"/>
                          <a:ea typeface="Times New Roman"/>
                          <a:cs typeface="Calibri"/>
                        </a:rPr>
                        <a:t> assessment</a:t>
                      </a:r>
                      <a:endParaRPr lang="el-GR" sz="1800" dirty="0">
                        <a:latin typeface="+mj-lt"/>
                        <a:ea typeface="Times New Roman"/>
                      </a:endParaRPr>
                    </a:p>
                    <a:p>
                      <a:pPr algn="just">
                        <a:spcAft>
                          <a:spcPts val="0"/>
                        </a:spcAft>
                      </a:pPr>
                      <a:r>
                        <a:rPr lang="en-US" sz="1800" dirty="0">
                          <a:latin typeface="+mj-lt"/>
                          <a:ea typeface="Times New Roman"/>
                          <a:cs typeface="Calibri"/>
                        </a:rPr>
                        <a:t>Mean+/- SD</a:t>
                      </a:r>
                      <a:endParaRPr lang="el-GR" sz="1800" dirty="0">
                        <a:latin typeface="+mj-lt"/>
                        <a:ea typeface="Times New Roman"/>
                      </a:endParaRPr>
                    </a:p>
                  </a:txBody>
                  <a:tcPr marL="68580" marR="68580" marT="0" marB="0"/>
                </a:tc>
                <a:tc>
                  <a:txBody>
                    <a:bodyPr/>
                    <a:lstStyle/>
                    <a:p>
                      <a:pPr algn="just">
                        <a:spcAft>
                          <a:spcPts val="0"/>
                        </a:spcAft>
                      </a:pPr>
                      <a:r>
                        <a:rPr lang="en-US" sz="1800" dirty="0">
                          <a:latin typeface="+mj-lt"/>
                          <a:ea typeface="Times New Roman"/>
                          <a:cs typeface="Calibri"/>
                        </a:rPr>
                        <a:t>2</a:t>
                      </a:r>
                      <a:r>
                        <a:rPr lang="en-US" sz="1800" baseline="30000" dirty="0">
                          <a:latin typeface="+mj-lt"/>
                          <a:ea typeface="Times New Roman"/>
                          <a:cs typeface="Calibri"/>
                        </a:rPr>
                        <a:t>nd</a:t>
                      </a:r>
                      <a:r>
                        <a:rPr lang="en-US" sz="1800" dirty="0">
                          <a:latin typeface="+mj-lt"/>
                          <a:ea typeface="Times New Roman"/>
                          <a:cs typeface="Calibri"/>
                        </a:rPr>
                        <a:t> Assessment</a:t>
                      </a:r>
                      <a:endParaRPr lang="el-GR" sz="1800" dirty="0">
                        <a:latin typeface="+mj-lt"/>
                        <a:ea typeface="Times New Roman"/>
                      </a:endParaRPr>
                    </a:p>
                    <a:p>
                      <a:pPr algn="just">
                        <a:spcAft>
                          <a:spcPts val="0"/>
                        </a:spcAft>
                      </a:pPr>
                      <a:r>
                        <a:rPr lang="en-US" sz="1800" b="1" kern="1200" dirty="0">
                          <a:solidFill>
                            <a:schemeClr val="lt1"/>
                          </a:solidFill>
                          <a:latin typeface="+mn-lt"/>
                          <a:ea typeface="Times New Roman"/>
                          <a:cs typeface="Calibri"/>
                        </a:rPr>
                        <a:t>Mean+/- SD</a:t>
                      </a:r>
                      <a:endParaRPr lang="el-GR" sz="1800" b="1" kern="1200" dirty="0">
                        <a:solidFill>
                          <a:schemeClr val="lt1"/>
                        </a:solidFill>
                        <a:latin typeface="+mn-lt"/>
                        <a:ea typeface="Times New Roman"/>
                        <a:cs typeface="+mn-cs"/>
                      </a:endParaRPr>
                    </a:p>
                  </a:txBody>
                  <a:tcPr marL="68580" marR="68580" marT="0" marB="0"/>
                </a:tc>
                <a:extLst>
                  <a:ext uri="{0D108BD9-81ED-4DB2-BD59-A6C34878D82A}">
                    <a16:rowId xmlns:a16="http://schemas.microsoft.com/office/drawing/2014/main" val="10000"/>
                  </a:ext>
                </a:extLst>
              </a:tr>
              <a:tr h="857250">
                <a:tc>
                  <a:txBody>
                    <a:bodyPr/>
                    <a:lstStyle/>
                    <a:p>
                      <a:pPr algn="just">
                        <a:spcAft>
                          <a:spcPts val="0"/>
                        </a:spcAft>
                      </a:pPr>
                      <a:r>
                        <a:rPr lang="en-US" sz="1800" dirty="0">
                          <a:latin typeface="+mj-lt"/>
                          <a:ea typeface="Times New Roman"/>
                          <a:cs typeface="Calibri"/>
                        </a:rPr>
                        <a:t>BAI              </a:t>
                      </a:r>
                      <a:r>
                        <a:rPr lang="el-GR" sz="1800" kern="1200" dirty="0">
                          <a:solidFill>
                            <a:schemeClr val="dk1"/>
                          </a:solidFill>
                          <a:latin typeface="+mn-lt"/>
                          <a:ea typeface="+mn-ea"/>
                          <a:cs typeface="+mn-cs"/>
                        </a:rPr>
                        <a:t>(</a:t>
                      </a:r>
                      <a:r>
                        <a:rPr lang="en-US" sz="1800" kern="1200" dirty="0">
                          <a:solidFill>
                            <a:schemeClr val="dk1"/>
                          </a:solidFill>
                          <a:latin typeface="+mn-lt"/>
                          <a:ea typeface="+mn-ea"/>
                          <a:cs typeface="+mn-cs"/>
                        </a:rPr>
                        <a:t>p=0</a:t>
                      </a:r>
                      <a:r>
                        <a:rPr lang="el-GR" sz="1800" kern="1200" dirty="0">
                          <a:solidFill>
                            <a:schemeClr val="dk1"/>
                          </a:solidFill>
                          <a:latin typeface="+mn-lt"/>
                          <a:ea typeface="+mn-ea"/>
                          <a:cs typeface="+mn-cs"/>
                        </a:rPr>
                        <a:t>.000) </a:t>
                      </a:r>
                      <a:endParaRPr lang="el-GR" sz="1800" dirty="0">
                        <a:latin typeface="+mj-lt"/>
                        <a:ea typeface="Times New Roman"/>
                      </a:endParaRPr>
                    </a:p>
                  </a:txBody>
                  <a:tcPr marL="68580" marR="68580" marT="0" marB="0"/>
                </a:tc>
                <a:tc>
                  <a:txBody>
                    <a:bodyPr/>
                    <a:lstStyle/>
                    <a:p>
                      <a:pPr algn="just">
                        <a:spcAft>
                          <a:spcPts val="0"/>
                        </a:spcAft>
                      </a:pPr>
                      <a:r>
                        <a:rPr lang="en-US" sz="1800" dirty="0">
                          <a:latin typeface="+mj-lt"/>
                          <a:ea typeface="Times New Roman"/>
                          <a:cs typeface="Calibri"/>
                        </a:rPr>
                        <a:t>15.47 (13.69)</a:t>
                      </a:r>
                      <a:endParaRPr lang="el-GR" sz="1800" dirty="0">
                        <a:latin typeface="+mj-lt"/>
                        <a:ea typeface="Times New Roman"/>
                      </a:endParaRPr>
                    </a:p>
                  </a:txBody>
                  <a:tcPr marL="68580" marR="68580" marT="0" marB="0"/>
                </a:tc>
                <a:tc>
                  <a:txBody>
                    <a:bodyPr/>
                    <a:lstStyle/>
                    <a:p>
                      <a:pPr algn="just">
                        <a:spcAft>
                          <a:spcPts val="0"/>
                        </a:spcAft>
                      </a:pPr>
                      <a:r>
                        <a:rPr lang="en-US" sz="1800">
                          <a:latin typeface="+mj-lt"/>
                          <a:ea typeface="Times New Roman"/>
                          <a:cs typeface="Calibri"/>
                        </a:rPr>
                        <a:t>6.23 (6.75)</a:t>
                      </a:r>
                      <a:endParaRPr lang="el-GR" sz="1800">
                        <a:latin typeface="+mj-lt"/>
                        <a:ea typeface="Times New Roman"/>
                      </a:endParaRPr>
                    </a:p>
                  </a:txBody>
                  <a:tcPr marL="68580" marR="68580" marT="0" marB="0"/>
                </a:tc>
                <a:extLst>
                  <a:ext uri="{0D108BD9-81ED-4DB2-BD59-A6C34878D82A}">
                    <a16:rowId xmlns:a16="http://schemas.microsoft.com/office/drawing/2014/main" val="10001"/>
                  </a:ext>
                </a:extLst>
              </a:tr>
              <a:tr h="857250">
                <a:tc>
                  <a:txBody>
                    <a:bodyPr/>
                    <a:lstStyle/>
                    <a:p>
                      <a:pPr algn="just">
                        <a:spcAft>
                          <a:spcPts val="0"/>
                        </a:spcAft>
                      </a:pPr>
                      <a:r>
                        <a:rPr lang="en-US" sz="1800" dirty="0">
                          <a:latin typeface="+mj-lt"/>
                          <a:ea typeface="Times New Roman"/>
                          <a:cs typeface="Calibri"/>
                        </a:rPr>
                        <a:t>BDI              </a:t>
                      </a:r>
                      <a:r>
                        <a:rPr lang="el-GR" sz="1800" kern="1200" dirty="0">
                          <a:solidFill>
                            <a:schemeClr val="dk1"/>
                          </a:solidFill>
                          <a:latin typeface="+mn-lt"/>
                          <a:ea typeface="+mn-ea"/>
                          <a:cs typeface="+mn-cs"/>
                        </a:rPr>
                        <a:t>(</a:t>
                      </a:r>
                      <a:r>
                        <a:rPr lang="en-US" sz="1800" kern="1200" dirty="0">
                          <a:solidFill>
                            <a:schemeClr val="dk1"/>
                          </a:solidFill>
                          <a:latin typeface="+mn-lt"/>
                          <a:ea typeface="+mn-ea"/>
                          <a:cs typeface="+mn-cs"/>
                        </a:rPr>
                        <a:t>p=0</a:t>
                      </a:r>
                      <a:r>
                        <a:rPr lang="el-GR" sz="1800" kern="1200" dirty="0">
                          <a:solidFill>
                            <a:schemeClr val="dk1"/>
                          </a:solidFill>
                          <a:latin typeface="+mn-lt"/>
                          <a:ea typeface="+mn-ea"/>
                          <a:cs typeface="+mn-cs"/>
                        </a:rPr>
                        <a:t>.000) </a:t>
                      </a:r>
                      <a:endParaRPr lang="el-GR" sz="1800" dirty="0">
                        <a:latin typeface="+mj-lt"/>
                        <a:ea typeface="Times New Roman"/>
                      </a:endParaRPr>
                    </a:p>
                  </a:txBody>
                  <a:tcPr marL="68580" marR="68580" marT="0" marB="0"/>
                </a:tc>
                <a:tc>
                  <a:txBody>
                    <a:bodyPr/>
                    <a:lstStyle/>
                    <a:p>
                      <a:pPr algn="just">
                        <a:spcAft>
                          <a:spcPts val="0"/>
                        </a:spcAft>
                      </a:pPr>
                      <a:r>
                        <a:rPr lang="en-US" sz="1800" dirty="0">
                          <a:latin typeface="+mj-lt"/>
                          <a:ea typeface="Times New Roman"/>
                          <a:cs typeface="Calibri"/>
                        </a:rPr>
                        <a:t>25.33 (15.25)</a:t>
                      </a:r>
                      <a:endParaRPr lang="el-GR" sz="1800" dirty="0">
                        <a:latin typeface="+mj-lt"/>
                        <a:ea typeface="Times New Roman"/>
                      </a:endParaRPr>
                    </a:p>
                  </a:txBody>
                  <a:tcPr marL="68580" marR="68580" marT="0" marB="0"/>
                </a:tc>
                <a:tc>
                  <a:txBody>
                    <a:bodyPr/>
                    <a:lstStyle/>
                    <a:p>
                      <a:pPr algn="just">
                        <a:spcAft>
                          <a:spcPts val="0"/>
                        </a:spcAft>
                      </a:pPr>
                      <a:r>
                        <a:rPr lang="en-US" sz="1800">
                          <a:latin typeface="+mj-lt"/>
                          <a:ea typeface="Times New Roman"/>
                          <a:cs typeface="Calibri"/>
                        </a:rPr>
                        <a:t>7.57 (6.48)</a:t>
                      </a:r>
                      <a:endParaRPr lang="el-GR" sz="1800">
                        <a:latin typeface="+mj-lt"/>
                        <a:ea typeface="Times New Roman"/>
                      </a:endParaRPr>
                    </a:p>
                  </a:txBody>
                  <a:tcPr marL="68580" marR="68580" marT="0" marB="0"/>
                </a:tc>
                <a:extLst>
                  <a:ext uri="{0D108BD9-81ED-4DB2-BD59-A6C34878D82A}">
                    <a16:rowId xmlns:a16="http://schemas.microsoft.com/office/drawing/2014/main" val="10002"/>
                  </a:ext>
                </a:extLst>
              </a:tr>
              <a:tr h="857250">
                <a:tc>
                  <a:txBody>
                    <a:bodyPr/>
                    <a:lstStyle/>
                    <a:p>
                      <a:pPr algn="just">
                        <a:spcAft>
                          <a:spcPts val="0"/>
                        </a:spcAft>
                      </a:pPr>
                      <a:r>
                        <a:rPr lang="en-US" sz="1800" dirty="0">
                          <a:latin typeface="+mj-lt"/>
                          <a:ea typeface="Times New Roman"/>
                          <a:cs typeface="Calibri"/>
                        </a:rPr>
                        <a:t>ZARIT          </a:t>
                      </a:r>
                      <a:r>
                        <a:rPr lang="el-GR" sz="1800" kern="1200" dirty="0">
                          <a:solidFill>
                            <a:schemeClr val="dk1"/>
                          </a:solidFill>
                          <a:latin typeface="+mn-lt"/>
                          <a:ea typeface="+mn-ea"/>
                          <a:cs typeface="+mn-cs"/>
                        </a:rPr>
                        <a:t>(</a:t>
                      </a:r>
                      <a:r>
                        <a:rPr lang="en-US" sz="1800" kern="1200" dirty="0">
                          <a:solidFill>
                            <a:schemeClr val="dk1"/>
                          </a:solidFill>
                          <a:latin typeface="+mn-lt"/>
                          <a:ea typeface="+mn-ea"/>
                          <a:cs typeface="+mn-cs"/>
                        </a:rPr>
                        <a:t>p=0</a:t>
                      </a:r>
                      <a:r>
                        <a:rPr lang="el-GR" sz="1800" kern="1200" dirty="0">
                          <a:solidFill>
                            <a:schemeClr val="dk1"/>
                          </a:solidFill>
                          <a:latin typeface="+mn-lt"/>
                          <a:ea typeface="+mn-ea"/>
                          <a:cs typeface="+mn-cs"/>
                        </a:rPr>
                        <a:t>.000), </a:t>
                      </a:r>
                      <a:endParaRPr lang="el-GR" sz="1800" dirty="0">
                        <a:latin typeface="+mj-lt"/>
                        <a:ea typeface="Times New Roman"/>
                      </a:endParaRPr>
                    </a:p>
                  </a:txBody>
                  <a:tcPr marL="68580" marR="68580" marT="0" marB="0"/>
                </a:tc>
                <a:tc>
                  <a:txBody>
                    <a:bodyPr/>
                    <a:lstStyle/>
                    <a:p>
                      <a:pPr algn="just">
                        <a:spcAft>
                          <a:spcPts val="0"/>
                        </a:spcAft>
                      </a:pPr>
                      <a:r>
                        <a:rPr lang="en-US" sz="1800">
                          <a:latin typeface="+mj-lt"/>
                          <a:ea typeface="Times New Roman"/>
                          <a:cs typeface="Calibri"/>
                        </a:rPr>
                        <a:t>52.33 (18.67)</a:t>
                      </a:r>
                      <a:endParaRPr lang="el-GR" sz="1800">
                        <a:latin typeface="+mj-lt"/>
                        <a:ea typeface="Times New Roman"/>
                      </a:endParaRPr>
                    </a:p>
                  </a:txBody>
                  <a:tcPr marL="68580" marR="68580" marT="0" marB="0"/>
                </a:tc>
                <a:tc>
                  <a:txBody>
                    <a:bodyPr/>
                    <a:lstStyle/>
                    <a:p>
                      <a:pPr algn="just">
                        <a:spcAft>
                          <a:spcPts val="0"/>
                        </a:spcAft>
                      </a:pPr>
                      <a:r>
                        <a:rPr lang="en-US" sz="1800" dirty="0">
                          <a:latin typeface="+mj-lt"/>
                          <a:ea typeface="Times New Roman"/>
                          <a:cs typeface="Calibri"/>
                        </a:rPr>
                        <a:t>27.95 (14.09)</a:t>
                      </a:r>
                      <a:endParaRPr lang="el-GR" sz="1800" dirty="0">
                        <a:latin typeface="+mj-lt"/>
                        <a:ea typeface="Times New Roman"/>
                      </a:endParaRPr>
                    </a:p>
                  </a:txBody>
                  <a:tcPr marL="68580" marR="68580" marT="0" marB="0"/>
                </a:tc>
                <a:extLst>
                  <a:ext uri="{0D108BD9-81ED-4DB2-BD59-A6C34878D82A}">
                    <a16:rowId xmlns:a16="http://schemas.microsoft.com/office/drawing/2014/main" val="10003"/>
                  </a:ext>
                </a:extLst>
              </a:tr>
              <a:tr h="857250">
                <a:tc>
                  <a:txBody>
                    <a:bodyPr/>
                    <a:lstStyle/>
                    <a:p>
                      <a:pPr algn="ctr"/>
                      <a:r>
                        <a:rPr lang="en-US" sz="1800" dirty="0"/>
                        <a:t>Tests</a:t>
                      </a:r>
                      <a:r>
                        <a:rPr lang="en-US" sz="1800" baseline="0" dirty="0"/>
                        <a:t> (onsite)</a:t>
                      </a:r>
                      <a:endParaRPr lang="el-GR" sz="1800" dirty="0"/>
                    </a:p>
                  </a:txBody>
                  <a:tcPr marT="45716" marB="45716"/>
                </a:tc>
                <a:tc>
                  <a:txBody>
                    <a:bodyPr/>
                    <a:lstStyle/>
                    <a:p>
                      <a:endParaRPr lang="el-GR" sz="1800" dirty="0"/>
                    </a:p>
                  </a:txBody>
                  <a:tcPr marT="45716" marB="45716"/>
                </a:tc>
                <a:tc>
                  <a:txBody>
                    <a:bodyPr/>
                    <a:lstStyle/>
                    <a:p>
                      <a:endParaRPr lang="el-GR" sz="1800"/>
                    </a:p>
                  </a:txBody>
                  <a:tcPr marT="45716" marB="45716"/>
                </a:tc>
                <a:extLst>
                  <a:ext uri="{0D108BD9-81ED-4DB2-BD59-A6C34878D82A}">
                    <a16:rowId xmlns:a16="http://schemas.microsoft.com/office/drawing/2014/main" val="10004"/>
                  </a:ext>
                </a:extLst>
              </a:tr>
              <a:tr h="857250">
                <a:tc>
                  <a:txBody>
                    <a:bodyPr/>
                    <a:lstStyle/>
                    <a:p>
                      <a:pPr algn="just">
                        <a:spcAft>
                          <a:spcPts val="0"/>
                        </a:spcAft>
                      </a:pPr>
                      <a:r>
                        <a:rPr lang="en-US" sz="1800" dirty="0">
                          <a:latin typeface="+mn-lt"/>
                          <a:ea typeface="Times New Roman"/>
                          <a:cs typeface="Calibri"/>
                        </a:rPr>
                        <a:t>BAI               </a:t>
                      </a:r>
                      <a:r>
                        <a:rPr lang="el-GR" sz="1800" kern="1200" dirty="0">
                          <a:solidFill>
                            <a:schemeClr val="dk1"/>
                          </a:solidFill>
                          <a:latin typeface="+mn-lt"/>
                          <a:ea typeface="+mn-ea"/>
                          <a:cs typeface="+mn-cs"/>
                        </a:rPr>
                        <a:t>(</a:t>
                      </a:r>
                      <a:r>
                        <a:rPr lang="en-US" sz="1800" kern="1200" dirty="0">
                          <a:solidFill>
                            <a:schemeClr val="dk1"/>
                          </a:solidFill>
                          <a:latin typeface="+mn-lt"/>
                          <a:ea typeface="+mn-ea"/>
                          <a:cs typeface="+mn-cs"/>
                        </a:rPr>
                        <a:t>p=0</a:t>
                      </a:r>
                      <a:r>
                        <a:rPr lang="el-GR" sz="1800" kern="1200" dirty="0">
                          <a:solidFill>
                            <a:schemeClr val="dk1"/>
                          </a:solidFill>
                          <a:latin typeface="+mn-lt"/>
                          <a:ea typeface="+mn-ea"/>
                          <a:cs typeface="+mn-cs"/>
                        </a:rPr>
                        <a:t>.00</a:t>
                      </a:r>
                      <a:r>
                        <a:rPr lang="en-US" sz="1800" kern="1200" dirty="0">
                          <a:solidFill>
                            <a:schemeClr val="dk1"/>
                          </a:solidFill>
                          <a:latin typeface="+mn-lt"/>
                          <a:ea typeface="+mn-ea"/>
                          <a:cs typeface="+mn-cs"/>
                        </a:rPr>
                        <a:t>6</a:t>
                      </a:r>
                      <a:r>
                        <a:rPr lang="el-GR" sz="1800" kern="1200" dirty="0">
                          <a:solidFill>
                            <a:schemeClr val="dk1"/>
                          </a:solidFill>
                          <a:latin typeface="+mn-lt"/>
                          <a:ea typeface="+mn-ea"/>
                          <a:cs typeface="+mn-cs"/>
                        </a:rPr>
                        <a:t>)</a:t>
                      </a:r>
                      <a:endParaRPr lang="el-GR" sz="1800" dirty="0">
                        <a:latin typeface="+mn-lt"/>
                        <a:ea typeface="Times New Roman"/>
                      </a:endParaRPr>
                    </a:p>
                  </a:txBody>
                  <a:tcPr marL="68580" marR="68580" marT="0" marB="0"/>
                </a:tc>
                <a:tc>
                  <a:txBody>
                    <a:bodyPr/>
                    <a:lstStyle/>
                    <a:p>
                      <a:pPr algn="just">
                        <a:spcAft>
                          <a:spcPts val="0"/>
                        </a:spcAft>
                      </a:pPr>
                      <a:r>
                        <a:rPr lang="en-US" sz="1800" dirty="0">
                          <a:latin typeface="+mn-lt"/>
                          <a:ea typeface="Times New Roman"/>
                          <a:cs typeface="Calibri"/>
                        </a:rPr>
                        <a:t>9.16 (10.18)</a:t>
                      </a:r>
                      <a:endParaRPr lang="el-GR" sz="1800" dirty="0">
                        <a:latin typeface="+mn-lt"/>
                        <a:ea typeface="Times New Roman"/>
                      </a:endParaRPr>
                    </a:p>
                  </a:txBody>
                  <a:tcPr marL="68580" marR="68580" marT="0" marB="0"/>
                </a:tc>
                <a:tc>
                  <a:txBody>
                    <a:bodyPr/>
                    <a:lstStyle/>
                    <a:p>
                      <a:pPr algn="just">
                        <a:spcAft>
                          <a:spcPts val="0"/>
                        </a:spcAft>
                      </a:pPr>
                      <a:r>
                        <a:rPr lang="en-US" sz="1800">
                          <a:latin typeface="+mn-lt"/>
                          <a:ea typeface="Times New Roman"/>
                          <a:cs typeface="Calibri"/>
                        </a:rPr>
                        <a:t>4.33 (4.37)</a:t>
                      </a:r>
                      <a:endParaRPr lang="el-GR" sz="1800">
                        <a:latin typeface="+mn-lt"/>
                        <a:ea typeface="Times New Roman"/>
                      </a:endParaRPr>
                    </a:p>
                  </a:txBody>
                  <a:tcPr marL="68580" marR="68580" marT="0" marB="0"/>
                </a:tc>
                <a:extLst>
                  <a:ext uri="{0D108BD9-81ED-4DB2-BD59-A6C34878D82A}">
                    <a16:rowId xmlns:a16="http://schemas.microsoft.com/office/drawing/2014/main" val="10005"/>
                  </a:ext>
                </a:extLst>
              </a:tr>
              <a:tr h="857250">
                <a:tc>
                  <a:txBody>
                    <a:bodyPr/>
                    <a:lstStyle/>
                    <a:p>
                      <a:pPr algn="just">
                        <a:spcAft>
                          <a:spcPts val="0"/>
                        </a:spcAft>
                      </a:pPr>
                      <a:r>
                        <a:rPr lang="en-US" sz="1800" dirty="0">
                          <a:latin typeface="+mn-lt"/>
                          <a:ea typeface="Times New Roman"/>
                          <a:cs typeface="Calibri"/>
                        </a:rPr>
                        <a:t>BDI              </a:t>
                      </a:r>
                      <a:r>
                        <a:rPr lang="el-GR" sz="1800" kern="1200" dirty="0">
                          <a:solidFill>
                            <a:schemeClr val="dk1"/>
                          </a:solidFill>
                          <a:latin typeface="+mn-lt"/>
                          <a:ea typeface="+mn-ea"/>
                          <a:cs typeface="+mn-cs"/>
                        </a:rPr>
                        <a:t>(</a:t>
                      </a:r>
                      <a:r>
                        <a:rPr lang="en-US" sz="1800" kern="1200" dirty="0">
                          <a:solidFill>
                            <a:schemeClr val="dk1"/>
                          </a:solidFill>
                          <a:latin typeface="+mn-lt"/>
                          <a:ea typeface="+mn-ea"/>
                          <a:cs typeface="+mn-cs"/>
                        </a:rPr>
                        <a:t>p=0</a:t>
                      </a:r>
                      <a:r>
                        <a:rPr lang="el-GR" sz="1800" kern="1200" dirty="0">
                          <a:solidFill>
                            <a:schemeClr val="dk1"/>
                          </a:solidFill>
                          <a:latin typeface="+mn-lt"/>
                          <a:ea typeface="+mn-ea"/>
                          <a:cs typeface="+mn-cs"/>
                        </a:rPr>
                        <a:t>.000)</a:t>
                      </a:r>
                      <a:endParaRPr lang="el-GR" sz="1800" dirty="0">
                        <a:latin typeface="+mn-lt"/>
                        <a:ea typeface="Times New Roman"/>
                      </a:endParaRPr>
                    </a:p>
                  </a:txBody>
                  <a:tcPr marL="68580" marR="68580" marT="0" marB="0"/>
                </a:tc>
                <a:tc>
                  <a:txBody>
                    <a:bodyPr/>
                    <a:lstStyle/>
                    <a:p>
                      <a:pPr algn="just">
                        <a:spcAft>
                          <a:spcPts val="0"/>
                        </a:spcAft>
                      </a:pPr>
                      <a:r>
                        <a:rPr lang="en-US" sz="1800" dirty="0">
                          <a:latin typeface="+mn-lt"/>
                          <a:ea typeface="Times New Roman"/>
                          <a:cs typeface="Calibri"/>
                        </a:rPr>
                        <a:t>15.27 (8.50)</a:t>
                      </a:r>
                      <a:endParaRPr lang="el-GR" sz="1800" dirty="0">
                        <a:latin typeface="+mn-lt"/>
                        <a:ea typeface="Times New Roman"/>
                      </a:endParaRPr>
                    </a:p>
                  </a:txBody>
                  <a:tcPr marL="68580" marR="68580" marT="0" marB="0"/>
                </a:tc>
                <a:tc>
                  <a:txBody>
                    <a:bodyPr/>
                    <a:lstStyle/>
                    <a:p>
                      <a:pPr algn="just">
                        <a:spcAft>
                          <a:spcPts val="0"/>
                        </a:spcAft>
                      </a:pPr>
                      <a:r>
                        <a:rPr lang="en-US" sz="1800" dirty="0">
                          <a:latin typeface="+mn-lt"/>
                          <a:ea typeface="Times New Roman"/>
                          <a:cs typeface="Calibri"/>
                        </a:rPr>
                        <a:t>8.27 (6.44)</a:t>
                      </a:r>
                      <a:endParaRPr lang="el-GR" sz="1800" dirty="0">
                        <a:latin typeface="+mn-lt"/>
                        <a:ea typeface="Times New Roman"/>
                      </a:endParaRPr>
                    </a:p>
                  </a:txBody>
                  <a:tcPr marL="68580" marR="68580" marT="0" marB="0"/>
                </a:tc>
                <a:extLst>
                  <a:ext uri="{0D108BD9-81ED-4DB2-BD59-A6C34878D82A}">
                    <a16:rowId xmlns:a16="http://schemas.microsoft.com/office/drawing/2014/main" val="10006"/>
                  </a:ext>
                </a:extLst>
              </a:tr>
              <a:tr h="857250">
                <a:tc>
                  <a:txBody>
                    <a:bodyPr/>
                    <a:lstStyle/>
                    <a:p>
                      <a:pPr algn="just">
                        <a:spcAft>
                          <a:spcPts val="0"/>
                        </a:spcAft>
                      </a:pPr>
                      <a:r>
                        <a:rPr lang="en-US" sz="1800" dirty="0">
                          <a:latin typeface="+mn-lt"/>
                          <a:ea typeface="Times New Roman"/>
                          <a:cs typeface="Calibri"/>
                        </a:rPr>
                        <a:t>ZARIT           </a:t>
                      </a:r>
                      <a:r>
                        <a:rPr lang="el-GR" sz="1800" kern="1200" dirty="0">
                          <a:solidFill>
                            <a:schemeClr val="dk1"/>
                          </a:solidFill>
                          <a:latin typeface="+mn-lt"/>
                          <a:ea typeface="+mn-ea"/>
                          <a:cs typeface="+mn-cs"/>
                        </a:rPr>
                        <a:t>(</a:t>
                      </a:r>
                      <a:r>
                        <a:rPr lang="en-US" sz="1800" kern="1200" dirty="0">
                          <a:solidFill>
                            <a:schemeClr val="dk1"/>
                          </a:solidFill>
                          <a:latin typeface="+mn-lt"/>
                          <a:ea typeface="+mn-ea"/>
                          <a:cs typeface="+mn-cs"/>
                        </a:rPr>
                        <a:t>p=0</a:t>
                      </a:r>
                      <a:r>
                        <a:rPr lang="el-GR" sz="1800" kern="1200" dirty="0">
                          <a:solidFill>
                            <a:schemeClr val="dk1"/>
                          </a:solidFill>
                          <a:latin typeface="+mn-lt"/>
                          <a:ea typeface="+mn-ea"/>
                          <a:cs typeface="+mn-cs"/>
                        </a:rPr>
                        <a:t>.0</a:t>
                      </a:r>
                      <a:r>
                        <a:rPr lang="en-US" sz="1800" kern="1200" dirty="0">
                          <a:solidFill>
                            <a:schemeClr val="dk1"/>
                          </a:solidFill>
                          <a:latin typeface="+mn-lt"/>
                          <a:ea typeface="+mn-ea"/>
                          <a:cs typeface="+mn-cs"/>
                        </a:rPr>
                        <a:t>13</a:t>
                      </a:r>
                      <a:r>
                        <a:rPr lang="el-GR" sz="1800" kern="1200" dirty="0">
                          <a:solidFill>
                            <a:schemeClr val="dk1"/>
                          </a:solidFill>
                          <a:latin typeface="+mn-lt"/>
                          <a:ea typeface="+mn-ea"/>
                          <a:cs typeface="+mn-cs"/>
                        </a:rPr>
                        <a:t>)</a:t>
                      </a:r>
                      <a:endParaRPr lang="el-GR" sz="1800" dirty="0">
                        <a:latin typeface="+mn-lt"/>
                        <a:ea typeface="Times New Roman"/>
                      </a:endParaRPr>
                    </a:p>
                  </a:txBody>
                  <a:tcPr marL="68580" marR="68580" marT="0" marB="0"/>
                </a:tc>
                <a:tc>
                  <a:txBody>
                    <a:bodyPr/>
                    <a:lstStyle/>
                    <a:p>
                      <a:pPr algn="just">
                        <a:spcAft>
                          <a:spcPts val="0"/>
                        </a:spcAft>
                      </a:pPr>
                      <a:r>
                        <a:rPr lang="en-US" sz="1800">
                          <a:latin typeface="+mn-lt"/>
                          <a:ea typeface="Times New Roman"/>
                          <a:cs typeface="Calibri"/>
                        </a:rPr>
                        <a:t>42.44 (16.26)</a:t>
                      </a:r>
                      <a:endParaRPr lang="el-GR" sz="1800">
                        <a:latin typeface="+mn-lt"/>
                        <a:ea typeface="Times New Roman"/>
                      </a:endParaRPr>
                    </a:p>
                  </a:txBody>
                  <a:tcPr marL="68580" marR="68580" marT="0" marB="0"/>
                </a:tc>
                <a:tc>
                  <a:txBody>
                    <a:bodyPr/>
                    <a:lstStyle/>
                    <a:p>
                      <a:pPr algn="just">
                        <a:spcAft>
                          <a:spcPts val="0"/>
                        </a:spcAft>
                      </a:pPr>
                      <a:r>
                        <a:rPr lang="en-US" sz="1800" dirty="0">
                          <a:latin typeface="+mn-lt"/>
                          <a:ea typeface="Times New Roman"/>
                          <a:cs typeface="Calibri"/>
                        </a:rPr>
                        <a:t>29.72 (18.10)</a:t>
                      </a:r>
                      <a:endParaRPr lang="el-GR" sz="1800" dirty="0">
                        <a:latin typeface="+mn-lt"/>
                        <a:ea typeface="Times New Roman"/>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2341935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1 - Τίτλος">
            <a:extLst>
              <a:ext uri="{FF2B5EF4-FFF2-40B4-BE49-F238E27FC236}">
                <a16:creationId xmlns:a16="http://schemas.microsoft.com/office/drawing/2014/main" id="{8CF25054-654B-4D95-D52A-F26EAEC5714F}"/>
              </a:ext>
            </a:extLst>
          </p:cNvPr>
          <p:cNvSpPr>
            <a:spLocks noGrp="1"/>
          </p:cNvSpPr>
          <p:nvPr>
            <p:ph type="title"/>
          </p:nvPr>
        </p:nvSpPr>
        <p:spPr>
          <a:xfrm>
            <a:off x="1524001" y="214314"/>
            <a:ext cx="8943975" cy="1127125"/>
          </a:xfrm>
        </p:spPr>
        <p:txBody>
          <a:bodyPr/>
          <a:lstStyle/>
          <a:p>
            <a:pPr algn="ctr"/>
            <a:r>
              <a:rPr lang="el-GR" altLang="el-GR" sz="3600" dirty="0">
                <a:solidFill>
                  <a:srgbClr val="FF0000"/>
                </a:solidFill>
              </a:rPr>
              <a:t>ΑΓΧΟΣ ΠΕΡΙΘΑΛΠΟΝΤΩΝ</a:t>
            </a:r>
            <a:endParaRPr lang="el-GR" altLang="el-GR" sz="3600" b="1" dirty="0">
              <a:solidFill>
                <a:srgbClr val="FF0000"/>
              </a:solidFill>
            </a:endParaRPr>
          </a:p>
        </p:txBody>
      </p:sp>
      <p:graphicFrame>
        <p:nvGraphicFramePr>
          <p:cNvPr id="4" name="3 - Θέση περιεχομένου">
            <a:extLst>
              <a:ext uri="{FF2B5EF4-FFF2-40B4-BE49-F238E27FC236}">
                <a16:creationId xmlns:a16="http://schemas.microsoft.com/office/drawing/2014/main" id="{190C9F39-5715-3DD8-FED4-DB9F21FDD346}"/>
              </a:ext>
            </a:extLst>
          </p:cNvPr>
          <p:cNvGraphicFramePr>
            <a:graphicFrameLocks noGrp="1"/>
          </p:cNvGraphicFramePr>
          <p:nvPr>
            <p:ph idx="1"/>
            <p:extLst>
              <p:ext uri="{D42A27DB-BD31-4B8C-83A1-F6EECF244321}">
                <p14:modId xmlns:p14="http://schemas.microsoft.com/office/powerpoint/2010/main" val="1234247415"/>
              </p:ext>
            </p:extLst>
          </p:nvPr>
        </p:nvGraphicFramePr>
        <p:xfrm>
          <a:off x="294640" y="1503677"/>
          <a:ext cx="11348718" cy="5140008"/>
        </p:xfrm>
        <a:graphic>
          <a:graphicData uri="http://schemas.openxmlformats.org/drawingml/2006/table">
            <a:tbl>
              <a:tblPr firstRow="1" bandRow="1">
                <a:tableStyleId>{5C22544A-7EE6-4342-B048-85BDC9FD1C3A}</a:tableStyleId>
              </a:tblPr>
              <a:tblGrid>
                <a:gridCol w="1891453">
                  <a:extLst>
                    <a:ext uri="{9D8B030D-6E8A-4147-A177-3AD203B41FA5}">
                      <a16:colId xmlns:a16="http://schemas.microsoft.com/office/drawing/2014/main" val="20000"/>
                    </a:ext>
                  </a:extLst>
                </a:gridCol>
                <a:gridCol w="1891453">
                  <a:extLst>
                    <a:ext uri="{9D8B030D-6E8A-4147-A177-3AD203B41FA5}">
                      <a16:colId xmlns:a16="http://schemas.microsoft.com/office/drawing/2014/main" val="20001"/>
                    </a:ext>
                  </a:extLst>
                </a:gridCol>
                <a:gridCol w="1891453">
                  <a:extLst>
                    <a:ext uri="{9D8B030D-6E8A-4147-A177-3AD203B41FA5}">
                      <a16:colId xmlns:a16="http://schemas.microsoft.com/office/drawing/2014/main" val="20002"/>
                    </a:ext>
                  </a:extLst>
                </a:gridCol>
                <a:gridCol w="1891453">
                  <a:extLst>
                    <a:ext uri="{9D8B030D-6E8A-4147-A177-3AD203B41FA5}">
                      <a16:colId xmlns:a16="http://schemas.microsoft.com/office/drawing/2014/main" val="20003"/>
                    </a:ext>
                  </a:extLst>
                </a:gridCol>
                <a:gridCol w="1891453">
                  <a:extLst>
                    <a:ext uri="{9D8B030D-6E8A-4147-A177-3AD203B41FA5}">
                      <a16:colId xmlns:a16="http://schemas.microsoft.com/office/drawing/2014/main" val="20004"/>
                    </a:ext>
                  </a:extLst>
                </a:gridCol>
                <a:gridCol w="1891453">
                  <a:extLst>
                    <a:ext uri="{9D8B030D-6E8A-4147-A177-3AD203B41FA5}">
                      <a16:colId xmlns:a16="http://schemas.microsoft.com/office/drawing/2014/main" val="20005"/>
                    </a:ext>
                  </a:extLst>
                </a:gridCol>
              </a:tblGrid>
              <a:tr h="856668">
                <a:tc>
                  <a:txBody>
                    <a:bodyPr/>
                    <a:lstStyle/>
                    <a:p>
                      <a:pPr algn="just">
                        <a:lnSpc>
                          <a:spcPct val="115000"/>
                        </a:lnSpc>
                        <a:spcAft>
                          <a:spcPts val="0"/>
                        </a:spcAft>
                      </a:pPr>
                      <a:r>
                        <a:rPr lang="en-US" sz="1200" dirty="0">
                          <a:latin typeface="Times New Roman"/>
                          <a:ea typeface="Calibri"/>
                          <a:cs typeface="Times New Roman"/>
                        </a:rPr>
                        <a:t>Question</a:t>
                      </a:r>
                      <a:endParaRPr lang="el-GR" sz="1200" dirty="0">
                        <a:latin typeface="Times New Roman"/>
                        <a:ea typeface="Calibri"/>
                        <a:cs typeface="Times New Roman"/>
                      </a:endParaRPr>
                    </a:p>
                  </a:txBody>
                  <a:tcPr marL="68580" marR="68580" marT="0" marB="0"/>
                </a:tc>
                <a:tc>
                  <a:txBody>
                    <a:bodyPr/>
                    <a:lstStyle/>
                    <a:p>
                      <a:pPr algn="just">
                        <a:lnSpc>
                          <a:spcPct val="115000"/>
                        </a:lnSpc>
                        <a:spcAft>
                          <a:spcPts val="0"/>
                        </a:spcAft>
                      </a:pPr>
                      <a:r>
                        <a:rPr lang="en-GB" sz="1200">
                          <a:latin typeface="Times New Roman"/>
                          <a:ea typeface="Calibri"/>
                          <a:cs typeface="Times New Roman"/>
                        </a:rPr>
                        <a:t>PRE/POST</a:t>
                      </a:r>
                      <a:endParaRPr lang="el-GR" sz="1200">
                        <a:latin typeface="Times New Roman"/>
                        <a:ea typeface="Calibri"/>
                        <a:cs typeface="Times New Roman"/>
                      </a:endParaRPr>
                    </a:p>
                  </a:txBody>
                  <a:tcPr marL="68580" marR="68580" marT="0" marB="0"/>
                </a:tc>
                <a:tc>
                  <a:txBody>
                    <a:bodyPr/>
                    <a:lstStyle/>
                    <a:p>
                      <a:pPr algn="just">
                        <a:lnSpc>
                          <a:spcPct val="115000"/>
                        </a:lnSpc>
                        <a:spcAft>
                          <a:spcPts val="0"/>
                        </a:spcAft>
                      </a:pPr>
                      <a:r>
                        <a:rPr lang="en-GB" sz="1200">
                          <a:latin typeface="Times New Roman"/>
                          <a:ea typeface="Calibri"/>
                          <a:cs typeface="Times New Roman"/>
                        </a:rPr>
                        <a:t>N</a:t>
                      </a:r>
                      <a:endParaRPr lang="el-GR" sz="1200">
                        <a:latin typeface="Times New Roman"/>
                        <a:ea typeface="Calibri"/>
                        <a:cs typeface="Times New Roman"/>
                      </a:endParaRPr>
                    </a:p>
                  </a:txBody>
                  <a:tcPr marL="68580" marR="68580" marT="0" marB="0"/>
                </a:tc>
                <a:tc>
                  <a:txBody>
                    <a:bodyPr/>
                    <a:lstStyle/>
                    <a:p>
                      <a:pPr algn="just">
                        <a:lnSpc>
                          <a:spcPct val="115000"/>
                        </a:lnSpc>
                        <a:spcAft>
                          <a:spcPts val="0"/>
                        </a:spcAft>
                      </a:pPr>
                      <a:r>
                        <a:rPr lang="en-GB" sz="1200">
                          <a:latin typeface="Times New Roman"/>
                          <a:ea typeface="Calibri"/>
                          <a:cs typeface="Times New Roman"/>
                        </a:rPr>
                        <a:t>Mean</a:t>
                      </a:r>
                      <a:endParaRPr lang="el-GR" sz="1200">
                        <a:latin typeface="Times New Roman"/>
                        <a:ea typeface="Calibri"/>
                        <a:cs typeface="Times New Roman"/>
                      </a:endParaRPr>
                    </a:p>
                  </a:txBody>
                  <a:tcPr marL="68580" marR="68580" marT="0" marB="0"/>
                </a:tc>
                <a:tc>
                  <a:txBody>
                    <a:bodyPr/>
                    <a:lstStyle/>
                    <a:p>
                      <a:pPr algn="just">
                        <a:lnSpc>
                          <a:spcPct val="115000"/>
                        </a:lnSpc>
                        <a:spcAft>
                          <a:spcPts val="0"/>
                        </a:spcAft>
                      </a:pPr>
                      <a:r>
                        <a:rPr lang="en-GB" sz="1200">
                          <a:latin typeface="Times New Roman"/>
                          <a:ea typeface="Calibri"/>
                          <a:cs typeface="Times New Roman"/>
                        </a:rPr>
                        <a:t>Std. Deviation</a:t>
                      </a:r>
                      <a:endParaRPr lang="el-GR" sz="1200">
                        <a:latin typeface="Times New Roman"/>
                        <a:ea typeface="Calibri"/>
                        <a:cs typeface="Times New Roman"/>
                      </a:endParaRPr>
                    </a:p>
                  </a:txBody>
                  <a:tcPr marL="68580" marR="68580" marT="0" marB="0"/>
                </a:tc>
                <a:tc>
                  <a:txBody>
                    <a:bodyPr/>
                    <a:lstStyle/>
                    <a:p>
                      <a:pPr algn="just">
                        <a:lnSpc>
                          <a:spcPct val="115000"/>
                        </a:lnSpc>
                        <a:spcAft>
                          <a:spcPts val="0"/>
                        </a:spcAft>
                      </a:pPr>
                      <a:r>
                        <a:rPr lang="en-GB" sz="1200">
                          <a:latin typeface="Times New Roman"/>
                          <a:ea typeface="Calibri"/>
                          <a:cs typeface="Times New Roman"/>
                        </a:rPr>
                        <a:t>Mann-Whitney</a:t>
                      </a:r>
                      <a:endParaRPr lang="el-GR" sz="1200">
                        <a:latin typeface="Times New Roman"/>
                        <a:ea typeface="Calibri"/>
                        <a:cs typeface="Times New Roman"/>
                      </a:endParaRPr>
                    </a:p>
                  </a:txBody>
                  <a:tcPr marL="68580" marR="68580" marT="0" marB="0"/>
                </a:tc>
                <a:extLst>
                  <a:ext uri="{0D108BD9-81ED-4DB2-BD59-A6C34878D82A}">
                    <a16:rowId xmlns:a16="http://schemas.microsoft.com/office/drawing/2014/main" val="10000"/>
                  </a:ext>
                </a:extLst>
              </a:tr>
              <a:tr h="856668">
                <a:tc>
                  <a:txBody>
                    <a:bodyPr/>
                    <a:lstStyle/>
                    <a:p>
                      <a:pPr algn="just">
                        <a:lnSpc>
                          <a:spcPct val="115000"/>
                        </a:lnSpc>
                        <a:spcAft>
                          <a:spcPts val="0"/>
                        </a:spcAft>
                      </a:pPr>
                      <a:r>
                        <a:rPr lang="en-US" sz="1200">
                          <a:latin typeface="Times New Roman"/>
                          <a:ea typeface="Calibri"/>
                          <a:cs typeface="Times New Roman"/>
                        </a:rPr>
                        <a:t>Tachycardia</a:t>
                      </a:r>
                      <a:endParaRPr lang="el-GR" sz="1200">
                        <a:latin typeface="Times New Roman"/>
                        <a:ea typeface="Calibri"/>
                        <a:cs typeface="Times New Roman"/>
                      </a:endParaRPr>
                    </a:p>
                  </a:txBody>
                  <a:tcPr marL="68580" marR="68580" marT="0" marB="0"/>
                </a:tc>
                <a:tc>
                  <a:txBody>
                    <a:bodyPr/>
                    <a:lstStyle/>
                    <a:p>
                      <a:pPr algn="just">
                        <a:lnSpc>
                          <a:spcPct val="115000"/>
                        </a:lnSpc>
                        <a:spcAft>
                          <a:spcPts val="0"/>
                        </a:spcAft>
                      </a:pPr>
                      <a:r>
                        <a:rPr lang="en-GB" sz="1200">
                          <a:latin typeface="Times New Roman"/>
                          <a:ea typeface="Calibri"/>
                          <a:cs typeface="Times New Roman"/>
                        </a:rPr>
                        <a:t>Pre: </a:t>
                      </a:r>
                      <a:endParaRPr lang="el-GR" sz="1200">
                        <a:latin typeface="Times New Roman"/>
                        <a:ea typeface="Calibri"/>
                        <a:cs typeface="Times New Roman"/>
                      </a:endParaRPr>
                    </a:p>
                    <a:p>
                      <a:pPr algn="just">
                        <a:lnSpc>
                          <a:spcPct val="115000"/>
                        </a:lnSpc>
                        <a:spcAft>
                          <a:spcPts val="0"/>
                        </a:spcAft>
                      </a:pPr>
                      <a:r>
                        <a:rPr lang="en-GB" sz="1200">
                          <a:latin typeface="Times New Roman"/>
                          <a:ea typeface="Calibri"/>
                          <a:cs typeface="Times New Roman"/>
                        </a:rPr>
                        <a:t>Post</a:t>
                      </a:r>
                      <a:endParaRPr lang="el-GR" sz="1200">
                        <a:latin typeface="Times New Roman"/>
                        <a:ea typeface="Calibri"/>
                        <a:cs typeface="Times New Roman"/>
                      </a:endParaRPr>
                    </a:p>
                  </a:txBody>
                  <a:tcPr marL="68580" marR="68580" marT="0" marB="0"/>
                </a:tc>
                <a:tc>
                  <a:txBody>
                    <a:bodyPr/>
                    <a:lstStyle/>
                    <a:p>
                      <a:pPr algn="just">
                        <a:lnSpc>
                          <a:spcPct val="115000"/>
                        </a:lnSpc>
                        <a:spcAft>
                          <a:spcPts val="0"/>
                        </a:spcAft>
                      </a:pPr>
                      <a:r>
                        <a:rPr lang="en-GB" sz="1200">
                          <a:latin typeface="Times New Roman"/>
                          <a:ea typeface="Calibri"/>
                          <a:cs typeface="Times New Roman"/>
                        </a:rPr>
                        <a:t>10</a:t>
                      </a:r>
                      <a:endParaRPr lang="el-GR" sz="1200">
                        <a:latin typeface="Times New Roman"/>
                        <a:ea typeface="Calibri"/>
                        <a:cs typeface="Times New Roman"/>
                      </a:endParaRPr>
                    </a:p>
                    <a:p>
                      <a:pPr algn="just">
                        <a:lnSpc>
                          <a:spcPct val="115000"/>
                        </a:lnSpc>
                        <a:spcAft>
                          <a:spcPts val="0"/>
                        </a:spcAft>
                      </a:pPr>
                      <a:r>
                        <a:rPr lang="en-GB" sz="1200">
                          <a:latin typeface="Times New Roman"/>
                          <a:ea typeface="Calibri"/>
                          <a:cs typeface="Times New Roman"/>
                        </a:rPr>
                        <a:t>10</a:t>
                      </a:r>
                      <a:endParaRPr lang="el-GR" sz="1200">
                        <a:latin typeface="Times New Roman"/>
                        <a:ea typeface="Calibri"/>
                        <a:cs typeface="Times New Roman"/>
                      </a:endParaRPr>
                    </a:p>
                  </a:txBody>
                  <a:tcPr marL="68580" marR="68580" marT="0" marB="0"/>
                </a:tc>
                <a:tc>
                  <a:txBody>
                    <a:bodyPr/>
                    <a:lstStyle/>
                    <a:p>
                      <a:pPr algn="just">
                        <a:lnSpc>
                          <a:spcPct val="115000"/>
                        </a:lnSpc>
                        <a:spcAft>
                          <a:spcPts val="0"/>
                        </a:spcAft>
                      </a:pPr>
                      <a:r>
                        <a:rPr lang="en-GB" sz="1200">
                          <a:latin typeface="Times New Roman"/>
                          <a:ea typeface="Calibri"/>
                          <a:cs typeface="Times New Roman"/>
                        </a:rPr>
                        <a:t>1.0000</a:t>
                      </a:r>
                      <a:endParaRPr lang="el-GR" sz="1200">
                        <a:latin typeface="Times New Roman"/>
                        <a:ea typeface="Calibri"/>
                        <a:cs typeface="Times New Roman"/>
                      </a:endParaRPr>
                    </a:p>
                    <a:p>
                      <a:pPr algn="just">
                        <a:lnSpc>
                          <a:spcPct val="115000"/>
                        </a:lnSpc>
                        <a:spcAft>
                          <a:spcPts val="0"/>
                        </a:spcAft>
                      </a:pPr>
                      <a:r>
                        <a:rPr lang="en-GB" sz="1200">
                          <a:latin typeface="Times New Roman"/>
                          <a:ea typeface="Calibri"/>
                          <a:cs typeface="Times New Roman"/>
                        </a:rPr>
                        <a:t>2.200</a:t>
                      </a:r>
                      <a:endParaRPr lang="el-GR" sz="1200">
                        <a:latin typeface="Times New Roman"/>
                        <a:ea typeface="Calibri"/>
                        <a:cs typeface="Times New Roman"/>
                      </a:endParaRPr>
                    </a:p>
                  </a:txBody>
                  <a:tcPr marL="68580" marR="68580" marT="0" marB="0"/>
                </a:tc>
                <a:tc>
                  <a:txBody>
                    <a:bodyPr/>
                    <a:lstStyle/>
                    <a:p>
                      <a:pPr algn="just">
                        <a:lnSpc>
                          <a:spcPct val="115000"/>
                        </a:lnSpc>
                        <a:spcAft>
                          <a:spcPts val="0"/>
                        </a:spcAft>
                      </a:pPr>
                      <a:r>
                        <a:rPr lang="el-GR" sz="1200">
                          <a:latin typeface="Times New Roman"/>
                          <a:ea typeface="Calibri"/>
                          <a:cs typeface="Times New Roman"/>
                        </a:rPr>
                        <a:t>.00000</a:t>
                      </a:r>
                    </a:p>
                    <a:p>
                      <a:pPr algn="just">
                        <a:lnSpc>
                          <a:spcPct val="115000"/>
                        </a:lnSpc>
                        <a:spcAft>
                          <a:spcPts val="0"/>
                        </a:spcAft>
                      </a:pPr>
                      <a:r>
                        <a:rPr lang="el-GR" sz="1200">
                          <a:latin typeface="Times New Roman"/>
                          <a:ea typeface="Calibri"/>
                          <a:cs typeface="Times New Roman"/>
                        </a:rPr>
                        <a:t>.78881</a:t>
                      </a:r>
                    </a:p>
                  </a:txBody>
                  <a:tcPr marL="68580" marR="68580" marT="0" marB="0"/>
                </a:tc>
                <a:tc>
                  <a:txBody>
                    <a:bodyPr/>
                    <a:lstStyle/>
                    <a:p>
                      <a:pPr algn="just">
                        <a:lnSpc>
                          <a:spcPct val="115000"/>
                        </a:lnSpc>
                        <a:spcAft>
                          <a:spcPts val="0"/>
                        </a:spcAft>
                      </a:pPr>
                      <a:r>
                        <a:rPr lang="en-GB" sz="1200" b="1">
                          <a:solidFill>
                            <a:srgbClr val="FF0000"/>
                          </a:solidFill>
                          <a:latin typeface="Times New Roman"/>
                          <a:ea typeface="Calibri"/>
                          <a:cs typeface="Times New Roman"/>
                        </a:rPr>
                        <a:t>0,02</a:t>
                      </a:r>
                      <a:endParaRPr lang="el-GR" sz="1200">
                        <a:latin typeface="Times New Roman"/>
                        <a:ea typeface="Calibri"/>
                        <a:cs typeface="Times New Roman"/>
                      </a:endParaRPr>
                    </a:p>
                  </a:txBody>
                  <a:tcPr marL="68580" marR="68580" marT="0" marB="0"/>
                </a:tc>
                <a:extLst>
                  <a:ext uri="{0D108BD9-81ED-4DB2-BD59-A6C34878D82A}">
                    <a16:rowId xmlns:a16="http://schemas.microsoft.com/office/drawing/2014/main" val="10001"/>
                  </a:ext>
                </a:extLst>
              </a:tr>
              <a:tr h="856668">
                <a:tc>
                  <a:txBody>
                    <a:bodyPr/>
                    <a:lstStyle/>
                    <a:p>
                      <a:pPr algn="just">
                        <a:lnSpc>
                          <a:spcPct val="115000"/>
                        </a:lnSpc>
                        <a:spcAft>
                          <a:spcPts val="0"/>
                        </a:spcAft>
                      </a:pPr>
                      <a:r>
                        <a:rPr lang="en-US" sz="1200">
                          <a:latin typeface="Times New Roman"/>
                          <a:ea typeface="Calibri"/>
                          <a:cs typeface="Times New Roman"/>
                        </a:rPr>
                        <a:t>Irritability</a:t>
                      </a:r>
                      <a:endParaRPr lang="el-GR" sz="1200">
                        <a:latin typeface="Times New Roman"/>
                        <a:ea typeface="Calibri"/>
                        <a:cs typeface="Times New Roman"/>
                      </a:endParaRPr>
                    </a:p>
                  </a:txBody>
                  <a:tcPr marL="68580" marR="68580" marT="0" marB="0"/>
                </a:tc>
                <a:tc>
                  <a:txBody>
                    <a:bodyPr/>
                    <a:lstStyle/>
                    <a:p>
                      <a:pPr algn="just">
                        <a:lnSpc>
                          <a:spcPct val="115000"/>
                        </a:lnSpc>
                        <a:spcAft>
                          <a:spcPts val="0"/>
                        </a:spcAft>
                      </a:pPr>
                      <a:r>
                        <a:rPr lang="en-GB" sz="1200">
                          <a:latin typeface="Times New Roman"/>
                          <a:ea typeface="Calibri"/>
                          <a:cs typeface="Times New Roman"/>
                        </a:rPr>
                        <a:t>Pre</a:t>
                      </a:r>
                      <a:endParaRPr lang="el-GR" sz="1200">
                        <a:latin typeface="Times New Roman"/>
                        <a:ea typeface="Calibri"/>
                        <a:cs typeface="Times New Roman"/>
                      </a:endParaRPr>
                    </a:p>
                    <a:p>
                      <a:pPr algn="just">
                        <a:lnSpc>
                          <a:spcPct val="115000"/>
                        </a:lnSpc>
                        <a:spcAft>
                          <a:spcPts val="0"/>
                        </a:spcAft>
                      </a:pPr>
                      <a:r>
                        <a:rPr lang="en-GB" sz="1200">
                          <a:latin typeface="Times New Roman"/>
                          <a:ea typeface="Calibri"/>
                          <a:cs typeface="Times New Roman"/>
                        </a:rPr>
                        <a:t>Post</a:t>
                      </a:r>
                      <a:endParaRPr lang="el-GR" sz="1200">
                        <a:latin typeface="Times New Roman"/>
                        <a:ea typeface="Calibri"/>
                        <a:cs typeface="Times New Roman"/>
                      </a:endParaRPr>
                    </a:p>
                  </a:txBody>
                  <a:tcPr marL="68580" marR="68580" marT="0" marB="0"/>
                </a:tc>
                <a:tc>
                  <a:txBody>
                    <a:bodyPr/>
                    <a:lstStyle/>
                    <a:p>
                      <a:pPr algn="just">
                        <a:lnSpc>
                          <a:spcPct val="115000"/>
                        </a:lnSpc>
                        <a:spcAft>
                          <a:spcPts val="0"/>
                        </a:spcAft>
                      </a:pPr>
                      <a:r>
                        <a:rPr lang="en-GB" sz="1200">
                          <a:latin typeface="Times New Roman"/>
                          <a:ea typeface="Calibri"/>
                          <a:cs typeface="Times New Roman"/>
                        </a:rPr>
                        <a:t>10</a:t>
                      </a:r>
                      <a:endParaRPr lang="el-GR" sz="1200">
                        <a:latin typeface="Times New Roman"/>
                        <a:ea typeface="Calibri"/>
                        <a:cs typeface="Times New Roman"/>
                      </a:endParaRPr>
                    </a:p>
                    <a:p>
                      <a:pPr algn="just">
                        <a:lnSpc>
                          <a:spcPct val="115000"/>
                        </a:lnSpc>
                        <a:spcAft>
                          <a:spcPts val="0"/>
                        </a:spcAft>
                      </a:pPr>
                      <a:r>
                        <a:rPr lang="en-GB" sz="1200">
                          <a:latin typeface="Times New Roman"/>
                          <a:ea typeface="Calibri"/>
                          <a:cs typeface="Times New Roman"/>
                        </a:rPr>
                        <a:t>10</a:t>
                      </a:r>
                      <a:endParaRPr lang="el-GR" sz="1200">
                        <a:latin typeface="Times New Roman"/>
                        <a:ea typeface="Calibri"/>
                        <a:cs typeface="Times New Roman"/>
                      </a:endParaRPr>
                    </a:p>
                  </a:txBody>
                  <a:tcPr marL="68580" marR="68580" marT="0" marB="0"/>
                </a:tc>
                <a:tc>
                  <a:txBody>
                    <a:bodyPr/>
                    <a:lstStyle/>
                    <a:p>
                      <a:pPr algn="just">
                        <a:lnSpc>
                          <a:spcPct val="115000"/>
                        </a:lnSpc>
                        <a:spcAft>
                          <a:spcPts val="0"/>
                        </a:spcAft>
                      </a:pPr>
                      <a:r>
                        <a:rPr lang="en-GB" sz="1200">
                          <a:latin typeface="Times New Roman"/>
                          <a:ea typeface="Calibri"/>
                          <a:cs typeface="Times New Roman"/>
                        </a:rPr>
                        <a:t>1.2000</a:t>
                      </a:r>
                      <a:endParaRPr lang="el-GR" sz="1200">
                        <a:latin typeface="Times New Roman"/>
                        <a:ea typeface="Calibri"/>
                        <a:cs typeface="Times New Roman"/>
                      </a:endParaRPr>
                    </a:p>
                    <a:p>
                      <a:pPr algn="just">
                        <a:lnSpc>
                          <a:spcPct val="115000"/>
                        </a:lnSpc>
                        <a:spcAft>
                          <a:spcPts val="0"/>
                        </a:spcAft>
                      </a:pPr>
                      <a:r>
                        <a:rPr lang="en-GB" sz="1200">
                          <a:latin typeface="Times New Roman"/>
                          <a:ea typeface="Calibri"/>
                          <a:cs typeface="Times New Roman"/>
                        </a:rPr>
                        <a:t>2.1000</a:t>
                      </a:r>
                      <a:endParaRPr lang="el-GR" sz="1200">
                        <a:latin typeface="Times New Roman"/>
                        <a:ea typeface="Calibri"/>
                        <a:cs typeface="Times New Roman"/>
                      </a:endParaRPr>
                    </a:p>
                  </a:txBody>
                  <a:tcPr marL="68580" marR="68580" marT="0" marB="0"/>
                </a:tc>
                <a:tc>
                  <a:txBody>
                    <a:bodyPr/>
                    <a:lstStyle/>
                    <a:p>
                      <a:pPr algn="just">
                        <a:lnSpc>
                          <a:spcPct val="115000"/>
                        </a:lnSpc>
                        <a:spcAft>
                          <a:spcPts val="0"/>
                        </a:spcAft>
                      </a:pPr>
                      <a:r>
                        <a:rPr lang="el-GR" sz="1200">
                          <a:latin typeface="Times New Roman"/>
                          <a:ea typeface="Calibri"/>
                          <a:cs typeface="Times New Roman"/>
                        </a:rPr>
                        <a:t>.42164</a:t>
                      </a:r>
                    </a:p>
                    <a:p>
                      <a:pPr algn="just">
                        <a:lnSpc>
                          <a:spcPct val="115000"/>
                        </a:lnSpc>
                        <a:spcAft>
                          <a:spcPts val="0"/>
                        </a:spcAft>
                      </a:pPr>
                      <a:r>
                        <a:rPr lang="el-GR" sz="1200">
                          <a:latin typeface="Times New Roman"/>
                          <a:ea typeface="Calibri"/>
                          <a:cs typeface="Times New Roman"/>
                        </a:rPr>
                        <a:t>.87560</a:t>
                      </a:r>
                    </a:p>
                  </a:txBody>
                  <a:tcPr marL="68580" marR="68580" marT="0" marB="0"/>
                </a:tc>
                <a:tc>
                  <a:txBody>
                    <a:bodyPr/>
                    <a:lstStyle/>
                    <a:p>
                      <a:pPr algn="just">
                        <a:lnSpc>
                          <a:spcPct val="115000"/>
                        </a:lnSpc>
                        <a:spcAft>
                          <a:spcPts val="0"/>
                        </a:spcAft>
                      </a:pPr>
                      <a:r>
                        <a:rPr lang="en-GB" sz="1200">
                          <a:latin typeface="Times New Roman"/>
                          <a:ea typeface="Calibri"/>
                          <a:cs typeface="Times New Roman"/>
                        </a:rPr>
                        <a:t>0,29</a:t>
                      </a:r>
                      <a:endParaRPr lang="el-GR" sz="1200">
                        <a:latin typeface="Times New Roman"/>
                        <a:ea typeface="Calibri"/>
                        <a:cs typeface="Times New Roman"/>
                      </a:endParaRPr>
                    </a:p>
                  </a:txBody>
                  <a:tcPr marL="68580" marR="68580" marT="0" marB="0"/>
                </a:tc>
                <a:extLst>
                  <a:ext uri="{0D108BD9-81ED-4DB2-BD59-A6C34878D82A}">
                    <a16:rowId xmlns:a16="http://schemas.microsoft.com/office/drawing/2014/main" val="10002"/>
                  </a:ext>
                </a:extLst>
              </a:tr>
              <a:tr h="856668">
                <a:tc>
                  <a:txBody>
                    <a:bodyPr/>
                    <a:lstStyle/>
                    <a:p>
                      <a:pPr algn="just">
                        <a:lnSpc>
                          <a:spcPct val="115000"/>
                        </a:lnSpc>
                        <a:spcAft>
                          <a:spcPts val="0"/>
                        </a:spcAft>
                      </a:pPr>
                      <a:r>
                        <a:rPr lang="en-US" sz="1200">
                          <a:latin typeface="Times New Roman"/>
                          <a:ea typeface="Calibri"/>
                          <a:cs typeface="Times New Roman"/>
                        </a:rPr>
                        <a:t>Breath problems</a:t>
                      </a:r>
                      <a:endParaRPr lang="el-GR" sz="1200">
                        <a:latin typeface="Times New Roman"/>
                        <a:ea typeface="Calibri"/>
                        <a:cs typeface="Times New Roman"/>
                      </a:endParaRPr>
                    </a:p>
                  </a:txBody>
                  <a:tcPr marL="68580" marR="68580" marT="0" marB="0"/>
                </a:tc>
                <a:tc>
                  <a:txBody>
                    <a:bodyPr/>
                    <a:lstStyle/>
                    <a:p>
                      <a:pPr algn="just">
                        <a:lnSpc>
                          <a:spcPct val="115000"/>
                        </a:lnSpc>
                        <a:spcAft>
                          <a:spcPts val="0"/>
                        </a:spcAft>
                      </a:pPr>
                      <a:r>
                        <a:rPr lang="en-GB" sz="1200">
                          <a:latin typeface="Times New Roman"/>
                          <a:ea typeface="Calibri"/>
                          <a:cs typeface="Times New Roman"/>
                        </a:rPr>
                        <a:t>Pre</a:t>
                      </a:r>
                      <a:endParaRPr lang="el-GR" sz="1200">
                        <a:latin typeface="Times New Roman"/>
                        <a:ea typeface="Calibri"/>
                        <a:cs typeface="Times New Roman"/>
                      </a:endParaRPr>
                    </a:p>
                    <a:p>
                      <a:pPr algn="just">
                        <a:lnSpc>
                          <a:spcPct val="115000"/>
                        </a:lnSpc>
                        <a:spcAft>
                          <a:spcPts val="0"/>
                        </a:spcAft>
                      </a:pPr>
                      <a:r>
                        <a:rPr lang="en-GB" sz="1200">
                          <a:latin typeface="Times New Roman"/>
                          <a:ea typeface="Calibri"/>
                          <a:cs typeface="Times New Roman"/>
                        </a:rPr>
                        <a:t>Post</a:t>
                      </a:r>
                      <a:endParaRPr lang="el-GR" sz="1200">
                        <a:latin typeface="Times New Roman"/>
                        <a:ea typeface="Calibri"/>
                        <a:cs typeface="Times New Roman"/>
                      </a:endParaRPr>
                    </a:p>
                  </a:txBody>
                  <a:tcPr marL="68580" marR="68580" marT="0" marB="0"/>
                </a:tc>
                <a:tc>
                  <a:txBody>
                    <a:bodyPr/>
                    <a:lstStyle/>
                    <a:p>
                      <a:pPr algn="just">
                        <a:lnSpc>
                          <a:spcPct val="115000"/>
                        </a:lnSpc>
                        <a:spcAft>
                          <a:spcPts val="0"/>
                        </a:spcAft>
                      </a:pPr>
                      <a:r>
                        <a:rPr lang="en-GB" sz="1200">
                          <a:latin typeface="Times New Roman"/>
                          <a:ea typeface="Calibri"/>
                          <a:cs typeface="Times New Roman"/>
                        </a:rPr>
                        <a:t>10</a:t>
                      </a:r>
                      <a:endParaRPr lang="el-GR" sz="1200">
                        <a:latin typeface="Times New Roman"/>
                        <a:ea typeface="Calibri"/>
                        <a:cs typeface="Times New Roman"/>
                      </a:endParaRPr>
                    </a:p>
                    <a:p>
                      <a:pPr algn="just">
                        <a:lnSpc>
                          <a:spcPct val="115000"/>
                        </a:lnSpc>
                        <a:spcAft>
                          <a:spcPts val="0"/>
                        </a:spcAft>
                      </a:pPr>
                      <a:r>
                        <a:rPr lang="en-GB" sz="1200">
                          <a:latin typeface="Times New Roman"/>
                          <a:ea typeface="Calibri"/>
                          <a:cs typeface="Times New Roman"/>
                        </a:rPr>
                        <a:t>10</a:t>
                      </a:r>
                      <a:endParaRPr lang="el-GR" sz="1200">
                        <a:latin typeface="Times New Roman"/>
                        <a:ea typeface="Calibri"/>
                        <a:cs typeface="Times New Roman"/>
                      </a:endParaRPr>
                    </a:p>
                  </a:txBody>
                  <a:tcPr marL="68580" marR="68580" marT="0" marB="0"/>
                </a:tc>
                <a:tc>
                  <a:txBody>
                    <a:bodyPr/>
                    <a:lstStyle/>
                    <a:p>
                      <a:pPr algn="just">
                        <a:lnSpc>
                          <a:spcPct val="115000"/>
                        </a:lnSpc>
                        <a:spcAft>
                          <a:spcPts val="0"/>
                        </a:spcAft>
                      </a:pPr>
                      <a:r>
                        <a:rPr lang="el-GR" sz="1200">
                          <a:latin typeface="Times New Roman"/>
                          <a:ea typeface="Calibri"/>
                          <a:cs typeface="Times New Roman"/>
                        </a:rPr>
                        <a:t>1.3000</a:t>
                      </a:r>
                    </a:p>
                    <a:p>
                      <a:pPr algn="just">
                        <a:lnSpc>
                          <a:spcPct val="115000"/>
                        </a:lnSpc>
                        <a:spcAft>
                          <a:spcPts val="0"/>
                        </a:spcAft>
                      </a:pPr>
                      <a:r>
                        <a:rPr lang="el-GR" sz="1200">
                          <a:latin typeface="Times New Roman"/>
                          <a:ea typeface="Calibri"/>
                          <a:cs typeface="Times New Roman"/>
                        </a:rPr>
                        <a:t>2.3000</a:t>
                      </a:r>
                    </a:p>
                  </a:txBody>
                  <a:tcPr marL="68580" marR="68580" marT="0" marB="0"/>
                </a:tc>
                <a:tc>
                  <a:txBody>
                    <a:bodyPr/>
                    <a:lstStyle/>
                    <a:p>
                      <a:pPr algn="just">
                        <a:lnSpc>
                          <a:spcPct val="115000"/>
                        </a:lnSpc>
                        <a:spcAft>
                          <a:spcPts val="0"/>
                        </a:spcAft>
                      </a:pPr>
                      <a:r>
                        <a:rPr lang="el-GR" sz="1200">
                          <a:latin typeface="Times New Roman"/>
                          <a:ea typeface="Calibri"/>
                          <a:cs typeface="Times New Roman"/>
                        </a:rPr>
                        <a:t>.48305</a:t>
                      </a:r>
                    </a:p>
                    <a:p>
                      <a:pPr algn="just">
                        <a:lnSpc>
                          <a:spcPct val="115000"/>
                        </a:lnSpc>
                        <a:spcAft>
                          <a:spcPts val="0"/>
                        </a:spcAft>
                      </a:pPr>
                      <a:r>
                        <a:rPr lang="el-GR" sz="1200">
                          <a:latin typeface="Times New Roman"/>
                          <a:ea typeface="Calibri"/>
                          <a:cs typeface="Times New Roman"/>
                        </a:rPr>
                        <a:t>1.05935</a:t>
                      </a:r>
                    </a:p>
                  </a:txBody>
                  <a:tcPr marL="68580" marR="68580" marT="0" marB="0"/>
                </a:tc>
                <a:tc>
                  <a:txBody>
                    <a:bodyPr/>
                    <a:lstStyle/>
                    <a:p>
                      <a:pPr algn="just">
                        <a:lnSpc>
                          <a:spcPct val="115000"/>
                        </a:lnSpc>
                        <a:spcAft>
                          <a:spcPts val="0"/>
                        </a:spcAft>
                      </a:pPr>
                      <a:r>
                        <a:rPr lang="en-GB" sz="1200">
                          <a:latin typeface="Times New Roman"/>
                          <a:ea typeface="Calibri"/>
                          <a:cs typeface="Times New Roman"/>
                        </a:rPr>
                        <a:t>0,23</a:t>
                      </a:r>
                      <a:endParaRPr lang="el-GR" sz="1200">
                        <a:latin typeface="Times New Roman"/>
                        <a:ea typeface="Calibri"/>
                        <a:cs typeface="Times New Roman"/>
                      </a:endParaRPr>
                    </a:p>
                  </a:txBody>
                  <a:tcPr marL="68580" marR="68580" marT="0" marB="0"/>
                </a:tc>
                <a:extLst>
                  <a:ext uri="{0D108BD9-81ED-4DB2-BD59-A6C34878D82A}">
                    <a16:rowId xmlns:a16="http://schemas.microsoft.com/office/drawing/2014/main" val="10003"/>
                  </a:ext>
                </a:extLst>
              </a:tr>
              <a:tr h="856668">
                <a:tc>
                  <a:txBody>
                    <a:bodyPr/>
                    <a:lstStyle/>
                    <a:p>
                      <a:pPr algn="just">
                        <a:lnSpc>
                          <a:spcPct val="115000"/>
                        </a:lnSpc>
                        <a:spcAft>
                          <a:spcPts val="0"/>
                        </a:spcAft>
                      </a:pPr>
                      <a:r>
                        <a:rPr lang="en-US" sz="1200" dirty="0">
                          <a:latin typeface="Times New Roman"/>
                          <a:ea typeface="Calibri"/>
                          <a:cs typeface="Times New Roman"/>
                        </a:rPr>
                        <a:t>Fear</a:t>
                      </a:r>
                      <a:endParaRPr lang="el-GR" sz="1200" dirty="0">
                        <a:latin typeface="Times New Roman"/>
                        <a:ea typeface="Calibri"/>
                        <a:cs typeface="Times New Roman"/>
                      </a:endParaRPr>
                    </a:p>
                  </a:txBody>
                  <a:tcPr marL="68580" marR="68580" marT="0" marB="0"/>
                </a:tc>
                <a:tc>
                  <a:txBody>
                    <a:bodyPr/>
                    <a:lstStyle/>
                    <a:p>
                      <a:pPr algn="just">
                        <a:lnSpc>
                          <a:spcPct val="115000"/>
                        </a:lnSpc>
                        <a:spcAft>
                          <a:spcPts val="0"/>
                        </a:spcAft>
                      </a:pPr>
                      <a:r>
                        <a:rPr lang="en-GB" sz="1200">
                          <a:latin typeface="Times New Roman"/>
                          <a:ea typeface="Calibri"/>
                          <a:cs typeface="Times New Roman"/>
                        </a:rPr>
                        <a:t>Pre</a:t>
                      </a:r>
                      <a:endParaRPr lang="el-GR" sz="1200">
                        <a:latin typeface="Times New Roman"/>
                        <a:ea typeface="Calibri"/>
                        <a:cs typeface="Times New Roman"/>
                      </a:endParaRPr>
                    </a:p>
                    <a:p>
                      <a:pPr algn="just">
                        <a:lnSpc>
                          <a:spcPct val="115000"/>
                        </a:lnSpc>
                        <a:spcAft>
                          <a:spcPts val="0"/>
                        </a:spcAft>
                      </a:pPr>
                      <a:r>
                        <a:rPr lang="en-GB" sz="1200">
                          <a:latin typeface="Times New Roman"/>
                          <a:ea typeface="Calibri"/>
                          <a:cs typeface="Times New Roman"/>
                        </a:rPr>
                        <a:t>Post </a:t>
                      </a:r>
                      <a:endParaRPr lang="el-GR" sz="1200">
                        <a:latin typeface="Times New Roman"/>
                        <a:ea typeface="Calibri"/>
                        <a:cs typeface="Times New Roman"/>
                      </a:endParaRPr>
                    </a:p>
                  </a:txBody>
                  <a:tcPr marL="68580" marR="68580" marT="0" marB="0"/>
                </a:tc>
                <a:tc>
                  <a:txBody>
                    <a:bodyPr/>
                    <a:lstStyle/>
                    <a:p>
                      <a:pPr algn="just">
                        <a:lnSpc>
                          <a:spcPct val="115000"/>
                        </a:lnSpc>
                        <a:spcAft>
                          <a:spcPts val="0"/>
                        </a:spcAft>
                      </a:pPr>
                      <a:r>
                        <a:rPr lang="en-GB" sz="1200">
                          <a:latin typeface="Times New Roman"/>
                          <a:ea typeface="Calibri"/>
                          <a:cs typeface="Times New Roman"/>
                        </a:rPr>
                        <a:t>10</a:t>
                      </a:r>
                      <a:endParaRPr lang="el-GR" sz="1200">
                        <a:latin typeface="Times New Roman"/>
                        <a:ea typeface="Calibri"/>
                        <a:cs typeface="Times New Roman"/>
                      </a:endParaRPr>
                    </a:p>
                    <a:p>
                      <a:pPr algn="just">
                        <a:lnSpc>
                          <a:spcPct val="115000"/>
                        </a:lnSpc>
                        <a:spcAft>
                          <a:spcPts val="0"/>
                        </a:spcAft>
                      </a:pPr>
                      <a:r>
                        <a:rPr lang="en-GB" sz="1200">
                          <a:latin typeface="Times New Roman"/>
                          <a:ea typeface="Calibri"/>
                          <a:cs typeface="Times New Roman"/>
                        </a:rPr>
                        <a:t>10</a:t>
                      </a:r>
                      <a:endParaRPr lang="el-GR" sz="1200">
                        <a:latin typeface="Times New Roman"/>
                        <a:ea typeface="Calibri"/>
                        <a:cs typeface="Times New Roman"/>
                      </a:endParaRPr>
                    </a:p>
                  </a:txBody>
                  <a:tcPr marL="68580" marR="68580" marT="0" marB="0"/>
                </a:tc>
                <a:tc>
                  <a:txBody>
                    <a:bodyPr/>
                    <a:lstStyle/>
                    <a:p>
                      <a:pPr algn="just">
                        <a:lnSpc>
                          <a:spcPct val="115000"/>
                        </a:lnSpc>
                        <a:spcAft>
                          <a:spcPts val="0"/>
                        </a:spcAft>
                      </a:pPr>
                      <a:r>
                        <a:rPr lang="el-GR" sz="1200">
                          <a:latin typeface="Times New Roman"/>
                          <a:ea typeface="Calibri"/>
                          <a:cs typeface="Times New Roman"/>
                        </a:rPr>
                        <a:t>1.1000</a:t>
                      </a:r>
                    </a:p>
                    <a:p>
                      <a:pPr algn="just">
                        <a:lnSpc>
                          <a:spcPct val="115000"/>
                        </a:lnSpc>
                        <a:spcAft>
                          <a:spcPts val="0"/>
                        </a:spcAft>
                      </a:pPr>
                      <a:r>
                        <a:rPr lang="el-GR" sz="1200">
                          <a:latin typeface="Times New Roman"/>
                          <a:ea typeface="Calibri"/>
                          <a:cs typeface="Times New Roman"/>
                        </a:rPr>
                        <a:t>1.9000</a:t>
                      </a:r>
                    </a:p>
                  </a:txBody>
                  <a:tcPr marL="68580" marR="68580" marT="0" marB="0"/>
                </a:tc>
                <a:tc>
                  <a:txBody>
                    <a:bodyPr/>
                    <a:lstStyle/>
                    <a:p>
                      <a:pPr algn="just">
                        <a:lnSpc>
                          <a:spcPct val="115000"/>
                        </a:lnSpc>
                        <a:spcAft>
                          <a:spcPts val="0"/>
                        </a:spcAft>
                      </a:pPr>
                      <a:r>
                        <a:rPr lang="el-GR" sz="1200">
                          <a:latin typeface="Times New Roman"/>
                          <a:ea typeface="Calibri"/>
                          <a:cs typeface="Times New Roman"/>
                        </a:rPr>
                        <a:t>.31623</a:t>
                      </a:r>
                    </a:p>
                    <a:p>
                      <a:pPr algn="just">
                        <a:lnSpc>
                          <a:spcPct val="115000"/>
                        </a:lnSpc>
                        <a:spcAft>
                          <a:spcPts val="0"/>
                        </a:spcAft>
                      </a:pPr>
                      <a:r>
                        <a:rPr lang="el-GR" sz="1200">
                          <a:latin typeface="Times New Roman"/>
                          <a:ea typeface="Calibri"/>
                          <a:cs typeface="Times New Roman"/>
                        </a:rPr>
                        <a:t>.56765</a:t>
                      </a:r>
                    </a:p>
                  </a:txBody>
                  <a:tcPr marL="68580" marR="68580" marT="0" marB="0"/>
                </a:tc>
                <a:tc>
                  <a:txBody>
                    <a:bodyPr/>
                    <a:lstStyle/>
                    <a:p>
                      <a:pPr algn="just">
                        <a:lnSpc>
                          <a:spcPct val="115000"/>
                        </a:lnSpc>
                        <a:spcAft>
                          <a:spcPts val="0"/>
                        </a:spcAft>
                      </a:pPr>
                      <a:r>
                        <a:rPr lang="en-GB" sz="1200" b="1">
                          <a:solidFill>
                            <a:srgbClr val="FF0000"/>
                          </a:solidFill>
                          <a:latin typeface="Times New Roman"/>
                          <a:ea typeface="Calibri"/>
                          <a:cs typeface="Times New Roman"/>
                        </a:rPr>
                        <a:t>0,05</a:t>
                      </a:r>
                      <a:endParaRPr lang="el-GR" sz="1200">
                        <a:latin typeface="Times New Roman"/>
                        <a:ea typeface="Calibri"/>
                        <a:cs typeface="Times New Roman"/>
                      </a:endParaRPr>
                    </a:p>
                  </a:txBody>
                  <a:tcPr marL="68580" marR="68580" marT="0" marB="0"/>
                </a:tc>
                <a:extLst>
                  <a:ext uri="{0D108BD9-81ED-4DB2-BD59-A6C34878D82A}">
                    <a16:rowId xmlns:a16="http://schemas.microsoft.com/office/drawing/2014/main" val="10004"/>
                  </a:ext>
                </a:extLst>
              </a:tr>
              <a:tr h="856668">
                <a:tc>
                  <a:txBody>
                    <a:bodyPr/>
                    <a:lstStyle/>
                    <a:p>
                      <a:pPr algn="just">
                        <a:lnSpc>
                          <a:spcPct val="115000"/>
                        </a:lnSpc>
                        <a:spcAft>
                          <a:spcPts val="0"/>
                        </a:spcAft>
                      </a:pPr>
                      <a:r>
                        <a:rPr lang="en-US" sz="1200">
                          <a:latin typeface="Times New Roman"/>
                          <a:ea typeface="Calibri"/>
                          <a:cs typeface="Times New Roman"/>
                        </a:rPr>
                        <a:t>Butterflies in stomach</a:t>
                      </a:r>
                      <a:endParaRPr lang="el-GR" sz="1200">
                        <a:latin typeface="Times New Roman"/>
                        <a:ea typeface="Calibri"/>
                        <a:cs typeface="Times New Roman"/>
                      </a:endParaRPr>
                    </a:p>
                  </a:txBody>
                  <a:tcPr marL="68580" marR="68580" marT="0" marB="0"/>
                </a:tc>
                <a:tc>
                  <a:txBody>
                    <a:bodyPr/>
                    <a:lstStyle/>
                    <a:p>
                      <a:pPr algn="just">
                        <a:lnSpc>
                          <a:spcPct val="115000"/>
                        </a:lnSpc>
                        <a:spcAft>
                          <a:spcPts val="0"/>
                        </a:spcAft>
                      </a:pPr>
                      <a:r>
                        <a:rPr lang="en-GB" sz="1200">
                          <a:latin typeface="Times New Roman"/>
                          <a:ea typeface="Calibri"/>
                          <a:cs typeface="Times New Roman"/>
                        </a:rPr>
                        <a:t>Pre</a:t>
                      </a:r>
                      <a:endParaRPr lang="el-GR" sz="1200">
                        <a:latin typeface="Times New Roman"/>
                        <a:ea typeface="Calibri"/>
                        <a:cs typeface="Times New Roman"/>
                      </a:endParaRPr>
                    </a:p>
                    <a:p>
                      <a:pPr algn="just">
                        <a:lnSpc>
                          <a:spcPct val="115000"/>
                        </a:lnSpc>
                        <a:spcAft>
                          <a:spcPts val="0"/>
                        </a:spcAft>
                      </a:pPr>
                      <a:r>
                        <a:rPr lang="en-GB" sz="1200">
                          <a:latin typeface="Times New Roman"/>
                          <a:ea typeface="Calibri"/>
                          <a:cs typeface="Times New Roman"/>
                        </a:rPr>
                        <a:t>Post</a:t>
                      </a:r>
                      <a:endParaRPr lang="el-GR" sz="1200">
                        <a:latin typeface="Times New Roman"/>
                        <a:ea typeface="Calibri"/>
                        <a:cs typeface="Times New Roman"/>
                      </a:endParaRPr>
                    </a:p>
                  </a:txBody>
                  <a:tcPr marL="68580" marR="68580" marT="0" marB="0"/>
                </a:tc>
                <a:tc>
                  <a:txBody>
                    <a:bodyPr/>
                    <a:lstStyle/>
                    <a:p>
                      <a:pPr algn="just">
                        <a:lnSpc>
                          <a:spcPct val="115000"/>
                        </a:lnSpc>
                        <a:spcAft>
                          <a:spcPts val="0"/>
                        </a:spcAft>
                      </a:pPr>
                      <a:r>
                        <a:rPr lang="en-GB" sz="1200">
                          <a:latin typeface="Times New Roman"/>
                          <a:ea typeface="Calibri"/>
                          <a:cs typeface="Times New Roman"/>
                        </a:rPr>
                        <a:t>10</a:t>
                      </a:r>
                      <a:endParaRPr lang="el-GR" sz="1200">
                        <a:latin typeface="Times New Roman"/>
                        <a:ea typeface="Calibri"/>
                        <a:cs typeface="Times New Roman"/>
                      </a:endParaRPr>
                    </a:p>
                    <a:p>
                      <a:pPr algn="just">
                        <a:lnSpc>
                          <a:spcPct val="115000"/>
                        </a:lnSpc>
                        <a:spcAft>
                          <a:spcPts val="0"/>
                        </a:spcAft>
                      </a:pPr>
                      <a:r>
                        <a:rPr lang="en-GB" sz="1200">
                          <a:latin typeface="Times New Roman"/>
                          <a:ea typeface="Calibri"/>
                          <a:cs typeface="Times New Roman"/>
                        </a:rPr>
                        <a:t>10</a:t>
                      </a:r>
                      <a:endParaRPr lang="el-GR" sz="1200">
                        <a:latin typeface="Times New Roman"/>
                        <a:ea typeface="Calibri"/>
                        <a:cs typeface="Times New Roman"/>
                      </a:endParaRPr>
                    </a:p>
                  </a:txBody>
                  <a:tcPr marL="68580" marR="68580" marT="0" marB="0"/>
                </a:tc>
                <a:tc>
                  <a:txBody>
                    <a:bodyPr/>
                    <a:lstStyle/>
                    <a:p>
                      <a:pPr algn="just">
                        <a:lnSpc>
                          <a:spcPct val="115000"/>
                        </a:lnSpc>
                        <a:spcAft>
                          <a:spcPts val="0"/>
                        </a:spcAft>
                      </a:pPr>
                      <a:r>
                        <a:rPr lang="el-GR" sz="1200">
                          <a:latin typeface="Times New Roman"/>
                          <a:ea typeface="Calibri"/>
                          <a:cs typeface="Times New Roman"/>
                        </a:rPr>
                        <a:t>1.0000</a:t>
                      </a:r>
                    </a:p>
                    <a:p>
                      <a:pPr algn="just">
                        <a:lnSpc>
                          <a:spcPct val="115000"/>
                        </a:lnSpc>
                        <a:spcAft>
                          <a:spcPts val="0"/>
                        </a:spcAft>
                      </a:pPr>
                      <a:r>
                        <a:rPr lang="el-GR" sz="1200">
                          <a:latin typeface="Times New Roman"/>
                          <a:ea typeface="Calibri"/>
                          <a:cs typeface="Times New Roman"/>
                        </a:rPr>
                        <a:t>2.1000</a:t>
                      </a:r>
                    </a:p>
                  </a:txBody>
                  <a:tcPr marL="68580" marR="68580" marT="0" marB="0"/>
                </a:tc>
                <a:tc>
                  <a:txBody>
                    <a:bodyPr/>
                    <a:lstStyle/>
                    <a:p>
                      <a:pPr algn="just">
                        <a:lnSpc>
                          <a:spcPct val="115000"/>
                        </a:lnSpc>
                        <a:spcAft>
                          <a:spcPts val="0"/>
                        </a:spcAft>
                      </a:pPr>
                      <a:r>
                        <a:rPr lang="el-GR" sz="1200">
                          <a:latin typeface="Times New Roman"/>
                          <a:ea typeface="Calibri"/>
                          <a:cs typeface="Times New Roman"/>
                        </a:rPr>
                        <a:t>.00000</a:t>
                      </a:r>
                    </a:p>
                    <a:p>
                      <a:pPr algn="just">
                        <a:lnSpc>
                          <a:spcPct val="115000"/>
                        </a:lnSpc>
                        <a:spcAft>
                          <a:spcPts val="0"/>
                        </a:spcAft>
                      </a:pPr>
                      <a:r>
                        <a:rPr lang="el-GR" sz="1200">
                          <a:latin typeface="Times New Roman"/>
                          <a:ea typeface="Calibri"/>
                          <a:cs typeface="Times New Roman"/>
                        </a:rPr>
                        <a:t>.56765</a:t>
                      </a:r>
                    </a:p>
                  </a:txBody>
                  <a:tcPr marL="68580" marR="68580" marT="0" marB="0"/>
                </a:tc>
                <a:tc>
                  <a:txBody>
                    <a:bodyPr/>
                    <a:lstStyle/>
                    <a:p>
                      <a:pPr algn="just">
                        <a:lnSpc>
                          <a:spcPct val="115000"/>
                        </a:lnSpc>
                        <a:spcAft>
                          <a:spcPts val="0"/>
                        </a:spcAft>
                      </a:pPr>
                      <a:r>
                        <a:rPr lang="en-GB" sz="1200" b="1" dirty="0">
                          <a:solidFill>
                            <a:srgbClr val="FF0000"/>
                          </a:solidFill>
                          <a:latin typeface="Times New Roman"/>
                          <a:ea typeface="Calibri"/>
                          <a:cs typeface="Times New Roman"/>
                        </a:rPr>
                        <a:t>0.000</a:t>
                      </a:r>
                      <a:endParaRPr lang="el-GR" sz="1200" dirty="0">
                        <a:latin typeface="Times New Roman"/>
                        <a:ea typeface="Calibri"/>
                        <a:cs typeface="Times New Roman"/>
                      </a:endParaRPr>
                    </a:p>
                  </a:txBody>
                  <a:tcPr marL="68580" marR="68580" marT="0" marB="0"/>
                </a:tc>
                <a:extLst>
                  <a:ext uri="{0D108BD9-81ED-4DB2-BD59-A6C34878D82A}">
                    <a16:rowId xmlns:a16="http://schemas.microsoft.com/office/drawing/2014/main" val="10005"/>
                  </a:ext>
                </a:extLst>
              </a:tr>
            </a:tbl>
          </a:graphicData>
        </a:graphic>
      </p:graphicFrame>
      <p:pic>
        <p:nvPicPr>
          <p:cNvPr id="167990" name="Picture 4" descr="auth logo black_NEW copy">
            <a:extLst>
              <a:ext uri="{FF2B5EF4-FFF2-40B4-BE49-F238E27FC236}">
                <a16:creationId xmlns:a16="http://schemas.microsoft.com/office/drawing/2014/main" id="{8B398198-C2BE-70C3-FD85-9FBE154200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1601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Users\ΑΝΑΣΤΑΣΙΑ\Desktop\Alzheimer University\100118_logo_alzheimer.jpg">
            <a:extLst>
              <a:ext uri="{FF2B5EF4-FFF2-40B4-BE49-F238E27FC236}">
                <a16:creationId xmlns:a16="http://schemas.microsoft.com/office/drawing/2014/main" id="{174EC42E-45D5-DC86-A545-0DFD1587AD05}"/>
              </a:ext>
            </a:extLst>
          </p:cNvPr>
          <p:cNvPicPr>
            <a:picLocks noChangeAspect="1" noChangeArrowheads="1"/>
          </p:cNvPicPr>
          <p:nvPr/>
        </p:nvPicPr>
        <p:blipFill>
          <a:blip r:embed="rId3" cstate="print"/>
          <a:srcRect/>
          <a:stretch>
            <a:fillRect/>
          </a:stretch>
        </p:blipFill>
        <p:spPr bwMode="auto">
          <a:xfrm>
            <a:off x="10667999" y="214314"/>
            <a:ext cx="1272208" cy="908720"/>
          </a:xfrm>
          <a:prstGeom prst="rect">
            <a:avLst/>
          </a:prstGeom>
          <a:noFill/>
          <a:ln w="9525">
            <a:noFill/>
            <a:miter lim="800000"/>
            <a:headEnd/>
            <a:tailEnd/>
          </a:ln>
          <a:effectLst>
            <a:softEdge rad="6350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Εικόνα 3">
            <a:extLst>
              <a:ext uri="{FF2B5EF4-FFF2-40B4-BE49-F238E27FC236}">
                <a16:creationId xmlns:a16="http://schemas.microsoft.com/office/drawing/2014/main" id="{BD543030-7657-2600-142F-A63E6B8D54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0371" y="152400"/>
            <a:ext cx="2816225"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9027" name="Αντικείμενο 1">
            <a:extLst>
              <a:ext uri="{FF2B5EF4-FFF2-40B4-BE49-F238E27FC236}">
                <a16:creationId xmlns:a16="http://schemas.microsoft.com/office/drawing/2014/main" id="{42D274F6-9D88-0C5A-63F6-2C9E9516A45C}"/>
              </a:ext>
            </a:extLst>
          </p:cNvPr>
          <p:cNvGraphicFramePr>
            <a:graphicFrameLocks noGrp="1" noChangeAspect="1"/>
          </p:cNvGraphicFramePr>
          <p:nvPr>
            <p:extLst>
              <p:ext uri="{D42A27DB-BD31-4B8C-83A1-F6EECF244321}">
                <p14:modId xmlns:p14="http://schemas.microsoft.com/office/powerpoint/2010/main" val="2854512276"/>
              </p:ext>
            </p:extLst>
          </p:nvPr>
        </p:nvGraphicFramePr>
        <p:xfrm>
          <a:off x="-103980" y="1258887"/>
          <a:ext cx="3746500" cy="5530851"/>
        </p:xfrm>
        <a:graphic>
          <a:graphicData uri="http://schemas.openxmlformats.org/presentationml/2006/ole">
            <mc:AlternateContent xmlns:mc="http://schemas.openxmlformats.org/markup-compatibility/2006">
              <mc:Choice xmlns:v="urn:schemas-microsoft-com:vml" Requires="v">
                <p:oleObj spid="_x0000_s1032" name="Acrobat Document" r:id="rId4" imgW="8019720" imgH="11354040" progId="AcroExch.Document.DC">
                  <p:embed/>
                </p:oleObj>
              </mc:Choice>
              <mc:Fallback>
                <p:oleObj name="Acrobat Document" r:id="rId4" imgW="8019720" imgH="11354040" progId="AcroExch.Document.DC">
                  <p:embed/>
                  <p:pic>
                    <p:nvPicPr>
                      <p:cNvPr id="129027" name="Αντικείμενο 1">
                        <a:extLst>
                          <a:ext uri="{FF2B5EF4-FFF2-40B4-BE49-F238E27FC236}">
                            <a16:creationId xmlns:a16="http://schemas.microsoft.com/office/drawing/2014/main" id="{42D274F6-9D88-0C5A-63F6-2C9E9516A45C}"/>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80" y="1258887"/>
                        <a:ext cx="3746500" cy="5530851"/>
                      </a:xfrm>
                      <a:prstGeom prst="rect">
                        <a:avLst/>
                      </a:prstGeom>
                      <a:noFill/>
                      <a:ln>
                        <a:noFill/>
                      </a:ln>
                    </p:spPr>
                  </p:pic>
                </p:oleObj>
              </mc:Fallback>
            </mc:AlternateContent>
          </a:graphicData>
        </a:graphic>
      </p:graphicFrame>
      <p:sp>
        <p:nvSpPr>
          <p:cNvPr id="129028" name="TextBox 1">
            <a:extLst>
              <a:ext uri="{FF2B5EF4-FFF2-40B4-BE49-F238E27FC236}">
                <a16:creationId xmlns:a16="http://schemas.microsoft.com/office/drawing/2014/main" id="{705660C0-D698-8DBB-3CA3-FBD1403AFF20}"/>
              </a:ext>
            </a:extLst>
          </p:cNvPr>
          <p:cNvSpPr txBox="1">
            <a:spLocks noChangeArrowheads="1"/>
          </p:cNvSpPr>
          <p:nvPr/>
        </p:nvSpPr>
        <p:spPr bwMode="auto">
          <a:xfrm>
            <a:off x="7122160" y="152400"/>
            <a:ext cx="36677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l-GR" altLang="el-GR" sz="2400" b="1" dirty="0">
                <a:solidFill>
                  <a:srgbClr val="FF0000"/>
                </a:solidFill>
                <a:cs typeface="Arial" panose="020B0604020202020204" pitchFamily="34" charset="0"/>
              </a:rPr>
              <a:t>Παρεμβάσεις στους περιθάλποντες</a:t>
            </a:r>
          </a:p>
        </p:txBody>
      </p:sp>
      <p:pic>
        <p:nvPicPr>
          <p:cNvPr id="129029" name="Εικόνα 2">
            <a:extLst>
              <a:ext uri="{FF2B5EF4-FFF2-40B4-BE49-F238E27FC236}">
                <a16:creationId xmlns:a16="http://schemas.microsoft.com/office/drawing/2014/main" id="{99B95025-6769-A45F-A606-473B9E736A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10584" y="210345"/>
            <a:ext cx="896937"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59B7518-150D-04AC-0A79-2EEF252793BF}"/>
              </a:ext>
            </a:extLst>
          </p:cNvPr>
          <p:cNvSpPr txBox="1"/>
          <p:nvPr/>
        </p:nvSpPr>
        <p:spPr>
          <a:xfrm>
            <a:off x="8122127" y="1258887"/>
            <a:ext cx="3785394" cy="4339650"/>
          </a:xfrm>
          <a:prstGeom prst="rect">
            <a:avLst/>
          </a:prstGeom>
          <a:noFill/>
        </p:spPr>
        <p:txBody>
          <a:bodyPr wrap="square">
            <a:spAutoFit/>
          </a:bodyPr>
          <a:lstStyle/>
          <a:p>
            <a:pPr defTabSz="685800">
              <a:defRPr/>
            </a:pPr>
            <a:r>
              <a:rPr lang="el-GR" dirty="0">
                <a:solidFill>
                  <a:prstClr val="black"/>
                </a:solidFill>
                <a:latin typeface="Calibri" panose="020F0502020204030204"/>
                <a:cs typeface="Arial" panose="020B0604020202020204" pitchFamily="34" charset="0"/>
              </a:rPr>
              <a:t>«</a:t>
            </a:r>
            <a:r>
              <a:rPr lang="el-GR" sz="2800" b="1" dirty="0">
                <a:latin typeface="Calibri" panose="020F0502020204030204"/>
                <a:cs typeface="Arial" panose="020B0604020202020204" pitchFamily="34" charset="0"/>
              </a:rPr>
              <a:t>Μαγική επικοινωνία.</a:t>
            </a:r>
          </a:p>
          <a:p>
            <a:pPr defTabSz="685800">
              <a:defRPr/>
            </a:pPr>
            <a:endParaRPr lang="el-GR" sz="2800" b="1" dirty="0">
              <a:latin typeface="Calibri" panose="020F0502020204030204"/>
              <a:cs typeface="Arial" panose="020B0604020202020204" pitchFamily="34" charset="0"/>
            </a:endParaRPr>
          </a:p>
          <a:p>
            <a:pPr defTabSz="685800">
              <a:defRPr/>
            </a:pPr>
            <a:r>
              <a:rPr lang="el-GR" sz="2800" b="1" dirty="0">
                <a:latin typeface="Calibri" panose="020F0502020204030204"/>
                <a:cs typeface="Arial" panose="020B0604020202020204" pitchFamily="34" charset="0"/>
              </a:rPr>
              <a:t> </a:t>
            </a:r>
            <a:r>
              <a:rPr lang="el-GR" sz="2400" dirty="0">
                <a:solidFill>
                  <a:prstClr val="black"/>
                </a:solidFill>
                <a:highlight>
                  <a:srgbClr val="FFFF00"/>
                </a:highlight>
                <a:latin typeface="Calibri" panose="020F0502020204030204"/>
                <a:cs typeface="Arial" panose="020B0604020202020204" pitchFamily="34" charset="0"/>
              </a:rPr>
              <a:t>Διαβάζεις καλύτερα τον άλλον κοιτάζοντας το βλέμμα του στην οθόνη. Κατάργηση των αποστάσεων. Μπορούσα να βλέπω την ίδια στιγμή τα μάτια όλων!» Χ., περιθάλπουσα</a:t>
            </a:r>
          </a:p>
          <a:p>
            <a:pPr defTabSz="685800">
              <a:defRPr/>
            </a:pPr>
            <a:endParaRPr lang="el-GR" sz="2400" dirty="0">
              <a:solidFill>
                <a:prstClr val="black"/>
              </a:solidFill>
              <a:latin typeface="Calibri" panose="020F0502020204030204"/>
              <a:cs typeface="Arial" panose="020B0604020202020204" pitchFamily="34" charset="0"/>
            </a:endParaRPr>
          </a:p>
        </p:txBody>
      </p:sp>
      <p:sp>
        <p:nvSpPr>
          <p:cNvPr id="129031" name="TextBox 1">
            <a:extLst>
              <a:ext uri="{FF2B5EF4-FFF2-40B4-BE49-F238E27FC236}">
                <a16:creationId xmlns:a16="http://schemas.microsoft.com/office/drawing/2014/main" id="{B6B9DBDC-E793-3BA9-8263-A569AB635B91}"/>
              </a:ext>
            </a:extLst>
          </p:cNvPr>
          <p:cNvSpPr txBox="1">
            <a:spLocks noChangeArrowheads="1"/>
          </p:cNvSpPr>
          <p:nvPr/>
        </p:nvSpPr>
        <p:spPr bwMode="auto">
          <a:xfrm>
            <a:off x="4114800" y="6265864"/>
            <a:ext cx="441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l-GR" sz="2800" b="1">
                <a:solidFill>
                  <a:srgbClr val="FF0000"/>
                </a:solidFill>
                <a:latin typeface="Arial" panose="020B0604020202020204" pitchFamily="34" charset="0"/>
                <a:cs typeface="Arial" panose="020B0604020202020204" pitchFamily="34" charset="0"/>
              </a:rPr>
              <a:t>VIRTUAL</a:t>
            </a:r>
            <a:endParaRPr lang="el-GR" altLang="el-GR" sz="28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8959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B96CB7BC-6B08-2131-2DB8-F93D864FD310}"/>
              </a:ext>
            </a:extLst>
          </p:cNvPr>
          <p:cNvSpPr>
            <a:spLocks noGrp="1"/>
          </p:cNvSpPr>
          <p:nvPr>
            <p:ph type="title"/>
          </p:nvPr>
        </p:nvSpPr>
        <p:spPr>
          <a:xfrm>
            <a:off x="1524000" y="214313"/>
            <a:ext cx="9144000" cy="1198562"/>
          </a:xfrm>
        </p:spPr>
        <p:txBody>
          <a:bodyPr/>
          <a:lstStyle/>
          <a:p>
            <a:pPr algn="ctr"/>
            <a:r>
              <a:rPr lang="el-GR" altLang="el-GR" sz="3200" b="1" dirty="0">
                <a:solidFill>
                  <a:srgbClr val="FF0000"/>
                </a:solidFill>
              </a:rPr>
              <a:t>ΠΑΡΕΜΒΑΣ</a:t>
            </a:r>
            <a:r>
              <a:rPr lang="el-GR" altLang="el-GR" sz="3200" dirty="0">
                <a:solidFill>
                  <a:srgbClr val="FF0000"/>
                </a:solidFill>
              </a:rPr>
              <a:t>ΕΙΣ</a:t>
            </a:r>
            <a:r>
              <a:rPr lang="el-GR" altLang="el-GR" sz="3200" b="1" dirty="0">
                <a:solidFill>
                  <a:srgbClr val="FF0000"/>
                </a:solidFill>
              </a:rPr>
              <a:t> στους </a:t>
            </a:r>
            <a:br>
              <a:rPr lang="el-GR" altLang="el-GR" sz="3200" b="1" dirty="0">
                <a:solidFill>
                  <a:srgbClr val="FF0000"/>
                </a:solidFill>
              </a:rPr>
            </a:br>
            <a:r>
              <a:rPr lang="el-GR" altLang="el-GR" sz="3200" b="1" dirty="0">
                <a:solidFill>
                  <a:srgbClr val="FF0000"/>
                </a:solidFill>
              </a:rPr>
              <a:t>ΠΕΡΙΘΑΛΠΟΝΤΕΣ</a:t>
            </a:r>
          </a:p>
        </p:txBody>
      </p:sp>
      <p:sp>
        <p:nvSpPr>
          <p:cNvPr id="3" name="Content Placeholder 2">
            <a:extLst>
              <a:ext uri="{FF2B5EF4-FFF2-40B4-BE49-F238E27FC236}">
                <a16:creationId xmlns:a16="http://schemas.microsoft.com/office/drawing/2014/main" id="{793CA702-9DBE-7955-337D-5898CD7662C2}"/>
              </a:ext>
            </a:extLst>
          </p:cNvPr>
          <p:cNvSpPr>
            <a:spLocks noGrp="1"/>
          </p:cNvSpPr>
          <p:nvPr>
            <p:ph idx="1"/>
          </p:nvPr>
        </p:nvSpPr>
        <p:spPr>
          <a:xfrm>
            <a:off x="1524000" y="2017713"/>
            <a:ext cx="8955088" cy="4114800"/>
          </a:xfrm>
        </p:spPr>
        <p:txBody>
          <a:bodyPr/>
          <a:lstStyle/>
          <a:p>
            <a:pPr marL="0" indent="0">
              <a:buNone/>
              <a:defRPr/>
            </a:pPr>
            <a:r>
              <a:rPr lang="en-US" b="1" dirty="0">
                <a:highlight>
                  <a:srgbClr val="FFFF00"/>
                </a:highlight>
              </a:rPr>
              <a:t>Combined intervention for caregivers of patients with dementia: a randomized controlled trial</a:t>
            </a:r>
          </a:p>
          <a:p>
            <a:pPr marL="0" indent="0">
              <a:buNone/>
              <a:defRPr/>
            </a:pPr>
            <a:endParaRPr lang="el-GR" dirty="0">
              <a:highlight>
                <a:srgbClr val="FFFF00"/>
              </a:highlight>
            </a:endParaRPr>
          </a:p>
          <a:p>
            <a:pPr marL="0" indent="0">
              <a:buNone/>
              <a:defRPr/>
            </a:pPr>
            <a:r>
              <a:rPr lang="fi-FI" dirty="0">
                <a:highlight>
                  <a:srgbClr val="FFFF00"/>
                </a:highlight>
              </a:rPr>
              <a:t>K. Karagiozi, </a:t>
            </a:r>
            <a:r>
              <a:rPr lang="en-US" dirty="0">
                <a:highlight>
                  <a:srgbClr val="FFFF00"/>
                </a:highlight>
              </a:rPr>
              <a:t>V. </a:t>
            </a:r>
            <a:r>
              <a:rPr lang="en-US" dirty="0" err="1">
                <a:highlight>
                  <a:srgbClr val="FFFF00"/>
                </a:highlight>
              </a:rPr>
              <a:t>Papaliagkas</a:t>
            </a:r>
            <a:r>
              <a:rPr lang="en-US" dirty="0">
                <a:highlight>
                  <a:srgbClr val="FFFF00"/>
                </a:highlight>
              </a:rPr>
              <a:t>, </a:t>
            </a:r>
            <a:r>
              <a:rPr lang="fi-FI" dirty="0">
                <a:highlight>
                  <a:srgbClr val="FFFF00"/>
                </a:highlight>
              </a:rPr>
              <a:t>G. Giaglis, E. Papastavrou, V. Pattakou  &amp; M. Tsolaki </a:t>
            </a:r>
          </a:p>
          <a:p>
            <a:pPr>
              <a:defRPr/>
            </a:pPr>
            <a:endParaRPr lang="fi-FI" dirty="0">
              <a:highlight>
                <a:srgbClr val="FFFF00"/>
              </a:highlight>
            </a:endParaRPr>
          </a:p>
          <a:p>
            <a:pPr lvl="1" algn="r">
              <a:defRPr/>
            </a:pPr>
            <a:r>
              <a:rPr lang="fi-FI" dirty="0">
                <a:highlight>
                  <a:srgbClr val="FFFF00"/>
                </a:highlight>
              </a:rPr>
              <a:t>International Journal of Academic Research in Psychology, 2014</a:t>
            </a:r>
            <a:endParaRPr lang="el-GR" dirty="0">
              <a:highlight>
                <a:srgbClr val="FFFF00"/>
              </a:highlight>
            </a:endParaRPr>
          </a:p>
          <a:p>
            <a:pPr lvl="1" algn="r">
              <a:defRPr/>
            </a:pPr>
            <a:endParaRPr lang="el-GR" dirty="0">
              <a:highlight>
                <a:srgbClr val="FFFF00"/>
              </a:highlight>
            </a:endParaRPr>
          </a:p>
        </p:txBody>
      </p:sp>
      <p:pic>
        <p:nvPicPr>
          <p:cNvPr id="162820" name="Picture 4" descr="auth logo black_NEW copy">
            <a:extLst>
              <a:ext uri="{FF2B5EF4-FFF2-40B4-BE49-F238E27FC236}">
                <a16:creationId xmlns:a16="http://schemas.microsoft.com/office/drawing/2014/main" id="{FC225B7E-4B95-5CB9-F250-9A09197943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40" y="603250"/>
            <a:ext cx="1158875"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3" descr="100118_logo_alzheimer">
            <a:extLst>
              <a:ext uri="{FF2B5EF4-FFF2-40B4-BE49-F238E27FC236}">
                <a16:creationId xmlns:a16="http://schemas.microsoft.com/office/drawing/2014/main" id="{60D6299C-7925-0CC4-0149-927CB8D764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79088" y="0"/>
            <a:ext cx="1709579"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0F83494F-384A-EF9D-ACDD-0A360590DAFF}"/>
              </a:ext>
            </a:extLst>
          </p:cNvPr>
          <p:cNvSpPr>
            <a:spLocks noChangeArrowheads="1"/>
          </p:cNvSpPr>
          <p:nvPr/>
        </p:nvSpPr>
        <p:spPr bwMode="auto">
          <a:xfrm>
            <a:off x="152400" y="152400"/>
            <a:ext cx="12165703" cy="664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p>
            <a:pPr marL="0" marR="0" lvl="0" indent="0" algn="l" defTabSz="914400" rtl="0" eaLnBrk="0" fontAlgn="t" latinLnBrk="0" hangingPunct="0">
              <a:lnSpc>
                <a:spcPct val="100000"/>
              </a:lnSpc>
              <a:spcBef>
                <a:spcPct val="0"/>
              </a:spcBef>
              <a:spcAft>
                <a:spcPct val="0"/>
              </a:spcAft>
              <a:buClrTx/>
              <a:buSzTx/>
              <a:buFontTx/>
              <a:buNone/>
              <a:tabLst/>
            </a:pPr>
            <a:br>
              <a:rPr kumimoji="0" lang="el-GR" altLang="el-GR" sz="1800" b="0" i="0" u="none" strike="noStrike" cap="none" normalizeH="0" baseline="0" dirty="0">
                <a:ln>
                  <a:noFill/>
                </a:ln>
                <a:solidFill>
                  <a:srgbClr val="5B616B"/>
                </a:solidFill>
                <a:effectLst/>
                <a:latin typeface="Arial" panose="020B0604020202020204" pitchFamily="34" charset="0"/>
              </a:rPr>
            </a:br>
            <a:r>
              <a:rPr kumimoji="0" lang="el-GR" altLang="el-GR" sz="1800" b="0" i="0" u="none" strike="noStrike" cap="none" normalizeH="0" baseline="0" dirty="0">
                <a:ln>
                  <a:noFill/>
                </a:ln>
                <a:solidFill>
                  <a:srgbClr val="5B616B"/>
                </a:solidFill>
                <a:effectLst/>
                <a:latin typeface="Arial" panose="020B0604020202020204" pitchFamily="34" charset="0"/>
              </a:rPr>
              <a:t>1</a:t>
            </a:r>
          </a:p>
          <a:p>
            <a:pPr marL="0" marR="0" lvl="0" indent="0" algn="l" defTabSz="914400" rtl="0" eaLnBrk="0" fontAlgn="t" latinLnBrk="0" hangingPunct="0">
              <a:lnSpc>
                <a:spcPct val="100000"/>
              </a:lnSpc>
              <a:spcBef>
                <a:spcPct val="0"/>
              </a:spcBef>
              <a:spcAft>
                <a:spcPct val="0"/>
              </a:spcAft>
              <a:buClrTx/>
              <a:buSzTx/>
              <a:buFontTx/>
              <a:buNone/>
              <a:tabLst/>
            </a:pPr>
            <a:r>
              <a:rPr kumimoji="0" lang="el-GR" altLang="el-GR" sz="1800" b="0" i="0" u="none" strike="noStrike" cap="none" normalizeH="0" baseline="0" dirty="0">
                <a:ln>
                  <a:noFill/>
                </a:ln>
                <a:solidFill>
                  <a:srgbClr val="000000"/>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l-GR" sz="1800" b="0" i="0" u="none" strike="noStrike" cap="none" normalizeH="0" baseline="0" dirty="0">
              <a:ln>
                <a:noFill/>
              </a:ln>
              <a:solidFill>
                <a:srgbClr val="FFFFFF"/>
              </a:solidFill>
              <a:effectLst/>
              <a:latin typeface="Arial" panose="020B0604020202020204" pitchFamily="34" charset="0"/>
              <a:hlinkClick r:id="rId8">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l-GR" dirty="0">
              <a:solidFill>
                <a:srgbClr val="FFFFFF"/>
              </a:solidFill>
              <a:latin typeface="Arial" panose="020B0604020202020204" pitchFamily="34" charset="0"/>
              <a:hlinkClick r:id="rId8">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l-GR" dirty="0">
              <a:solidFill>
                <a:srgbClr val="FFFFFF"/>
              </a:solidFill>
              <a:latin typeface="Arial" panose="020B0604020202020204" pitchFamily="34" charset="0"/>
              <a:hlinkClick r:id="rId8">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l-GR" dirty="0">
              <a:solidFill>
                <a:srgbClr val="FFFFFF"/>
              </a:solidFill>
              <a:latin typeface="Arial" panose="020B0604020202020204" pitchFamily="34" charset="0"/>
              <a:hlinkClick r:id="rId8">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l-GR" dirty="0">
              <a:solidFill>
                <a:srgbClr val="FFFFFF"/>
              </a:solidFill>
              <a:latin typeface="Arial" panose="020B0604020202020204" pitchFamily="34" charset="0"/>
              <a:hlinkClick r:id="rId8">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l-GR" sz="1800" b="0" i="0" u="none" strike="noStrike" cap="none" normalizeH="0" baseline="0" dirty="0">
              <a:ln>
                <a:noFill/>
              </a:ln>
              <a:solidFill>
                <a:srgbClr val="FFFFFF"/>
              </a:solidFill>
              <a:effectLst/>
              <a:latin typeface="Arial" panose="020B0604020202020204" pitchFamily="34" charset="0"/>
              <a:hlinkClick r:id="rId8">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l-GR" dirty="0">
              <a:solidFill>
                <a:srgbClr val="FFFFFF"/>
              </a:solidFill>
              <a:latin typeface="Arial" panose="020B0604020202020204" pitchFamily="34" charset="0"/>
              <a:hlinkClick r:id="rId8">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l-GR" sz="1800" b="0" i="0" u="none" strike="noStrike" cap="none" normalizeH="0" baseline="0" dirty="0">
              <a:ln>
                <a:noFill/>
              </a:ln>
              <a:solidFill>
                <a:srgbClr val="FFFFFF"/>
              </a:solidFill>
              <a:effectLst/>
              <a:latin typeface="Arial" panose="020B0604020202020204" pitchFamily="34" charset="0"/>
              <a:hlinkClick r:id="rId8">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Emotional</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Function</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Negative</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Thoughts</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about</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 the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Pandemic</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 and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Adaptability</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Skills</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among</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Dementia</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 </a:t>
            </a:r>
            <a:endParaRPr kumimoji="0" lang="en-US"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Caregivers</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during</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 the COVID-19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Pandemic</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8">
                  <a:extLst>
                    <a:ext uri="{A12FA001-AC4F-418D-AE19-62706E023703}">
                      <ahyp:hlinkClr xmlns:ahyp="http://schemas.microsoft.com/office/drawing/2018/hyperlinkcolor" val="tx"/>
                    </a:ext>
                  </a:extLst>
                </a:hlinkClick>
              </a:rPr>
              <a:t>.</a:t>
            </a:r>
            <a:endPar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err="1">
                <a:ln>
                  <a:noFill/>
                </a:ln>
                <a:solidFill>
                  <a:srgbClr val="212121"/>
                </a:solidFill>
                <a:effectLst/>
                <a:highlight>
                  <a:srgbClr val="FFFF00"/>
                </a:highlight>
                <a:latin typeface="Arial" panose="020B0604020202020204" pitchFamily="34" charset="0"/>
              </a:rPr>
              <a:t>Nikolaidou</a:t>
            </a:r>
            <a:r>
              <a:rPr kumimoji="0" lang="el-GR" altLang="el-GR" sz="1800" b="0" i="0" u="none" strike="noStrike" cap="none" normalizeH="0" baseline="0" dirty="0">
                <a:ln>
                  <a:noFill/>
                </a:ln>
                <a:solidFill>
                  <a:srgbClr val="212121"/>
                </a:solidFill>
                <a:effectLst/>
                <a:highlight>
                  <a:srgbClr val="FFFF00"/>
                </a:highlight>
                <a:latin typeface="Arial" panose="020B0604020202020204" pitchFamily="34" charset="0"/>
              </a:rPr>
              <a:t> E, </a:t>
            </a:r>
            <a:r>
              <a:rPr kumimoji="0" lang="el-GR" altLang="el-GR" sz="1800" b="0" i="0" u="none" strike="noStrike" cap="none" normalizeH="0" baseline="0" dirty="0" err="1">
                <a:ln>
                  <a:noFill/>
                </a:ln>
                <a:solidFill>
                  <a:srgbClr val="212121"/>
                </a:solidFill>
                <a:effectLst/>
                <a:highlight>
                  <a:srgbClr val="FFFF00"/>
                </a:highlight>
                <a:latin typeface="Arial" panose="020B0604020202020204" pitchFamily="34" charset="0"/>
              </a:rPr>
              <a:t>Tsatali</a:t>
            </a:r>
            <a:r>
              <a:rPr kumimoji="0" lang="el-GR" altLang="el-GR" sz="1800" b="0" i="0" u="none" strike="noStrike" cap="none" normalizeH="0" baseline="0" dirty="0">
                <a:ln>
                  <a:noFill/>
                </a:ln>
                <a:solidFill>
                  <a:srgbClr val="212121"/>
                </a:solidFill>
                <a:effectLst/>
                <a:highlight>
                  <a:srgbClr val="FFFF00"/>
                </a:highlight>
                <a:latin typeface="Arial" panose="020B0604020202020204" pitchFamily="34" charset="0"/>
              </a:rPr>
              <a:t> M, </a:t>
            </a:r>
            <a:r>
              <a:rPr kumimoji="0" lang="el-GR" altLang="el-GR" sz="1800" b="0" i="0" u="none" strike="noStrike" cap="none" normalizeH="0" baseline="0" dirty="0" err="1">
                <a:ln>
                  <a:noFill/>
                </a:ln>
                <a:solidFill>
                  <a:srgbClr val="212121"/>
                </a:solidFill>
                <a:effectLst/>
                <a:highlight>
                  <a:srgbClr val="FFFF00"/>
                </a:highlight>
                <a:latin typeface="Arial" panose="020B0604020202020204" pitchFamily="34" charset="0"/>
              </a:rPr>
              <a:t>Eleftheriou</a:t>
            </a:r>
            <a:r>
              <a:rPr kumimoji="0" lang="el-GR" altLang="el-GR" sz="1800" b="0" i="0" u="none" strike="noStrike" cap="none" normalizeH="0" baseline="0" dirty="0">
                <a:ln>
                  <a:noFill/>
                </a:ln>
                <a:solidFill>
                  <a:srgbClr val="212121"/>
                </a:solidFill>
                <a:effectLst/>
                <a:highlight>
                  <a:srgbClr val="FFFF00"/>
                </a:highlight>
                <a:latin typeface="Arial" panose="020B0604020202020204" pitchFamily="34" charset="0"/>
              </a:rPr>
              <a:t> M, </a:t>
            </a:r>
            <a:r>
              <a:rPr kumimoji="0" lang="el-GR" altLang="el-GR" sz="1800" b="0" i="0" u="none" strike="noStrike" cap="none" normalizeH="0" baseline="0" dirty="0" err="1">
                <a:ln>
                  <a:noFill/>
                </a:ln>
                <a:solidFill>
                  <a:srgbClr val="212121"/>
                </a:solidFill>
                <a:effectLst/>
                <a:highlight>
                  <a:srgbClr val="FFFF00"/>
                </a:highlight>
                <a:latin typeface="Arial" panose="020B0604020202020204" pitchFamily="34" charset="0"/>
              </a:rPr>
              <a:t>Wang</a:t>
            </a:r>
            <a:r>
              <a:rPr kumimoji="0" lang="el-GR" altLang="el-GR" sz="1800" b="0" i="0" u="none" strike="noStrike" cap="none" normalizeH="0" baseline="0" dirty="0">
                <a:ln>
                  <a:noFill/>
                </a:ln>
                <a:solidFill>
                  <a:srgbClr val="212121"/>
                </a:solidFill>
                <a:effectLst/>
                <a:highlight>
                  <a:srgbClr val="FFFF00"/>
                </a:highlight>
                <a:latin typeface="Arial" panose="020B0604020202020204" pitchFamily="34" charset="0"/>
              </a:rPr>
              <a:t> H, </a:t>
            </a:r>
            <a:r>
              <a:rPr kumimoji="0" lang="el-GR" altLang="el-GR" sz="1800" b="1" i="0" u="none" strike="noStrike" cap="none" normalizeH="0" baseline="0" dirty="0" err="1">
                <a:ln>
                  <a:noFill/>
                </a:ln>
                <a:solidFill>
                  <a:srgbClr val="212121"/>
                </a:solidFill>
                <a:effectLst/>
                <a:highlight>
                  <a:srgbClr val="FFFF00"/>
                </a:highlight>
                <a:latin typeface="Arial" panose="020B0604020202020204" pitchFamily="34" charset="0"/>
              </a:rPr>
              <a:t>Karagiozi</a:t>
            </a:r>
            <a:r>
              <a:rPr kumimoji="0" lang="el-GR" altLang="el-GR" sz="1800" b="1" i="0" u="none" strike="noStrike" cap="none" normalizeH="0" baseline="0" dirty="0">
                <a:ln>
                  <a:noFill/>
                </a:ln>
                <a:solidFill>
                  <a:srgbClr val="212121"/>
                </a:solidFill>
                <a:effectLst/>
                <a:highlight>
                  <a:srgbClr val="FFFF00"/>
                </a:highlight>
                <a:latin typeface="Arial" panose="020B0604020202020204" pitchFamily="34" charset="0"/>
              </a:rPr>
              <a:t> K</a:t>
            </a:r>
            <a:r>
              <a:rPr kumimoji="0" lang="el-GR" altLang="el-GR" sz="1800" b="0" i="0" u="none" strike="noStrike" cap="none" normalizeH="0" baseline="0" dirty="0">
                <a:ln>
                  <a:noFill/>
                </a:ln>
                <a:solidFill>
                  <a:srgbClr val="212121"/>
                </a:solidFill>
                <a:effectLst/>
                <a:highlight>
                  <a:srgbClr val="FFFF00"/>
                </a:highlight>
                <a:latin typeface="Arial" panose="020B0604020202020204" pitchFamily="34" charset="0"/>
              </a:rPr>
              <a:t>, </a:t>
            </a:r>
            <a:r>
              <a:rPr kumimoji="0" lang="el-GR" altLang="el-GR" sz="1800" b="0" i="0" u="none" strike="noStrike" cap="none" normalizeH="0" baseline="0" dirty="0" err="1">
                <a:ln>
                  <a:noFill/>
                </a:ln>
                <a:solidFill>
                  <a:srgbClr val="212121"/>
                </a:solidFill>
                <a:effectLst/>
                <a:highlight>
                  <a:srgbClr val="FFFF00"/>
                </a:highlight>
                <a:latin typeface="Arial" panose="020B0604020202020204" pitchFamily="34" charset="0"/>
              </a:rPr>
              <a:t>Margaritidou</a:t>
            </a:r>
            <a:r>
              <a:rPr kumimoji="0" lang="el-GR" altLang="el-GR" sz="1800" b="0" i="0" u="none" strike="noStrike" cap="none" normalizeH="0" baseline="0" dirty="0">
                <a:ln>
                  <a:noFill/>
                </a:ln>
                <a:solidFill>
                  <a:srgbClr val="212121"/>
                </a:solidFill>
                <a:effectLst/>
                <a:highlight>
                  <a:srgbClr val="FFFF00"/>
                </a:highlight>
                <a:latin typeface="Arial" panose="020B0604020202020204" pitchFamily="34" charset="0"/>
              </a:rPr>
              <a:t> P, Tsolaki M.</a:t>
            </a:r>
            <a:endParaRPr kumimoji="0" lang="en-US" altLang="el-GR" sz="1800" b="0" i="0" u="none" strike="noStrike" cap="none" normalizeH="0" baseline="0" dirty="0">
              <a:ln>
                <a:noFill/>
              </a:ln>
              <a:solidFill>
                <a:srgbClr val="21212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err="1">
                <a:ln>
                  <a:noFill/>
                </a:ln>
                <a:solidFill>
                  <a:srgbClr val="4D8055"/>
                </a:solidFill>
                <a:effectLst/>
                <a:highlight>
                  <a:srgbClr val="FFFF00"/>
                </a:highlight>
                <a:latin typeface="Arial" panose="020B0604020202020204" pitchFamily="34" charset="0"/>
              </a:rPr>
              <a:t>Brain</a:t>
            </a:r>
            <a:r>
              <a:rPr kumimoji="0" lang="el-GR" altLang="el-GR" sz="1800" b="0" i="0" u="none" strike="noStrike" cap="none" normalizeH="0" baseline="0" dirty="0">
                <a:ln>
                  <a:noFill/>
                </a:ln>
                <a:solidFill>
                  <a:srgbClr val="4D8055"/>
                </a:solidFill>
                <a:effectLst/>
                <a:highlight>
                  <a:srgbClr val="FFFF00"/>
                </a:highlight>
                <a:latin typeface="Arial" panose="020B0604020202020204" pitchFamily="34" charset="0"/>
              </a:rPr>
              <a:t> </a:t>
            </a:r>
            <a:r>
              <a:rPr kumimoji="0" lang="el-GR" altLang="el-GR" sz="1800" b="0" i="0" u="none" strike="noStrike" cap="none" normalizeH="0" baseline="0" dirty="0" err="1">
                <a:ln>
                  <a:noFill/>
                </a:ln>
                <a:solidFill>
                  <a:srgbClr val="4D8055"/>
                </a:solidFill>
                <a:effectLst/>
                <a:highlight>
                  <a:srgbClr val="FFFF00"/>
                </a:highlight>
                <a:latin typeface="Arial" panose="020B0604020202020204" pitchFamily="34" charset="0"/>
              </a:rPr>
              <a:t>Sci</a:t>
            </a:r>
            <a:r>
              <a:rPr kumimoji="0" lang="el-GR" altLang="el-GR" sz="1800" b="0" i="0" u="none" strike="noStrike" cap="none" normalizeH="0" baseline="0" dirty="0">
                <a:ln>
                  <a:noFill/>
                </a:ln>
                <a:solidFill>
                  <a:srgbClr val="4D8055"/>
                </a:solidFill>
                <a:effectLst/>
                <a:highlight>
                  <a:srgbClr val="FFFF00"/>
                </a:highlight>
                <a:latin typeface="Arial" panose="020B0604020202020204" pitchFamily="34" charset="0"/>
              </a:rPr>
              <a:t>. 2022 </a:t>
            </a:r>
            <a:r>
              <a:rPr kumimoji="0" lang="el-GR" altLang="el-GR" sz="1800" b="0" i="0" u="none" strike="noStrike" cap="none" normalizeH="0" baseline="0" dirty="0" err="1">
                <a:ln>
                  <a:noFill/>
                </a:ln>
                <a:solidFill>
                  <a:srgbClr val="4D8055"/>
                </a:solidFill>
                <a:effectLst/>
                <a:highlight>
                  <a:srgbClr val="FFFF00"/>
                </a:highlight>
                <a:latin typeface="Arial" panose="020B0604020202020204" pitchFamily="34" charset="0"/>
              </a:rPr>
              <a:t>Mar</a:t>
            </a:r>
            <a:r>
              <a:rPr kumimoji="0" lang="el-GR" altLang="el-GR" sz="1800" b="0" i="0" u="none" strike="noStrike" cap="none" normalizeH="0" baseline="0" dirty="0">
                <a:ln>
                  <a:noFill/>
                </a:ln>
                <a:solidFill>
                  <a:srgbClr val="4D8055"/>
                </a:solidFill>
                <a:effectLst/>
                <a:highlight>
                  <a:srgbClr val="FFFF00"/>
                </a:highlight>
                <a:latin typeface="Arial" panose="020B0604020202020204" pitchFamily="34" charset="0"/>
              </a:rPr>
              <a:t> 29;12(4):459. </a:t>
            </a:r>
            <a:r>
              <a:rPr kumimoji="0" lang="el-GR" altLang="el-GR" sz="1800" b="0" i="0" u="none" strike="noStrike" cap="none" normalizeH="0" baseline="0" dirty="0" err="1">
                <a:ln>
                  <a:noFill/>
                </a:ln>
                <a:solidFill>
                  <a:srgbClr val="4D8055"/>
                </a:solidFill>
                <a:effectLst/>
                <a:highlight>
                  <a:srgbClr val="FFFF00"/>
                </a:highlight>
                <a:latin typeface="Arial" panose="020B0604020202020204" pitchFamily="34" charset="0"/>
              </a:rPr>
              <a:t>doi</a:t>
            </a:r>
            <a:r>
              <a:rPr kumimoji="0" lang="el-GR" altLang="el-GR" sz="1800" b="0" i="0" u="none" strike="noStrike" cap="none" normalizeH="0" baseline="0" dirty="0">
                <a:ln>
                  <a:noFill/>
                </a:ln>
                <a:solidFill>
                  <a:srgbClr val="4D8055"/>
                </a:solidFill>
                <a:effectLst/>
                <a:highlight>
                  <a:srgbClr val="FFFF00"/>
                </a:highlight>
                <a:latin typeface="Arial" panose="020B0604020202020204" pitchFamily="34" charset="0"/>
              </a:rPr>
              <a:t>: 10.3390/brainsci12040459.PMID: 35447990</a:t>
            </a:r>
            <a:endParaRPr kumimoji="0" lang="en-US" altLang="el-GR" sz="1800" b="0" i="0" u="none" strike="noStrike" cap="none" normalizeH="0" baseline="0" dirty="0">
              <a:ln>
                <a:noFill/>
              </a:ln>
              <a:solidFill>
                <a:srgbClr val="4D8055"/>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a:ln>
                  <a:noFill/>
                </a:ln>
                <a:solidFill>
                  <a:srgbClr val="4D8055"/>
                </a:solidFill>
                <a:effectLst/>
                <a:highlight>
                  <a:srgbClr val="FFFF00"/>
                </a:highlight>
                <a:latin typeface="Arial" panose="020B0604020202020204" pitchFamily="34" charset="0"/>
              </a:rPr>
              <a:t> </a:t>
            </a:r>
            <a:endParaRPr kumimoji="0" lang="el-GR" altLang="el-GR" sz="1800" b="0" i="0" u="none" strike="noStrike" cap="none" normalizeH="0" baseline="0" dirty="0">
              <a:ln>
                <a:noFill/>
              </a:ln>
              <a:solidFill>
                <a:schemeClr val="tx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9">
                  <a:extLst>
                    <a:ext uri="{A12FA001-AC4F-418D-AE19-62706E023703}">
                      <ahyp:hlinkClr xmlns:ahyp="http://schemas.microsoft.com/office/drawing/2018/hyperlinkcolor" val="tx"/>
                    </a:ext>
                  </a:extLst>
                </a:hlinkClick>
              </a:rPr>
              <a:t>Comparison</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9">
                  <a:extLst>
                    <a:ext uri="{A12FA001-AC4F-418D-AE19-62706E023703}">
                      <ahyp:hlinkClr xmlns:ahyp="http://schemas.microsoft.com/office/drawing/2018/hyperlinkcolor" val="tx"/>
                    </a:ext>
                  </a:extLst>
                </a:hlinkClick>
              </a:rPr>
              <a:t> of on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9">
                  <a:extLst>
                    <a:ext uri="{A12FA001-AC4F-418D-AE19-62706E023703}">
                      <ahyp:hlinkClr xmlns:ahyp="http://schemas.microsoft.com/office/drawing/2018/hyperlinkcolor" val="tx"/>
                    </a:ext>
                  </a:extLst>
                </a:hlinkClick>
              </a:rPr>
              <a:t>Site</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9">
                  <a:extLst>
                    <a:ext uri="{A12FA001-AC4F-418D-AE19-62706E023703}">
                      <ahyp:hlinkClr xmlns:ahyp="http://schemas.microsoft.com/office/drawing/2018/hyperlinkcolor" val="tx"/>
                    </a:ext>
                  </a:extLst>
                </a:hlinkClick>
              </a:rPr>
              <a:t>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9">
                  <a:extLst>
                    <a:ext uri="{A12FA001-AC4F-418D-AE19-62706E023703}">
                      <ahyp:hlinkClr xmlns:ahyp="http://schemas.microsoft.com/office/drawing/2018/hyperlinkcolor" val="tx"/>
                    </a:ext>
                  </a:extLst>
                </a:hlinkClick>
              </a:rPr>
              <a:t>versus</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9">
                  <a:extLst>
                    <a:ext uri="{A12FA001-AC4F-418D-AE19-62706E023703}">
                      <ahyp:hlinkClr xmlns:ahyp="http://schemas.microsoft.com/office/drawing/2018/hyperlinkcolor" val="tx"/>
                    </a:ext>
                  </a:extLst>
                </a:hlinkClick>
              </a:rPr>
              <a:t>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9">
                  <a:extLst>
                    <a:ext uri="{A12FA001-AC4F-418D-AE19-62706E023703}">
                      <ahyp:hlinkClr xmlns:ahyp="http://schemas.microsoft.com/office/drawing/2018/hyperlinkcolor" val="tx"/>
                    </a:ext>
                  </a:extLst>
                </a:hlinkClick>
              </a:rPr>
              <a:t>Online</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9">
                  <a:extLst>
                    <a:ext uri="{A12FA001-AC4F-418D-AE19-62706E023703}">
                      <ahyp:hlinkClr xmlns:ahyp="http://schemas.microsoft.com/office/drawing/2018/hyperlinkcolor" val="tx"/>
                    </a:ext>
                  </a:extLst>
                </a:hlinkClick>
              </a:rPr>
              <a:t>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9">
                  <a:extLst>
                    <a:ext uri="{A12FA001-AC4F-418D-AE19-62706E023703}">
                      <ahyp:hlinkClr xmlns:ahyp="http://schemas.microsoft.com/office/drawing/2018/hyperlinkcolor" val="tx"/>
                    </a:ext>
                  </a:extLst>
                </a:hlinkClick>
              </a:rPr>
              <a:t>Psycho</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9">
                  <a:extLst>
                    <a:ext uri="{A12FA001-AC4F-418D-AE19-62706E023703}">
                      <ahyp:hlinkClr xmlns:ahyp="http://schemas.microsoft.com/office/drawing/2018/hyperlinkcolor" val="tx"/>
                    </a:ext>
                  </a:extLst>
                </a:hlinkClick>
              </a:rPr>
              <a:t>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9">
                  <a:extLst>
                    <a:ext uri="{A12FA001-AC4F-418D-AE19-62706E023703}">
                      <ahyp:hlinkClr xmlns:ahyp="http://schemas.microsoft.com/office/drawing/2018/hyperlinkcolor" val="tx"/>
                    </a:ext>
                  </a:extLst>
                </a:hlinkClick>
              </a:rPr>
              <a:t>Education</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9">
                  <a:extLst>
                    <a:ext uri="{A12FA001-AC4F-418D-AE19-62706E023703}">
                      <ahyp:hlinkClr xmlns:ahyp="http://schemas.microsoft.com/office/drawing/2018/hyperlinkcolor" val="tx"/>
                    </a:ext>
                  </a:extLst>
                </a:hlinkClick>
              </a:rPr>
              <a:t>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9">
                  <a:extLst>
                    <a:ext uri="{A12FA001-AC4F-418D-AE19-62706E023703}">
                      <ahyp:hlinkClr xmlns:ahyp="http://schemas.microsoft.com/office/drawing/2018/hyperlinkcolor" val="tx"/>
                    </a:ext>
                  </a:extLst>
                </a:hlinkClick>
              </a:rPr>
              <a:t>Groups</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9">
                  <a:extLst>
                    <a:ext uri="{A12FA001-AC4F-418D-AE19-62706E023703}">
                      <ahyp:hlinkClr xmlns:ahyp="http://schemas.microsoft.com/office/drawing/2018/hyperlinkcolor" val="tx"/>
                    </a:ext>
                  </a:extLst>
                </a:hlinkClick>
              </a:rPr>
              <a:t> and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9">
                  <a:extLst>
                    <a:ext uri="{A12FA001-AC4F-418D-AE19-62706E023703}">
                      <ahyp:hlinkClr xmlns:ahyp="http://schemas.microsoft.com/office/drawing/2018/hyperlinkcolor" val="tx"/>
                    </a:ext>
                  </a:extLst>
                </a:hlinkClick>
              </a:rPr>
              <a:t>Reducing</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9">
                  <a:extLst>
                    <a:ext uri="{A12FA001-AC4F-418D-AE19-62706E023703}">
                      <ahyp:hlinkClr xmlns:ahyp="http://schemas.microsoft.com/office/drawing/2018/hyperlinkcolor" val="tx"/>
                    </a:ext>
                  </a:extLst>
                </a:hlinkClick>
              </a:rPr>
              <a:t>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9">
                  <a:extLst>
                    <a:ext uri="{A12FA001-AC4F-418D-AE19-62706E023703}">
                      <ahyp:hlinkClr xmlns:ahyp="http://schemas.microsoft.com/office/drawing/2018/hyperlinkcolor" val="tx"/>
                    </a:ext>
                  </a:extLst>
                </a:hlinkClick>
              </a:rPr>
              <a:t>Caregiver</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9">
                  <a:extLst>
                    <a:ext uri="{A12FA001-AC4F-418D-AE19-62706E023703}">
                      <ahyp:hlinkClr xmlns:ahyp="http://schemas.microsoft.com/office/drawing/2018/hyperlinkcolor" val="tx"/>
                    </a:ext>
                  </a:extLst>
                </a:hlinkClick>
              </a:rPr>
              <a:t>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9">
                  <a:extLst>
                    <a:ext uri="{A12FA001-AC4F-418D-AE19-62706E023703}">
                      <ahyp:hlinkClr xmlns:ahyp="http://schemas.microsoft.com/office/drawing/2018/hyperlinkcolor" val="tx"/>
                    </a:ext>
                  </a:extLst>
                </a:hlinkClick>
              </a:rPr>
              <a:t>Burden</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9">
                  <a:extLst>
                    <a:ext uri="{A12FA001-AC4F-418D-AE19-62706E023703}">
                      <ahyp:hlinkClr xmlns:ahyp="http://schemas.microsoft.com/office/drawing/2018/hyperlinkcolor" val="tx"/>
                    </a:ext>
                  </a:extLst>
                </a:hlinkClick>
              </a:rPr>
              <a:t>.</a:t>
            </a:r>
            <a:endPar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1" i="0" u="none" strike="noStrike" cap="none" normalizeH="0" baseline="0" dirty="0" err="1">
                <a:ln>
                  <a:noFill/>
                </a:ln>
                <a:solidFill>
                  <a:srgbClr val="212121"/>
                </a:solidFill>
                <a:effectLst/>
                <a:highlight>
                  <a:srgbClr val="FFFF00"/>
                </a:highlight>
                <a:latin typeface="Arial" panose="020B0604020202020204" pitchFamily="34" charset="0"/>
              </a:rPr>
              <a:t>Karagiozi</a:t>
            </a:r>
            <a:r>
              <a:rPr kumimoji="0" lang="el-GR" altLang="el-GR" sz="1800" b="1" i="0" u="none" strike="noStrike" cap="none" normalizeH="0" baseline="0" dirty="0">
                <a:ln>
                  <a:noFill/>
                </a:ln>
                <a:solidFill>
                  <a:srgbClr val="212121"/>
                </a:solidFill>
                <a:effectLst/>
                <a:highlight>
                  <a:srgbClr val="FFFF00"/>
                </a:highlight>
                <a:latin typeface="Arial" panose="020B0604020202020204" pitchFamily="34" charset="0"/>
              </a:rPr>
              <a:t> K</a:t>
            </a:r>
            <a:r>
              <a:rPr kumimoji="0" lang="el-GR" altLang="el-GR" sz="1800" b="0" i="0" u="none" strike="noStrike" cap="none" normalizeH="0" baseline="0" dirty="0">
                <a:ln>
                  <a:noFill/>
                </a:ln>
                <a:solidFill>
                  <a:srgbClr val="212121"/>
                </a:solidFill>
                <a:effectLst/>
                <a:highlight>
                  <a:srgbClr val="FFFF00"/>
                </a:highlight>
                <a:latin typeface="Arial" panose="020B0604020202020204" pitchFamily="34" charset="0"/>
              </a:rPr>
              <a:t>, </a:t>
            </a:r>
            <a:r>
              <a:rPr kumimoji="0" lang="el-GR" altLang="el-GR" sz="1800" b="0" i="0" u="none" strike="noStrike" cap="none" normalizeH="0" baseline="0" dirty="0" err="1">
                <a:ln>
                  <a:noFill/>
                </a:ln>
                <a:solidFill>
                  <a:srgbClr val="212121"/>
                </a:solidFill>
                <a:effectLst/>
                <a:highlight>
                  <a:srgbClr val="FFFF00"/>
                </a:highlight>
                <a:latin typeface="Arial" panose="020B0604020202020204" pitchFamily="34" charset="0"/>
              </a:rPr>
              <a:t>Margaritidou</a:t>
            </a:r>
            <a:r>
              <a:rPr kumimoji="0" lang="el-GR" altLang="el-GR" sz="1800" b="0" i="0" u="none" strike="noStrike" cap="none" normalizeH="0" baseline="0" dirty="0">
                <a:ln>
                  <a:noFill/>
                </a:ln>
                <a:solidFill>
                  <a:srgbClr val="212121"/>
                </a:solidFill>
                <a:effectLst/>
                <a:highlight>
                  <a:srgbClr val="FFFF00"/>
                </a:highlight>
                <a:latin typeface="Arial" panose="020B0604020202020204" pitchFamily="34" charset="0"/>
              </a:rPr>
              <a:t> P, </a:t>
            </a:r>
            <a:r>
              <a:rPr kumimoji="0" lang="el-GR" altLang="el-GR" sz="1800" b="0" i="0" u="none" strike="noStrike" cap="none" normalizeH="0" baseline="0" dirty="0" err="1">
                <a:ln>
                  <a:noFill/>
                </a:ln>
                <a:solidFill>
                  <a:srgbClr val="212121"/>
                </a:solidFill>
                <a:effectLst/>
                <a:highlight>
                  <a:srgbClr val="FFFF00"/>
                </a:highlight>
                <a:latin typeface="Arial" panose="020B0604020202020204" pitchFamily="34" charset="0"/>
              </a:rPr>
              <a:t>Tsatali</a:t>
            </a:r>
            <a:r>
              <a:rPr kumimoji="0" lang="el-GR" altLang="el-GR" sz="1800" b="0" i="0" u="none" strike="noStrike" cap="none" normalizeH="0" baseline="0" dirty="0">
                <a:ln>
                  <a:noFill/>
                </a:ln>
                <a:solidFill>
                  <a:srgbClr val="212121"/>
                </a:solidFill>
                <a:effectLst/>
                <a:highlight>
                  <a:srgbClr val="FFFF00"/>
                </a:highlight>
                <a:latin typeface="Arial" panose="020B0604020202020204" pitchFamily="34" charset="0"/>
              </a:rPr>
              <a:t> M, </a:t>
            </a:r>
            <a:r>
              <a:rPr kumimoji="0" lang="el-GR" altLang="el-GR" sz="1800" b="0" i="0" u="none" strike="noStrike" cap="none" normalizeH="0" baseline="0" dirty="0" err="1">
                <a:ln>
                  <a:noFill/>
                </a:ln>
                <a:solidFill>
                  <a:srgbClr val="212121"/>
                </a:solidFill>
                <a:effectLst/>
                <a:highlight>
                  <a:srgbClr val="FFFF00"/>
                </a:highlight>
                <a:latin typeface="Arial" panose="020B0604020202020204" pitchFamily="34" charset="0"/>
              </a:rPr>
              <a:t>Marina</a:t>
            </a:r>
            <a:r>
              <a:rPr kumimoji="0" lang="el-GR" altLang="el-GR" sz="1800" b="0" i="0" u="none" strike="noStrike" cap="none" normalizeH="0" baseline="0" dirty="0">
                <a:ln>
                  <a:noFill/>
                </a:ln>
                <a:solidFill>
                  <a:srgbClr val="212121"/>
                </a:solidFill>
                <a:effectLst/>
                <a:highlight>
                  <a:srgbClr val="FFFF00"/>
                </a:highlight>
                <a:latin typeface="Arial" panose="020B0604020202020204" pitchFamily="34" charset="0"/>
              </a:rPr>
              <a:t> M, </a:t>
            </a:r>
            <a:r>
              <a:rPr kumimoji="0" lang="el-GR" altLang="el-GR" sz="1800" b="0" i="0" u="none" strike="noStrike" cap="none" normalizeH="0" baseline="0" dirty="0" err="1">
                <a:ln>
                  <a:noFill/>
                </a:ln>
                <a:solidFill>
                  <a:srgbClr val="212121"/>
                </a:solidFill>
                <a:effectLst/>
                <a:highlight>
                  <a:srgbClr val="FFFF00"/>
                </a:highlight>
                <a:latin typeface="Arial" panose="020B0604020202020204" pitchFamily="34" charset="0"/>
              </a:rPr>
              <a:t>Dimitriou</a:t>
            </a:r>
            <a:r>
              <a:rPr kumimoji="0" lang="el-GR" altLang="el-GR" sz="1800" b="0" i="0" u="none" strike="noStrike" cap="none" normalizeH="0" baseline="0" dirty="0">
                <a:ln>
                  <a:noFill/>
                </a:ln>
                <a:solidFill>
                  <a:srgbClr val="212121"/>
                </a:solidFill>
                <a:effectLst/>
                <a:highlight>
                  <a:srgbClr val="FFFF00"/>
                </a:highlight>
                <a:latin typeface="Arial" panose="020B0604020202020204" pitchFamily="34" charset="0"/>
              </a:rPr>
              <a:t> T, </a:t>
            </a:r>
            <a:r>
              <a:rPr kumimoji="0" lang="el-GR" altLang="el-GR" sz="1800" b="0" i="0" u="none" strike="noStrike" cap="none" normalizeH="0" baseline="0" dirty="0" err="1">
                <a:ln>
                  <a:noFill/>
                </a:ln>
                <a:solidFill>
                  <a:srgbClr val="212121"/>
                </a:solidFill>
                <a:effectLst/>
                <a:highlight>
                  <a:srgbClr val="FFFF00"/>
                </a:highlight>
                <a:latin typeface="Arial" panose="020B0604020202020204" pitchFamily="34" charset="0"/>
              </a:rPr>
              <a:t>Apostolidis</a:t>
            </a:r>
            <a:r>
              <a:rPr kumimoji="0" lang="el-GR" altLang="el-GR" sz="1800" b="0" i="0" u="none" strike="noStrike" cap="none" normalizeH="0" baseline="0" dirty="0">
                <a:ln>
                  <a:noFill/>
                </a:ln>
                <a:solidFill>
                  <a:srgbClr val="212121"/>
                </a:solidFill>
                <a:effectLst/>
                <a:highlight>
                  <a:srgbClr val="FFFF00"/>
                </a:highlight>
                <a:latin typeface="Arial" panose="020B0604020202020204" pitchFamily="34" charset="0"/>
              </a:rPr>
              <a:t> H, </a:t>
            </a:r>
            <a:r>
              <a:rPr kumimoji="0" lang="el-GR" altLang="el-GR" sz="1800" b="0" i="0" u="none" strike="noStrike" cap="none" normalizeH="0" baseline="0" dirty="0" err="1">
                <a:ln>
                  <a:noFill/>
                </a:ln>
                <a:solidFill>
                  <a:srgbClr val="212121"/>
                </a:solidFill>
                <a:effectLst/>
                <a:highlight>
                  <a:srgbClr val="FFFF00"/>
                </a:highlight>
                <a:latin typeface="Arial" panose="020B0604020202020204" pitchFamily="34" charset="0"/>
              </a:rPr>
              <a:t>Tsiatsos</a:t>
            </a:r>
            <a:r>
              <a:rPr kumimoji="0" lang="el-GR" altLang="el-GR" sz="1800" b="0" i="0" u="none" strike="noStrike" cap="none" normalizeH="0" baseline="0" dirty="0">
                <a:ln>
                  <a:noFill/>
                </a:ln>
                <a:solidFill>
                  <a:srgbClr val="212121"/>
                </a:solidFill>
                <a:effectLst/>
                <a:highlight>
                  <a:srgbClr val="FFFF00"/>
                </a:highlight>
                <a:latin typeface="Arial" panose="020B0604020202020204" pitchFamily="34" charset="0"/>
              </a:rPr>
              <a:t> T, Tsolaki M.</a:t>
            </a:r>
            <a:endParaRPr kumimoji="0" lang="en-US" altLang="el-GR" sz="1800" b="0" i="0" u="none" strike="noStrike" cap="none" normalizeH="0" baseline="0" dirty="0">
              <a:ln>
                <a:noFill/>
              </a:ln>
              <a:solidFill>
                <a:srgbClr val="21212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err="1">
                <a:ln>
                  <a:noFill/>
                </a:ln>
                <a:solidFill>
                  <a:srgbClr val="4D8055"/>
                </a:solidFill>
                <a:effectLst/>
                <a:highlight>
                  <a:srgbClr val="FFFF00"/>
                </a:highlight>
                <a:latin typeface="Arial" panose="020B0604020202020204" pitchFamily="34" charset="0"/>
              </a:rPr>
              <a:t>Clin</a:t>
            </a:r>
            <a:r>
              <a:rPr kumimoji="0" lang="el-GR" altLang="el-GR" sz="1800" b="0" i="0" u="none" strike="noStrike" cap="none" normalizeH="0" baseline="0" dirty="0">
                <a:ln>
                  <a:noFill/>
                </a:ln>
                <a:solidFill>
                  <a:srgbClr val="4D8055"/>
                </a:solidFill>
                <a:effectLst/>
                <a:highlight>
                  <a:srgbClr val="FFFF00"/>
                </a:highlight>
                <a:latin typeface="Arial" panose="020B0604020202020204" pitchFamily="34" charset="0"/>
              </a:rPr>
              <a:t> </a:t>
            </a:r>
            <a:r>
              <a:rPr kumimoji="0" lang="el-GR" altLang="el-GR" sz="1800" b="0" i="0" u="none" strike="noStrike" cap="none" normalizeH="0" baseline="0" dirty="0" err="1">
                <a:ln>
                  <a:noFill/>
                </a:ln>
                <a:solidFill>
                  <a:srgbClr val="4D8055"/>
                </a:solidFill>
                <a:effectLst/>
                <a:highlight>
                  <a:srgbClr val="FFFF00"/>
                </a:highlight>
                <a:latin typeface="Arial" panose="020B0604020202020204" pitchFamily="34" charset="0"/>
              </a:rPr>
              <a:t>Gerontol</a:t>
            </a:r>
            <a:r>
              <a:rPr kumimoji="0" lang="el-GR" altLang="el-GR" sz="1800" b="0" i="0" u="none" strike="noStrike" cap="none" normalizeH="0" baseline="0" dirty="0">
                <a:ln>
                  <a:noFill/>
                </a:ln>
                <a:solidFill>
                  <a:srgbClr val="4D8055"/>
                </a:solidFill>
                <a:effectLst/>
                <a:highlight>
                  <a:srgbClr val="FFFF00"/>
                </a:highlight>
                <a:latin typeface="Arial" panose="020B0604020202020204" pitchFamily="34" charset="0"/>
              </a:rPr>
              <a:t>. 2022 Oct-Dec;45(5):1330-1340. </a:t>
            </a:r>
            <a:r>
              <a:rPr kumimoji="0" lang="el-GR" altLang="el-GR" sz="1800" b="0" i="0" u="none" strike="noStrike" cap="none" normalizeH="0" baseline="0" dirty="0" err="1">
                <a:ln>
                  <a:noFill/>
                </a:ln>
                <a:solidFill>
                  <a:srgbClr val="4D8055"/>
                </a:solidFill>
                <a:effectLst/>
                <a:highlight>
                  <a:srgbClr val="FFFF00"/>
                </a:highlight>
                <a:latin typeface="Arial" panose="020B0604020202020204" pitchFamily="34" charset="0"/>
              </a:rPr>
              <a:t>doi</a:t>
            </a:r>
            <a:r>
              <a:rPr kumimoji="0" lang="el-GR" altLang="el-GR" sz="1800" b="0" i="0" u="none" strike="noStrike" cap="none" normalizeH="0" baseline="0" dirty="0">
                <a:ln>
                  <a:noFill/>
                </a:ln>
                <a:solidFill>
                  <a:srgbClr val="4D8055"/>
                </a:solidFill>
                <a:effectLst/>
                <a:highlight>
                  <a:srgbClr val="FFFF00"/>
                </a:highlight>
                <a:latin typeface="Arial" panose="020B0604020202020204" pitchFamily="34" charset="0"/>
              </a:rPr>
              <a:t>: 10.1080/07317115.2021.1940409. </a:t>
            </a:r>
            <a:r>
              <a:rPr kumimoji="0" lang="el-GR" altLang="el-GR" sz="1800" b="0" i="0" u="none" strike="noStrike" cap="none" normalizeH="0" baseline="0" dirty="0" err="1">
                <a:ln>
                  <a:noFill/>
                </a:ln>
                <a:solidFill>
                  <a:srgbClr val="4D8055"/>
                </a:solidFill>
                <a:effectLst/>
                <a:highlight>
                  <a:srgbClr val="FFFF00"/>
                </a:highlight>
                <a:latin typeface="Arial" panose="020B0604020202020204" pitchFamily="34" charset="0"/>
              </a:rPr>
              <a:t>Epub</a:t>
            </a:r>
            <a:r>
              <a:rPr kumimoji="0" lang="el-GR" altLang="el-GR" sz="1800" b="0" i="0" u="none" strike="noStrike" cap="none" normalizeH="0" baseline="0" dirty="0">
                <a:ln>
                  <a:noFill/>
                </a:ln>
                <a:solidFill>
                  <a:srgbClr val="4D8055"/>
                </a:solidFill>
                <a:effectLst/>
                <a:highlight>
                  <a:srgbClr val="FFFF00"/>
                </a:highlight>
                <a:latin typeface="Arial" panose="020B0604020202020204" pitchFamily="34" charset="0"/>
              </a:rPr>
              <a:t> 2021 </a:t>
            </a:r>
            <a:r>
              <a:rPr kumimoji="0" lang="el-GR" altLang="el-GR" sz="1800" b="0" i="0" u="none" strike="noStrike" cap="none" normalizeH="0" baseline="0" dirty="0" err="1">
                <a:ln>
                  <a:noFill/>
                </a:ln>
                <a:solidFill>
                  <a:srgbClr val="4D8055"/>
                </a:solidFill>
                <a:effectLst/>
                <a:highlight>
                  <a:srgbClr val="FFFF00"/>
                </a:highlight>
                <a:latin typeface="Arial" panose="020B0604020202020204" pitchFamily="34" charset="0"/>
              </a:rPr>
              <a:t>Jul</a:t>
            </a:r>
            <a:r>
              <a:rPr kumimoji="0" lang="el-GR" altLang="el-GR" sz="1800" b="0" i="0" u="none" strike="noStrike" cap="none" normalizeH="0" baseline="0" dirty="0">
                <a:ln>
                  <a:noFill/>
                </a:ln>
                <a:solidFill>
                  <a:srgbClr val="4D8055"/>
                </a:solidFill>
                <a:effectLst/>
                <a:highlight>
                  <a:srgbClr val="FFFF00"/>
                </a:highlight>
                <a:latin typeface="Arial" panose="020B0604020202020204" pitchFamily="34" charset="0"/>
              </a:rPr>
              <a:t> 5.</a:t>
            </a:r>
            <a:r>
              <a:rPr kumimoji="0" lang="el-GR" altLang="el-GR" sz="1800" b="0" i="0" u="none" strike="noStrike" cap="none" normalizeH="0" baseline="0" dirty="0">
                <a:ln>
                  <a:noFill/>
                </a:ln>
                <a:solidFill>
                  <a:srgbClr val="000000"/>
                </a:solidFill>
                <a:effectLst/>
                <a:highlight>
                  <a:srgbClr val="FFFF00"/>
                </a:highlight>
                <a:latin typeface="Arial" panose="020B0604020202020204" pitchFamily="34" charset="0"/>
              </a:rPr>
              <a:t> </a:t>
            </a:r>
            <a:endParaRPr kumimoji="0" lang="en-US" altLang="el-GR" sz="1800" b="0" i="0" u="none" strike="noStrike" cap="none" normalizeH="0" baseline="0" dirty="0">
              <a:ln>
                <a:noFill/>
              </a:ln>
              <a:solidFill>
                <a:srgbClr val="000000"/>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10">
                  <a:extLst>
                    <a:ext uri="{A12FA001-AC4F-418D-AE19-62706E023703}">
                      <ahyp:hlinkClr xmlns:ahyp="http://schemas.microsoft.com/office/drawing/2018/hyperlinkcolor" val="tx"/>
                    </a:ext>
                  </a:extLst>
                </a:hlinkClick>
              </a:rPr>
              <a:t>Greek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10">
                  <a:extLst>
                    <a:ext uri="{A12FA001-AC4F-418D-AE19-62706E023703}">
                      <ahyp:hlinkClr xmlns:ahyp="http://schemas.microsoft.com/office/drawing/2018/hyperlinkcolor" val="tx"/>
                    </a:ext>
                  </a:extLst>
                </a:hlinkClick>
              </a:rPr>
              <a:t>Adaptation</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10">
                  <a:extLst>
                    <a:ext uri="{A12FA001-AC4F-418D-AE19-62706E023703}">
                      <ahyp:hlinkClr xmlns:ahyp="http://schemas.microsoft.com/office/drawing/2018/hyperlinkcolor" val="tx"/>
                    </a:ext>
                  </a:extLst>
                </a:hlinkClick>
              </a:rPr>
              <a:t> of the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10">
                  <a:extLst>
                    <a:ext uri="{A12FA001-AC4F-418D-AE19-62706E023703}">
                      <ahyp:hlinkClr xmlns:ahyp="http://schemas.microsoft.com/office/drawing/2018/hyperlinkcolor" val="tx"/>
                    </a:ext>
                  </a:extLst>
                </a:hlinkClick>
              </a:rPr>
              <a:t>Positive</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10">
                  <a:extLst>
                    <a:ext uri="{A12FA001-AC4F-418D-AE19-62706E023703}">
                      <ahyp:hlinkClr xmlns:ahyp="http://schemas.microsoft.com/office/drawing/2018/hyperlinkcolor" val="tx"/>
                    </a:ext>
                  </a:extLst>
                </a:hlinkClick>
              </a:rPr>
              <a:t>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10">
                  <a:extLst>
                    <a:ext uri="{A12FA001-AC4F-418D-AE19-62706E023703}">
                      <ahyp:hlinkClr xmlns:ahyp="http://schemas.microsoft.com/office/drawing/2018/hyperlinkcolor" val="tx"/>
                    </a:ext>
                  </a:extLst>
                </a:hlinkClick>
              </a:rPr>
              <a:t>Aspects</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10">
                  <a:extLst>
                    <a:ext uri="{A12FA001-AC4F-418D-AE19-62706E023703}">
                      <ahyp:hlinkClr xmlns:ahyp="http://schemas.microsoft.com/office/drawing/2018/hyperlinkcolor" val="tx"/>
                    </a:ext>
                  </a:extLst>
                </a:hlinkClick>
              </a:rPr>
              <a:t> of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10">
                  <a:extLst>
                    <a:ext uri="{A12FA001-AC4F-418D-AE19-62706E023703}">
                      <ahyp:hlinkClr xmlns:ahyp="http://schemas.microsoft.com/office/drawing/2018/hyperlinkcolor" val="tx"/>
                    </a:ext>
                  </a:extLst>
                </a:hlinkClick>
              </a:rPr>
              <a:t>Caregiving</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10">
                  <a:extLst>
                    <a:ext uri="{A12FA001-AC4F-418D-AE19-62706E023703}">
                      <ahyp:hlinkClr xmlns:ahyp="http://schemas.microsoft.com/office/drawing/2018/hyperlinkcolor" val="tx"/>
                    </a:ext>
                  </a:extLst>
                </a:hlinkClick>
              </a:rPr>
              <a:t> (PAC)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10">
                  <a:extLst>
                    <a:ext uri="{A12FA001-AC4F-418D-AE19-62706E023703}">
                      <ahyp:hlinkClr xmlns:ahyp="http://schemas.microsoft.com/office/drawing/2018/hyperlinkcolor" val="tx"/>
                    </a:ext>
                  </a:extLst>
                </a:hlinkClick>
              </a:rPr>
              <a:t>Scale</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10">
                  <a:extLst>
                    <a:ext uri="{A12FA001-AC4F-418D-AE19-62706E023703}">
                      <ahyp:hlinkClr xmlns:ahyp="http://schemas.microsoft.com/office/drawing/2018/hyperlinkcolor" val="tx"/>
                    </a:ext>
                  </a:extLst>
                </a:hlinkClick>
              </a:rPr>
              <a:t> in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10">
                  <a:extLst>
                    <a:ext uri="{A12FA001-AC4F-418D-AE19-62706E023703}">
                      <ahyp:hlinkClr xmlns:ahyp="http://schemas.microsoft.com/office/drawing/2018/hyperlinkcolor" val="tx"/>
                    </a:ext>
                  </a:extLst>
                </a:hlinkClick>
              </a:rPr>
              <a:t>Dementia</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10">
                  <a:extLst>
                    <a:ext uri="{A12FA001-AC4F-418D-AE19-62706E023703}">
                      <ahyp:hlinkClr xmlns:ahyp="http://schemas.microsoft.com/office/drawing/2018/hyperlinkcolor" val="tx"/>
                    </a:ext>
                  </a:extLst>
                </a:hlinkClick>
              </a:rPr>
              <a:t> </a:t>
            </a:r>
            <a:r>
              <a:rPr kumimoji="0" lang="el-GR" altLang="el-GR" sz="1800" b="0" i="0" u="none" strike="noStrike" cap="none" normalizeH="0" baseline="0" dirty="0" err="1">
                <a:ln>
                  <a:noFill/>
                </a:ln>
                <a:solidFill>
                  <a:schemeClr val="bg1"/>
                </a:solidFill>
                <a:effectLst/>
                <a:highlight>
                  <a:srgbClr val="FFFF00"/>
                </a:highlight>
                <a:latin typeface="Arial" panose="020B0604020202020204" pitchFamily="34" charset="0"/>
                <a:hlinkClick r:id="rId10">
                  <a:extLst>
                    <a:ext uri="{A12FA001-AC4F-418D-AE19-62706E023703}">
                      <ahyp:hlinkClr xmlns:ahyp="http://schemas.microsoft.com/office/drawing/2018/hyperlinkcolor" val="tx"/>
                    </a:ext>
                  </a:extLst>
                </a:hlinkClick>
              </a:rPr>
              <a:t>Caregivers</a:t>
            </a:r>
            <a:r>
              <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hlinkClick r:id="rId10">
                  <a:extLst>
                    <a:ext uri="{A12FA001-AC4F-418D-AE19-62706E023703}">
                      <ahyp:hlinkClr xmlns:ahyp="http://schemas.microsoft.com/office/drawing/2018/hyperlinkcolor" val="tx"/>
                    </a:ext>
                  </a:extLst>
                </a:hlinkClick>
              </a:rPr>
              <a:t>.</a:t>
            </a:r>
            <a:endParaRPr kumimoji="0" lang="el-GR" altLang="el-GR" sz="1800" b="0" i="0" u="none" strike="noStrike" cap="none" normalizeH="0" baseline="0" dirty="0">
              <a:ln>
                <a:noFill/>
              </a:ln>
              <a:solidFill>
                <a:schemeClr val="bg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err="1">
                <a:ln>
                  <a:noFill/>
                </a:ln>
                <a:solidFill>
                  <a:srgbClr val="212121"/>
                </a:solidFill>
                <a:effectLst/>
                <a:highlight>
                  <a:srgbClr val="FFFF00"/>
                </a:highlight>
                <a:latin typeface="Arial" panose="020B0604020202020204" pitchFamily="34" charset="0"/>
              </a:rPr>
              <a:t>Tsatali</a:t>
            </a:r>
            <a:r>
              <a:rPr kumimoji="0" lang="el-GR" altLang="el-GR" sz="1800" b="0" i="0" u="none" strike="noStrike" cap="none" normalizeH="0" baseline="0" dirty="0">
                <a:ln>
                  <a:noFill/>
                </a:ln>
                <a:solidFill>
                  <a:srgbClr val="212121"/>
                </a:solidFill>
                <a:effectLst/>
                <a:highlight>
                  <a:srgbClr val="FFFF00"/>
                </a:highlight>
                <a:latin typeface="Arial" panose="020B0604020202020204" pitchFamily="34" charset="0"/>
              </a:rPr>
              <a:t> M, </a:t>
            </a:r>
            <a:r>
              <a:rPr kumimoji="0" lang="el-GR" altLang="el-GR" sz="1800" b="0" i="0" u="none" strike="noStrike" cap="none" normalizeH="0" baseline="0" dirty="0" err="1">
                <a:ln>
                  <a:noFill/>
                </a:ln>
                <a:solidFill>
                  <a:srgbClr val="212121"/>
                </a:solidFill>
                <a:effectLst/>
                <a:highlight>
                  <a:srgbClr val="FFFF00"/>
                </a:highlight>
                <a:latin typeface="Arial" panose="020B0604020202020204" pitchFamily="34" charset="0"/>
              </a:rPr>
              <a:t>Egkiazarova</a:t>
            </a:r>
            <a:r>
              <a:rPr kumimoji="0" lang="el-GR" altLang="el-GR" sz="1800" b="0" i="0" u="none" strike="noStrike" cap="none" normalizeH="0" baseline="0" dirty="0">
                <a:ln>
                  <a:noFill/>
                </a:ln>
                <a:solidFill>
                  <a:srgbClr val="212121"/>
                </a:solidFill>
                <a:effectLst/>
                <a:highlight>
                  <a:srgbClr val="FFFF00"/>
                </a:highlight>
                <a:latin typeface="Arial" panose="020B0604020202020204" pitchFamily="34" charset="0"/>
              </a:rPr>
              <a:t> M, </a:t>
            </a:r>
            <a:r>
              <a:rPr kumimoji="0" lang="el-GR" altLang="el-GR" sz="1800" b="0" i="0" u="none" strike="noStrike" cap="none" normalizeH="0" baseline="0" dirty="0" err="1">
                <a:ln>
                  <a:noFill/>
                </a:ln>
                <a:solidFill>
                  <a:srgbClr val="212121"/>
                </a:solidFill>
                <a:effectLst/>
                <a:highlight>
                  <a:srgbClr val="FFFF00"/>
                </a:highlight>
                <a:latin typeface="Arial" panose="020B0604020202020204" pitchFamily="34" charset="0"/>
              </a:rPr>
              <a:t>Toumpalidou</a:t>
            </a:r>
            <a:r>
              <a:rPr kumimoji="0" lang="el-GR" altLang="el-GR" sz="1800" b="0" i="0" u="none" strike="noStrike" cap="none" normalizeH="0" baseline="0" dirty="0">
                <a:ln>
                  <a:noFill/>
                </a:ln>
                <a:solidFill>
                  <a:srgbClr val="212121"/>
                </a:solidFill>
                <a:effectLst/>
                <a:highlight>
                  <a:srgbClr val="FFFF00"/>
                </a:highlight>
                <a:latin typeface="Arial" panose="020B0604020202020204" pitchFamily="34" charset="0"/>
              </a:rPr>
              <a:t> M, </a:t>
            </a:r>
            <a:r>
              <a:rPr kumimoji="0" lang="el-GR" altLang="el-GR" sz="1800" b="1" i="0" u="none" strike="noStrike" cap="none" normalizeH="0" baseline="0" dirty="0" err="1">
                <a:ln>
                  <a:noFill/>
                </a:ln>
                <a:solidFill>
                  <a:srgbClr val="212121"/>
                </a:solidFill>
                <a:effectLst/>
                <a:highlight>
                  <a:srgbClr val="FFFF00"/>
                </a:highlight>
                <a:latin typeface="Arial" panose="020B0604020202020204" pitchFamily="34" charset="0"/>
              </a:rPr>
              <a:t>Karagiozi</a:t>
            </a:r>
            <a:r>
              <a:rPr kumimoji="0" lang="el-GR" altLang="el-GR" sz="1800" b="1" i="0" u="none" strike="noStrike" cap="none" normalizeH="0" baseline="0" dirty="0">
                <a:ln>
                  <a:noFill/>
                </a:ln>
                <a:solidFill>
                  <a:srgbClr val="212121"/>
                </a:solidFill>
                <a:effectLst/>
                <a:highlight>
                  <a:srgbClr val="FFFF00"/>
                </a:highlight>
                <a:latin typeface="Arial" panose="020B0604020202020204" pitchFamily="34" charset="0"/>
              </a:rPr>
              <a:t> K</a:t>
            </a:r>
            <a:r>
              <a:rPr kumimoji="0" lang="el-GR" altLang="el-GR" sz="1800" b="0" i="0" u="none" strike="noStrike" cap="none" normalizeH="0" baseline="0" dirty="0">
                <a:ln>
                  <a:noFill/>
                </a:ln>
                <a:solidFill>
                  <a:srgbClr val="212121"/>
                </a:solidFill>
                <a:effectLst/>
                <a:highlight>
                  <a:srgbClr val="FFFF00"/>
                </a:highlight>
                <a:latin typeface="Arial" panose="020B0604020202020204" pitchFamily="34" charset="0"/>
              </a:rPr>
              <a:t>, </a:t>
            </a:r>
            <a:r>
              <a:rPr kumimoji="0" lang="el-GR" altLang="el-GR" sz="1800" b="0" i="0" u="none" strike="noStrike" cap="none" normalizeH="0" baseline="0" dirty="0" err="1">
                <a:ln>
                  <a:noFill/>
                </a:ln>
                <a:solidFill>
                  <a:srgbClr val="212121"/>
                </a:solidFill>
                <a:effectLst/>
                <a:highlight>
                  <a:srgbClr val="FFFF00"/>
                </a:highlight>
                <a:latin typeface="Arial" panose="020B0604020202020204" pitchFamily="34" charset="0"/>
              </a:rPr>
              <a:t>Margaritidou</a:t>
            </a:r>
            <a:r>
              <a:rPr kumimoji="0" lang="el-GR" altLang="el-GR" sz="1800" b="0" i="0" u="none" strike="noStrike" cap="none" normalizeH="0" baseline="0" dirty="0">
                <a:ln>
                  <a:noFill/>
                </a:ln>
                <a:solidFill>
                  <a:srgbClr val="212121"/>
                </a:solidFill>
                <a:effectLst/>
                <a:highlight>
                  <a:srgbClr val="FFFF00"/>
                </a:highlight>
                <a:latin typeface="Arial" panose="020B0604020202020204" pitchFamily="34" charset="0"/>
              </a:rPr>
              <a:t> P, Tsolaki M.</a:t>
            </a:r>
            <a:endParaRPr kumimoji="0" lang="en-US" altLang="el-GR" sz="1800" b="0" i="0" u="none" strike="noStrike" cap="none" normalizeH="0" baseline="0" dirty="0">
              <a:ln>
                <a:noFill/>
              </a:ln>
              <a:solidFill>
                <a:srgbClr val="21212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err="1">
                <a:ln>
                  <a:noFill/>
                </a:ln>
                <a:solidFill>
                  <a:srgbClr val="4D8055"/>
                </a:solidFill>
                <a:effectLst/>
                <a:highlight>
                  <a:srgbClr val="FFFF00"/>
                </a:highlight>
                <a:latin typeface="Arial" panose="020B0604020202020204" pitchFamily="34" charset="0"/>
              </a:rPr>
              <a:t>Clin</a:t>
            </a:r>
            <a:r>
              <a:rPr kumimoji="0" lang="el-GR" altLang="el-GR" sz="1800" b="0" i="0" u="none" strike="noStrike" cap="none" normalizeH="0" baseline="0" dirty="0">
                <a:ln>
                  <a:noFill/>
                </a:ln>
                <a:solidFill>
                  <a:srgbClr val="4D8055"/>
                </a:solidFill>
                <a:effectLst/>
                <a:highlight>
                  <a:srgbClr val="FFFF00"/>
                </a:highlight>
                <a:latin typeface="Arial" panose="020B0604020202020204" pitchFamily="34" charset="0"/>
              </a:rPr>
              <a:t> </a:t>
            </a:r>
            <a:r>
              <a:rPr kumimoji="0" lang="el-GR" altLang="el-GR" sz="1800" b="0" i="0" u="none" strike="noStrike" cap="none" normalizeH="0" baseline="0" dirty="0" err="1">
                <a:ln>
                  <a:noFill/>
                </a:ln>
                <a:solidFill>
                  <a:srgbClr val="4D8055"/>
                </a:solidFill>
                <a:effectLst/>
                <a:highlight>
                  <a:srgbClr val="FFFF00"/>
                </a:highlight>
                <a:latin typeface="Arial" panose="020B0604020202020204" pitchFamily="34" charset="0"/>
              </a:rPr>
              <a:t>Gerontol</a:t>
            </a:r>
            <a:r>
              <a:rPr kumimoji="0" lang="el-GR" altLang="el-GR" sz="1800" b="0" i="0" u="none" strike="noStrike" cap="none" normalizeH="0" baseline="0" dirty="0">
                <a:ln>
                  <a:noFill/>
                </a:ln>
                <a:solidFill>
                  <a:srgbClr val="4D8055"/>
                </a:solidFill>
                <a:effectLst/>
                <a:highlight>
                  <a:srgbClr val="FFFF00"/>
                </a:highlight>
                <a:latin typeface="Arial" panose="020B0604020202020204" pitchFamily="34" charset="0"/>
              </a:rPr>
              <a:t>. 2022 May-Jun;45(3):538-547. </a:t>
            </a:r>
            <a:r>
              <a:rPr kumimoji="0" lang="el-GR" altLang="el-GR" sz="1800" b="0" i="0" u="none" strike="noStrike" cap="none" normalizeH="0" baseline="0" dirty="0" err="1">
                <a:ln>
                  <a:noFill/>
                </a:ln>
                <a:solidFill>
                  <a:srgbClr val="4D8055"/>
                </a:solidFill>
                <a:effectLst/>
                <a:highlight>
                  <a:srgbClr val="FFFF00"/>
                </a:highlight>
                <a:latin typeface="Arial" panose="020B0604020202020204" pitchFamily="34" charset="0"/>
              </a:rPr>
              <a:t>doi</a:t>
            </a:r>
            <a:r>
              <a:rPr kumimoji="0" lang="el-GR" altLang="el-GR" sz="1800" b="0" i="0" u="none" strike="noStrike" cap="none" normalizeH="0" baseline="0" dirty="0">
                <a:ln>
                  <a:noFill/>
                </a:ln>
                <a:solidFill>
                  <a:srgbClr val="4D8055"/>
                </a:solidFill>
                <a:effectLst/>
                <a:highlight>
                  <a:srgbClr val="FFFF00"/>
                </a:highlight>
                <a:latin typeface="Arial" panose="020B0604020202020204" pitchFamily="34" charset="0"/>
              </a:rPr>
              <a:t>: 10.1080/07317115.2019.1685047. </a:t>
            </a:r>
            <a:r>
              <a:rPr kumimoji="0" lang="el-GR" altLang="el-GR" sz="1800" b="0" i="0" u="none" strike="noStrike" cap="none" normalizeH="0" baseline="0" dirty="0" err="1">
                <a:ln>
                  <a:noFill/>
                </a:ln>
                <a:solidFill>
                  <a:srgbClr val="4D8055"/>
                </a:solidFill>
                <a:effectLst/>
                <a:highlight>
                  <a:srgbClr val="FFFF00"/>
                </a:highlight>
                <a:latin typeface="Arial" panose="020B0604020202020204" pitchFamily="34" charset="0"/>
              </a:rPr>
              <a:t>Epub</a:t>
            </a:r>
            <a:r>
              <a:rPr kumimoji="0" lang="el-GR" altLang="el-GR" sz="1800" b="0" i="0" u="none" strike="noStrike" cap="none" normalizeH="0" baseline="0" dirty="0">
                <a:ln>
                  <a:noFill/>
                </a:ln>
                <a:solidFill>
                  <a:srgbClr val="4D8055"/>
                </a:solidFill>
                <a:effectLst/>
                <a:highlight>
                  <a:srgbClr val="FFFF00"/>
                </a:highlight>
                <a:latin typeface="Arial" panose="020B0604020202020204" pitchFamily="34" charset="0"/>
              </a:rPr>
              <a:t> 2019 </a:t>
            </a:r>
            <a:r>
              <a:rPr kumimoji="0" lang="el-GR" altLang="el-GR" sz="1800" b="0" i="0" u="none" strike="noStrike" cap="none" normalizeH="0" baseline="0" dirty="0" err="1">
                <a:ln>
                  <a:noFill/>
                </a:ln>
                <a:solidFill>
                  <a:srgbClr val="4D8055"/>
                </a:solidFill>
                <a:effectLst/>
                <a:highlight>
                  <a:srgbClr val="FFFF00"/>
                </a:highlight>
                <a:latin typeface="Arial" panose="020B0604020202020204" pitchFamily="34" charset="0"/>
              </a:rPr>
              <a:t>Nov</a:t>
            </a:r>
            <a:r>
              <a:rPr kumimoji="0" lang="el-GR" altLang="el-GR" sz="1800" b="0" i="0" u="none" strike="noStrike" cap="none" normalizeH="0" baseline="0" dirty="0">
                <a:ln>
                  <a:noFill/>
                </a:ln>
                <a:solidFill>
                  <a:srgbClr val="4D8055"/>
                </a:solidFill>
                <a:effectLst/>
                <a:highlight>
                  <a:srgbClr val="FFFF00"/>
                </a:highlight>
                <a:latin typeface="Arial" panose="020B0604020202020204" pitchFamily="34" charset="0"/>
              </a:rPr>
              <a:t> 5.PMID: 31684839</a:t>
            </a:r>
            <a:endParaRPr kumimoji="0" lang="el-GR" altLang="el-GR"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Tree>
    <p:controls>
      <mc:AlternateContent xmlns:mc="http://schemas.openxmlformats.org/markup-compatibility/2006">
        <mc:Choice xmlns:v="urn:schemas-microsoft-com:vml" Requires="v">
          <p:control spid="2068" name="HTMLCheckbox1" r:id="rId2" imgW="228600" imgH="274320"/>
        </mc:Choice>
        <mc:Fallback>
          <p:control name="HTMLCheckbox1" r:id="rId2" imgW="228600" imgH="274320">
            <p:pic>
              <p:nvPicPr>
                <p:cNvPr id="2" name="HTMLCheckbox1">
                  <a:extLst>
                    <a:ext uri="{FF2B5EF4-FFF2-40B4-BE49-F238E27FC236}">
                      <a16:creationId xmlns:a16="http://schemas.microsoft.com/office/drawing/2014/main" id="{A821695B-B4EA-3A2B-CF1B-FD2CD108DA48}"/>
                    </a:ext>
                  </a:extLst>
                </p:cNvPr>
                <p:cNvPicPr preferRelativeResize="0">
                  <a:picLocks noChangeArrowheads="1" noChangeShapeType="1"/>
                </p:cNvPicPr>
                <p:nvPr/>
              </p:nvPicPr>
              <p:blipFill>
                <a:blip r:embed="rId11"/>
                <a:srcRect/>
                <a:stretch>
                  <a:fillRect/>
                </a:stretch>
              </p:blipFill>
              <p:spPr bwMode="auto">
                <a:xfrm>
                  <a:off x="152400" y="15240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069" name="HTMLCheckbox2" r:id="rId3" imgW="228600" imgH="274320"/>
        </mc:Choice>
        <mc:Fallback>
          <p:control name="HTMLCheckbox2" r:id="rId3" imgW="228600" imgH="274320">
            <p:pic>
              <p:nvPicPr>
                <p:cNvPr id="5" name="HTMLCheckbox2">
                  <a:extLst>
                    <a:ext uri="{FF2B5EF4-FFF2-40B4-BE49-F238E27FC236}">
                      <a16:creationId xmlns:a16="http://schemas.microsoft.com/office/drawing/2014/main" id="{32667DBE-C09C-4CA0-C5A4-3DAF94BA5BA2}"/>
                    </a:ext>
                  </a:extLst>
                </p:cNvPr>
                <p:cNvPicPr preferRelativeResize="0">
                  <a:picLocks noChangeArrowheads="1" noChangeShapeType="1"/>
                </p:cNvPicPr>
                <p:nvPr/>
              </p:nvPicPr>
              <p:blipFill>
                <a:blip r:embed="rId11"/>
                <a:srcRect/>
                <a:stretch>
                  <a:fillRect/>
                </a:stretch>
              </p:blipFill>
              <p:spPr bwMode="auto">
                <a:xfrm>
                  <a:off x="152400" y="15240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070" name="HTMLCheckbox3" r:id="rId4" imgW="228600" imgH="274320"/>
        </mc:Choice>
        <mc:Fallback>
          <p:control name="HTMLCheckbox3" r:id="rId4" imgW="228600" imgH="274320">
            <p:pic>
              <p:nvPicPr>
                <p:cNvPr id="6" name="HTMLCheckbox3">
                  <a:extLst>
                    <a:ext uri="{FF2B5EF4-FFF2-40B4-BE49-F238E27FC236}">
                      <a16:creationId xmlns:a16="http://schemas.microsoft.com/office/drawing/2014/main" id="{27A4CD0D-4993-7992-5409-890064CCBE68}"/>
                    </a:ext>
                  </a:extLst>
                </p:cNvPr>
                <p:cNvPicPr preferRelativeResize="0">
                  <a:picLocks noChangeArrowheads="1" noChangeShapeType="1"/>
                </p:cNvPicPr>
                <p:nvPr/>
              </p:nvPicPr>
              <p:blipFill>
                <a:blip r:embed="rId11"/>
                <a:srcRect/>
                <a:stretch>
                  <a:fillRect/>
                </a:stretch>
              </p:blipFill>
              <p:spPr bwMode="auto">
                <a:xfrm>
                  <a:off x="152400" y="152400"/>
                  <a:ext cx="1371600" cy="3048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193416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649AC81A-D349-7678-1461-A00FABE53EAF}"/>
              </a:ext>
            </a:extLst>
          </p:cNvPr>
          <p:cNvSpPr>
            <a:spLocks noGrp="1" noChangeArrowheads="1"/>
          </p:cNvSpPr>
          <p:nvPr>
            <p:ph type="title" idx="4294967295"/>
          </p:nvPr>
        </p:nvSpPr>
        <p:spPr bwMode="auto">
          <a:xfrm>
            <a:off x="1981200" y="1000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marL="0" indent="0" algn="ctr" eaLnBrk="1" hangingPunct="1"/>
            <a:r>
              <a:rPr lang="el-GR" altLang="el-GR" sz="3600" dirty="0">
                <a:solidFill>
                  <a:srgbClr val="FF0000"/>
                </a:solidFill>
              </a:rPr>
              <a:t>Παγκόσμιος Χάρτης </a:t>
            </a:r>
            <a:br>
              <a:rPr lang="el-GR" altLang="el-GR" sz="3600" dirty="0">
                <a:solidFill>
                  <a:srgbClr val="FF0000"/>
                </a:solidFill>
              </a:rPr>
            </a:br>
            <a:r>
              <a:rPr lang="el-GR" altLang="el-GR" sz="3600" dirty="0">
                <a:solidFill>
                  <a:srgbClr val="FF0000"/>
                </a:solidFill>
              </a:rPr>
              <a:t>Νόσου </a:t>
            </a:r>
            <a:r>
              <a:rPr lang="en-US" altLang="el-GR" sz="3600" dirty="0">
                <a:solidFill>
                  <a:srgbClr val="FF0000"/>
                </a:solidFill>
              </a:rPr>
              <a:t>Alzheimer’s </a:t>
            </a:r>
          </a:p>
        </p:txBody>
      </p:sp>
      <p:sp>
        <p:nvSpPr>
          <p:cNvPr id="168963" name="Rectangle 3">
            <a:extLst>
              <a:ext uri="{FF2B5EF4-FFF2-40B4-BE49-F238E27FC236}">
                <a16:creationId xmlns:a16="http://schemas.microsoft.com/office/drawing/2014/main" id="{04CEB3CA-E8E6-2D11-AF23-CBB28C35F67C}"/>
              </a:ext>
            </a:extLst>
          </p:cNvPr>
          <p:cNvSpPr>
            <a:spLocks noGrp="1" noChangeArrowheads="1"/>
          </p:cNvSpPr>
          <p:nvPr>
            <p:ph type="body" idx="4294967295"/>
          </p:nvPr>
        </p:nvSpPr>
        <p:spPr bwMode="auto">
          <a:xfrm>
            <a:off x="1524000" y="1509713"/>
            <a:ext cx="6210300" cy="4398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a:solidFill>
                  <a:srgbClr val="FFCC99"/>
                </a:solidFill>
                <a:ea typeface="MS PGothic" panose="020B0600070205080204" pitchFamily="34" charset="-128"/>
              </a:rPr>
              <a:t>Προώθηση της ενημέρωσης και κατανόησης της νόσου</a:t>
            </a: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a:solidFill>
                  <a:srgbClr val="FFCC99"/>
                </a:solidFill>
                <a:ea typeface="MS PGothic" panose="020B0600070205080204" pitchFamily="34" charset="-128"/>
              </a:rPr>
              <a:t>Σεβασμός των ανθρωπίνων δικαιωμάτων των ανθρώπων με άνοια</a:t>
            </a:r>
            <a:endParaRPr lang="en-GB" altLang="el-GR" sz="2200" b="0">
              <a:solidFill>
                <a:srgbClr val="FFCC99"/>
              </a:solidFill>
              <a:ea typeface="MS PGothic" panose="020B0600070205080204" pitchFamily="34" charset="-128"/>
            </a:endParaRP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a:solidFill>
                  <a:srgbClr val="FFCC99"/>
                </a:solidFill>
                <a:ea typeface="MS PGothic" panose="020B0600070205080204" pitchFamily="34" charset="-128"/>
              </a:rPr>
              <a:t>Αναγνώριση του ρόλου κλειδιού των οικογενειών και των περιθαλπόντων</a:t>
            </a:r>
            <a:endParaRPr lang="en-GB" altLang="el-GR" sz="2200" b="0">
              <a:solidFill>
                <a:srgbClr val="FFCC99"/>
              </a:solidFill>
              <a:ea typeface="MS PGothic" panose="020B0600070205080204" pitchFamily="34" charset="-128"/>
            </a:endParaRP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a:solidFill>
                  <a:srgbClr val="FFFF00"/>
                </a:solidFill>
                <a:ea typeface="MS PGothic" panose="020B0600070205080204" pitchFamily="34" charset="-128"/>
              </a:rPr>
              <a:t>Εύκολη πρόσβαση στις δομές υγείας και κοινωνικής φροντίδας</a:t>
            </a: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a:solidFill>
                  <a:srgbClr val="FFD44B"/>
                </a:solidFill>
                <a:ea typeface="MS PGothic" panose="020B0600070205080204" pitchFamily="34" charset="-128"/>
              </a:rPr>
              <a:t>Υπογράμμιση της σπουδαιότητας της έναρξης της θεραπείας μετά τη διάγνωση</a:t>
            </a:r>
            <a:endParaRPr lang="en-GB" altLang="el-GR" sz="2200" b="0">
              <a:solidFill>
                <a:srgbClr val="FFD44B"/>
              </a:solidFill>
              <a:ea typeface="MS PGothic" panose="020B0600070205080204" pitchFamily="34" charset="-128"/>
            </a:endParaRP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a:solidFill>
                  <a:srgbClr val="FFCC99"/>
                </a:solidFill>
                <a:ea typeface="MS PGothic" panose="020B0600070205080204" pitchFamily="34" charset="-128"/>
              </a:rPr>
              <a:t>Πρόληψη της νόσου μέσω της βελτίωσης της δημόσιας υγείας</a:t>
            </a:r>
            <a:endParaRPr lang="en-GB" altLang="el-GR" sz="2200" b="0">
              <a:solidFill>
                <a:srgbClr val="FFCC99"/>
              </a:solidFill>
              <a:ea typeface="MS PGothic" panose="020B0600070205080204" pitchFamily="34" charset="-128"/>
            </a:endParaRPr>
          </a:p>
        </p:txBody>
      </p:sp>
      <p:sp>
        <p:nvSpPr>
          <p:cNvPr id="168964" name="Rectangle 5">
            <a:extLst>
              <a:ext uri="{FF2B5EF4-FFF2-40B4-BE49-F238E27FC236}">
                <a16:creationId xmlns:a16="http://schemas.microsoft.com/office/drawing/2014/main" id="{55ACE0F1-E96E-321F-E6A7-B43B1EF9A137}"/>
              </a:ext>
            </a:extLst>
          </p:cNvPr>
          <p:cNvSpPr>
            <a:spLocks noChangeArrowheads="1"/>
          </p:cNvSpPr>
          <p:nvPr/>
        </p:nvSpPr>
        <p:spPr bwMode="auto">
          <a:xfrm>
            <a:off x="1757364" y="1557339"/>
            <a:ext cx="3736975"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2800">
                <a:solidFill>
                  <a:schemeClr val="tx1"/>
                </a:solidFill>
                <a:latin typeface="Comic Sans MS" panose="030F0702030302020204" pitchFamily="66" charset="0"/>
                <a:cs typeface="Arial" panose="020B0604020202020204" pitchFamily="34" charset="0"/>
              </a:defRPr>
            </a:lvl1pPr>
            <a:lvl2pPr marL="742950" indent="-285750">
              <a:defRPr sz="2800">
                <a:solidFill>
                  <a:schemeClr val="tx1"/>
                </a:solidFill>
                <a:latin typeface="Comic Sans MS" panose="030F0702030302020204" pitchFamily="66" charset="0"/>
                <a:cs typeface="Arial" panose="020B0604020202020204" pitchFamily="34" charset="0"/>
              </a:defRPr>
            </a:lvl2pPr>
            <a:lvl3pPr marL="1143000" indent="-228600">
              <a:defRPr sz="2800">
                <a:solidFill>
                  <a:schemeClr val="tx1"/>
                </a:solidFill>
                <a:latin typeface="Comic Sans MS" panose="030F0702030302020204" pitchFamily="66" charset="0"/>
                <a:cs typeface="Arial" panose="020B0604020202020204" pitchFamily="34" charset="0"/>
              </a:defRPr>
            </a:lvl3pPr>
            <a:lvl4pPr marL="1600200" indent="-228600">
              <a:defRPr sz="2800">
                <a:solidFill>
                  <a:schemeClr val="tx1"/>
                </a:solidFill>
                <a:latin typeface="Comic Sans MS" panose="030F0702030302020204" pitchFamily="66" charset="0"/>
                <a:cs typeface="Arial" panose="020B0604020202020204" pitchFamily="34" charset="0"/>
              </a:defRPr>
            </a:lvl4pPr>
            <a:lvl5pPr marL="2057400" indent="-228600">
              <a:defRPr sz="2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9pPr>
          </a:lstStyle>
          <a:p>
            <a:pPr>
              <a:spcAft>
                <a:spcPct val="25000"/>
              </a:spcAft>
              <a:buFontTx/>
              <a:buChar char="•"/>
            </a:pPr>
            <a:endParaRPr lang="en-GB" altLang="el-GR" sz="2400" b="1">
              <a:solidFill>
                <a:srgbClr val="FFFFFF"/>
              </a:solidFill>
              <a:latin typeface="Arial" panose="020B0604020202020204" pitchFamily="34" charset="0"/>
            </a:endParaRPr>
          </a:p>
        </p:txBody>
      </p:sp>
      <p:pic>
        <p:nvPicPr>
          <p:cNvPr id="168965" name="Picture 4">
            <a:extLst>
              <a:ext uri="{FF2B5EF4-FFF2-40B4-BE49-F238E27FC236}">
                <a16:creationId xmlns:a16="http://schemas.microsoft.com/office/drawing/2014/main" id="{0AD020C2-7439-5E8E-DED5-3B98C4A501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3920"/>
          <a:stretch>
            <a:fillRect/>
          </a:stretch>
        </p:blipFill>
        <p:spPr bwMode="auto">
          <a:xfrm rot="536089">
            <a:off x="8334376" y="2247901"/>
            <a:ext cx="2379663" cy="3241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8966" name="Picture 4" descr="auth logo black_NEW copy">
            <a:extLst>
              <a:ext uri="{FF2B5EF4-FFF2-40B4-BE49-F238E27FC236}">
                <a16:creationId xmlns:a16="http://schemas.microsoft.com/office/drawing/2014/main" id="{6D3B61C5-2317-CB71-E0AC-574AB1E48F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6376" y="0"/>
            <a:ext cx="15716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7" name="Picture 3" descr="100118_logo_alzheimer">
            <a:extLst>
              <a:ext uri="{FF2B5EF4-FFF2-40B4-BE49-F238E27FC236}">
                <a16:creationId xmlns:a16="http://schemas.microsoft.com/office/drawing/2014/main" id="{9DBE6ADF-6883-2D78-66C3-14E6DE1BE5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
            <a:ext cx="1500188"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3 - Τίτλος">
            <a:extLst>
              <a:ext uri="{FF2B5EF4-FFF2-40B4-BE49-F238E27FC236}">
                <a16:creationId xmlns:a16="http://schemas.microsoft.com/office/drawing/2014/main" id="{81D739B6-A17B-F1B4-C587-10DAC929309D}"/>
              </a:ext>
            </a:extLst>
          </p:cNvPr>
          <p:cNvSpPr>
            <a:spLocks noGrp="1"/>
          </p:cNvSpPr>
          <p:nvPr>
            <p:ph type="title"/>
          </p:nvPr>
        </p:nvSpPr>
        <p:spPr>
          <a:xfrm>
            <a:off x="1828800" y="0"/>
            <a:ext cx="8686800" cy="1295400"/>
          </a:xfrm>
        </p:spPr>
        <p:txBody>
          <a:bodyPr/>
          <a:lstStyle/>
          <a:p>
            <a:pPr eaLnBrk="1" hangingPunct="1"/>
            <a:r>
              <a:rPr lang="el-GR" altLang="el-GR" sz="4200" b="1" dirty="0">
                <a:solidFill>
                  <a:srgbClr val="FF0000"/>
                </a:solidFill>
              </a:rPr>
              <a:t>ΚΕΝΤΡΑ ΗΜΕΡΑΣ</a:t>
            </a:r>
          </a:p>
        </p:txBody>
      </p:sp>
      <p:sp>
        <p:nvSpPr>
          <p:cNvPr id="53251" name="4 - Θέση περιεχομένου">
            <a:extLst>
              <a:ext uri="{FF2B5EF4-FFF2-40B4-BE49-F238E27FC236}">
                <a16:creationId xmlns:a16="http://schemas.microsoft.com/office/drawing/2014/main" id="{E65CFF49-8D8F-21C8-EC1A-24B0FAAEB9E0}"/>
              </a:ext>
            </a:extLst>
          </p:cNvPr>
          <p:cNvSpPr>
            <a:spLocks noGrp="1" noChangeArrowheads="1"/>
          </p:cNvSpPr>
          <p:nvPr>
            <p:ph idx="1"/>
          </p:nvPr>
        </p:nvSpPr>
        <p:spPr>
          <a:xfrm>
            <a:off x="1727201" y="1454150"/>
            <a:ext cx="8747125" cy="2628900"/>
          </a:xfrm>
        </p:spPr>
        <p:txBody>
          <a:bodyPr anchor="ctr"/>
          <a:lstStyle/>
          <a:p>
            <a:pPr algn="ctr" eaLnBrk="1" hangingPunct="1">
              <a:defRPr/>
            </a:pPr>
            <a:r>
              <a:rPr lang="el-GR" altLang="el-GR" dirty="0"/>
              <a:t>ΔΥΟ ΚΕΝΤΡΑ ΗΜΕΡΑΣ ΣΤΗ ΘΕΣΣΑΛΟΝΙΚΗ ΚΑΙ ΑΛΛΑ 20 ΣΕ ΑΛΛΕΣ ΠΟΛΕΙΣ </a:t>
            </a:r>
            <a:endParaRPr lang="en-US" altLang="el-GR" dirty="0"/>
          </a:p>
        </p:txBody>
      </p:sp>
      <p:pic>
        <p:nvPicPr>
          <p:cNvPr id="4" name="3 - Εικόνα" descr="agios ioannis2.JPG">
            <a:extLst>
              <a:ext uri="{FF2B5EF4-FFF2-40B4-BE49-F238E27FC236}">
                <a16:creationId xmlns:a16="http://schemas.microsoft.com/office/drawing/2014/main" id="{9AE294CB-C0BC-06BF-8EBE-062F6ABEE7CF}"/>
              </a:ext>
            </a:extLst>
          </p:cNvPr>
          <p:cNvPicPr>
            <a:picLocks noChangeAspect="1"/>
          </p:cNvPicPr>
          <p:nvPr/>
        </p:nvPicPr>
        <p:blipFill>
          <a:blip r:embed="rId3" cstate="print"/>
          <a:stretch>
            <a:fillRect/>
          </a:stretch>
        </p:blipFill>
        <p:spPr>
          <a:xfrm>
            <a:off x="8651669" y="4322620"/>
            <a:ext cx="1803895" cy="1874981"/>
          </a:xfrm>
          <a:prstGeom prst="rect">
            <a:avLst/>
          </a:prstGeom>
          <a:ln>
            <a:noFill/>
          </a:ln>
          <a:effectLst>
            <a:softEdge rad="112500"/>
          </a:effectLst>
        </p:spPr>
      </p:pic>
      <p:pic>
        <p:nvPicPr>
          <p:cNvPr id="5" name="4 - Εικόνα" descr="agia eleni.PNG">
            <a:extLst>
              <a:ext uri="{FF2B5EF4-FFF2-40B4-BE49-F238E27FC236}">
                <a16:creationId xmlns:a16="http://schemas.microsoft.com/office/drawing/2014/main" id="{C0EEEED0-B481-A0A2-3B19-481817269965}"/>
              </a:ext>
            </a:extLst>
          </p:cNvPr>
          <p:cNvPicPr>
            <a:picLocks noChangeAspect="1"/>
          </p:cNvPicPr>
          <p:nvPr/>
        </p:nvPicPr>
        <p:blipFill>
          <a:blip r:embed="rId4" cstate="print"/>
          <a:stretch>
            <a:fillRect/>
          </a:stretch>
        </p:blipFill>
        <p:spPr>
          <a:xfrm>
            <a:off x="6449392" y="4363350"/>
            <a:ext cx="2213220" cy="1834251"/>
          </a:xfrm>
          <a:prstGeom prst="rect">
            <a:avLst/>
          </a:prstGeom>
          <a:ln>
            <a:noFill/>
          </a:ln>
          <a:effectLst>
            <a:softEdge rad="112500"/>
          </a:effectLst>
        </p:spPr>
      </p:pic>
      <p:pic>
        <p:nvPicPr>
          <p:cNvPr id="21506" name="Picture 2" descr="http://users.forthnet.gr/the/xariseio/pteryg06.jpg">
            <a:extLst>
              <a:ext uri="{FF2B5EF4-FFF2-40B4-BE49-F238E27FC236}">
                <a16:creationId xmlns:a16="http://schemas.microsoft.com/office/drawing/2014/main" id="{F719EF7D-54E1-0AED-558E-94B7A58A57D9}"/>
              </a:ext>
            </a:extLst>
          </p:cNvPr>
          <p:cNvPicPr>
            <a:picLocks noChangeAspect="1" noChangeArrowheads="1"/>
          </p:cNvPicPr>
          <p:nvPr/>
        </p:nvPicPr>
        <p:blipFill>
          <a:blip r:embed="rId5" cstate="print"/>
          <a:srcRect/>
          <a:stretch>
            <a:fillRect/>
          </a:stretch>
        </p:blipFill>
        <p:spPr bwMode="auto">
          <a:xfrm>
            <a:off x="1828800" y="4532976"/>
            <a:ext cx="2192344" cy="1644258"/>
          </a:xfrm>
          <a:prstGeom prst="rect">
            <a:avLst/>
          </a:prstGeom>
          <a:ln>
            <a:noFill/>
          </a:ln>
          <a:effectLst>
            <a:softEdge rad="112500"/>
          </a:effectLst>
        </p:spPr>
      </p:pic>
      <p:pic>
        <p:nvPicPr>
          <p:cNvPr id="1026" name="Picture 2" descr="D:\christina backup\My Pictures\ΚΗΦΗ\ΚΗΦΗ 001.jpg">
            <a:extLst>
              <a:ext uri="{FF2B5EF4-FFF2-40B4-BE49-F238E27FC236}">
                <a16:creationId xmlns:a16="http://schemas.microsoft.com/office/drawing/2014/main" id="{73BCAECB-519F-12BE-7123-697434CF19B8}"/>
              </a:ext>
            </a:extLst>
          </p:cNvPr>
          <p:cNvPicPr>
            <a:picLocks noChangeAspect="1" noChangeArrowheads="1"/>
          </p:cNvPicPr>
          <p:nvPr/>
        </p:nvPicPr>
        <p:blipFill>
          <a:blip r:embed="rId6" cstate="print"/>
          <a:srcRect/>
          <a:stretch>
            <a:fillRect/>
          </a:stretch>
        </p:blipFill>
        <p:spPr bwMode="auto">
          <a:xfrm>
            <a:off x="4192514" y="4178940"/>
            <a:ext cx="1894608" cy="2050472"/>
          </a:xfrm>
          <a:prstGeom prst="rect">
            <a:avLst/>
          </a:prstGeom>
          <a:noFill/>
          <a:effectLst>
            <a:softEdge rad="127000"/>
          </a:effectLst>
        </p:spPr>
      </p:pic>
      <p:pic>
        <p:nvPicPr>
          <p:cNvPr id="130056" name="Picture 4" descr="auth logo black_NEW copy">
            <a:extLst>
              <a:ext uri="{FF2B5EF4-FFF2-40B4-BE49-F238E27FC236}">
                <a16:creationId xmlns:a16="http://schemas.microsoft.com/office/drawing/2014/main" id="{7C1C3749-6422-3B73-2CA8-51DE0DEAD6F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80962"/>
            <a:ext cx="9906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Users\ΑΝΑΣΤΑΣΙΑ\Desktop\Alzheimer University\100118_logo_alzheimer.jpg">
            <a:extLst>
              <a:ext uri="{FF2B5EF4-FFF2-40B4-BE49-F238E27FC236}">
                <a16:creationId xmlns:a16="http://schemas.microsoft.com/office/drawing/2014/main" id="{6083EC32-510B-9C04-B3EB-38E3EB072F28}"/>
              </a:ext>
            </a:extLst>
          </p:cNvPr>
          <p:cNvPicPr>
            <a:picLocks noChangeAspect="1" noChangeArrowheads="1"/>
          </p:cNvPicPr>
          <p:nvPr/>
        </p:nvPicPr>
        <p:blipFill>
          <a:blip r:embed="rId8" cstate="print"/>
          <a:srcRect/>
          <a:stretch>
            <a:fillRect/>
          </a:stretch>
        </p:blipFill>
        <p:spPr bwMode="auto">
          <a:xfrm>
            <a:off x="10725150" y="40481"/>
            <a:ext cx="1466850" cy="1047750"/>
          </a:xfrm>
          <a:prstGeom prst="rect">
            <a:avLst/>
          </a:prstGeom>
          <a:noFill/>
          <a:ln w="9525">
            <a:noFill/>
            <a:miter lim="800000"/>
            <a:headEnd/>
            <a:tailEnd/>
          </a:ln>
          <a:effectLst>
            <a:softEdge rad="6350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31 - Εικόνα" descr="Research-projects16.jpg">
            <a:extLst>
              <a:ext uri="{FF2B5EF4-FFF2-40B4-BE49-F238E27FC236}">
                <a16:creationId xmlns:a16="http://schemas.microsoft.com/office/drawing/2014/main" id="{703668FB-21A8-734C-F933-8974B21BE765}"/>
              </a:ext>
            </a:extLst>
          </p:cNvPr>
          <p:cNvPicPr>
            <a:picLocks noChangeAspect="1"/>
          </p:cNvPicPr>
          <p:nvPr/>
        </p:nvPicPr>
        <p:blipFill>
          <a:blip r:embed="rId2">
            <a:lum bright="6000" contrast="12000"/>
          </a:blip>
          <a:stretch>
            <a:fillRect/>
          </a:stretch>
        </p:blipFill>
        <p:spPr>
          <a:xfrm>
            <a:off x="1489075" y="73025"/>
            <a:ext cx="9055100" cy="6629400"/>
          </a:xfrm>
          <a:prstGeom prst="rect">
            <a:avLst/>
          </a:prstGeom>
          <a:effectLst>
            <a:outerShdw blurRad="50800" dist="50800" dir="5400000" algn="ctr" rotWithShape="0">
              <a:srgbClr val="000000">
                <a:alpha val="75000"/>
              </a:srgbClr>
            </a:outerShdw>
          </a:effectLst>
        </p:spPr>
      </p:pic>
      <p:sp>
        <p:nvSpPr>
          <p:cNvPr id="14" name="13 - TextBox">
            <a:extLst>
              <a:ext uri="{FF2B5EF4-FFF2-40B4-BE49-F238E27FC236}">
                <a16:creationId xmlns:a16="http://schemas.microsoft.com/office/drawing/2014/main" id="{DCBD7CE1-1F32-C1FD-40FF-B098BA5171E3}"/>
              </a:ext>
            </a:extLst>
          </p:cNvPr>
          <p:cNvSpPr txBox="1"/>
          <p:nvPr/>
        </p:nvSpPr>
        <p:spPr>
          <a:xfrm>
            <a:off x="5773739" y="2840039"/>
            <a:ext cx="644525" cy="1246187"/>
          </a:xfrm>
          <a:prstGeom prst="rect">
            <a:avLst/>
          </a:prstGeom>
          <a:noFill/>
        </p:spPr>
        <p:txBody>
          <a:bodyPr>
            <a:spAutoFit/>
          </a:bodyPr>
          <a:lstStyle/>
          <a:p>
            <a:pPr algn="ctr" fontAlgn="base">
              <a:spcBef>
                <a:spcPct val="0"/>
              </a:spcBef>
              <a:spcAft>
                <a:spcPct val="0"/>
              </a:spcAft>
              <a:defRPr/>
            </a:pPr>
            <a:r>
              <a:rPr lang="en-US" sz="1500" b="1" dirty="0">
                <a:solidFill>
                  <a:srgbClr val="EEECE1">
                    <a:lumMod val="25000"/>
                  </a:srgbClr>
                </a:solidFill>
                <a:latin typeface="Arial" panose="020B0604020202020204" pitchFamily="34" charset="0"/>
                <a:cs typeface="Arial" panose="020B0604020202020204" pitchFamily="34" charset="0"/>
              </a:rPr>
              <a:t>Research &amp; Projects</a:t>
            </a:r>
            <a:endParaRPr lang="el-GR" sz="1500" b="1" dirty="0">
              <a:solidFill>
                <a:prstClr val="black"/>
              </a:solidFill>
              <a:latin typeface="Arial" panose="020B0604020202020204" pitchFamily="34" charset="0"/>
              <a:cs typeface="Arial" panose="020B0604020202020204" pitchFamily="34" charset="0"/>
            </a:endParaRPr>
          </a:p>
        </p:txBody>
      </p:sp>
      <p:sp>
        <p:nvSpPr>
          <p:cNvPr id="15" name="14 - Έλλειψη">
            <a:extLst>
              <a:ext uri="{FF2B5EF4-FFF2-40B4-BE49-F238E27FC236}">
                <a16:creationId xmlns:a16="http://schemas.microsoft.com/office/drawing/2014/main" id="{C73A7F4F-AF4A-5452-41A4-D2655E4DAC03}"/>
              </a:ext>
            </a:extLst>
          </p:cNvPr>
          <p:cNvSpPr/>
          <p:nvPr/>
        </p:nvSpPr>
        <p:spPr>
          <a:xfrm>
            <a:off x="3457575" y="1017589"/>
            <a:ext cx="175418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DESCRIPA</a:t>
            </a:r>
            <a:endParaRPr lang="el-GR" dirty="0">
              <a:solidFill>
                <a:prstClr val="white"/>
              </a:solidFill>
              <a:latin typeface="Calibri"/>
            </a:endParaRPr>
          </a:p>
        </p:txBody>
      </p:sp>
      <p:sp>
        <p:nvSpPr>
          <p:cNvPr id="16" name="15 - Έλλειψη">
            <a:extLst>
              <a:ext uri="{FF2B5EF4-FFF2-40B4-BE49-F238E27FC236}">
                <a16:creationId xmlns:a16="http://schemas.microsoft.com/office/drawing/2014/main" id="{0BD9FD51-2583-0120-813E-F64028734087}"/>
              </a:ext>
            </a:extLst>
          </p:cNvPr>
          <p:cNvSpPr/>
          <p:nvPr/>
        </p:nvSpPr>
        <p:spPr>
          <a:xfrm>
            <a:off x="4327526" y="393701"/>
            <a:ext cx="1166813" cy="69691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2000" b="1" dirty="0">
                <a:solidFill>
                  <a:prstClr val="white"/>
                </a:solidFill>
                <a:latin typeface="Calibri"/>
              </a:rPr>
              <a:t>ICTUS</a:t>
            </a:r>
            <a:endParaRPr lang="el-GR" sz="2000" b="1" dirty="0">
              <a:solidFill>
                <a:prstClr val="white"/>
              </a:solidFill>
              <a:latin typeface="Calibri"/>
            </a:endParaRPr>
          </a:p>
        </p:txBody>
      </p:sp>
      <p:sp>
        <p:nvSpPr>
          <p:cNvPr id="17" name="16 - Έλλειψη">
            <a:extLst>
              <a:ext uri="{FF2B5EF4-FFF2-40B4-BE49-F238E27FC236}">
                <a16:creationId xmlns:a16="http://schemas.microsoft.com/office/drawing/2014/main" id="{48CC8C7A-50B2-0D9C-87F4-A5D2E2570D71}"/>
              </a:ext>
            </a:extLst>
          </p:cNvPr>
          <p:cNvSpPr/>
          <p:nvPr/>
        </p:nvSpPr>
        <p:spPr>
          <a:xfrm>
            <a:off x="7018338" y="911225"/>
            <a:ext cx="1166812" cy="7493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b="1" dirty="0">
                <a:solidFill>
                  <a:prstClr val="black"/>
                </a:solidFill>
                <a:latin typeface="Calibri"/>
              </a:rPr>
              <a:t>ASPAD</a:t>
            </a:r>
            <a:endParaRPr lang="el-GR" b="1" dirty="0">
              <a:solidFill>
                <a:prstClr val="black"/>
              </a:solidFill>
              <a:latin typeface="Calibri"/>
            </a:endParaRPr>
          </a:p>
        </p:txBody>
      </p:sp>
      <p:sp>
        <p:nvSpPr>
          <p:cNvPr id="18" name="17 - Έλλειψη">
            <a:extLst>
              <a:ext uri="{FF2B5EF4-FFF2-40B4-BE49-F238E27FC236}">
                <a16:creationId xmlns:a16="http://schemas.microsoft.com/office/drawing/2014/main" id="{24C130E4-67D9-A359-3E0E-A23AB84113FD}"/>
              </a:ext>
            </a:extLst>
          </p:cNvPr>
          <p:cNvSpPr/>
          <p:nvPr/>
        </p:nvSpPr>
        <p:spPr>
          <a:xfrm>
            <a:off x="7904164" y="3697289"/>
            <a:ext cx="1925637"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EhcoBUTLER</a:t>
            </a:r>
            <a:endParaRPr lang="el-GR" dirty="0">
              <a:solidFill>
                <a:prstClr val="white"/>
              </a:solidFill>
              <a:latin typeface="Calibri"/>
            </a:endParaRPr>
          </a:p>
        </p:txBody>
      </p:sp>
      <p:sp>
        <p:nvSpPr>
          <p:cNvPr id="19" name="18 - Έλλειψη">
            <a:extLst>
              <a:ext uri="{FF2B5EF4-FFF2-40B4-BE49-F238E27FC236}">
                <a16:creationId xmlns:a16="http://schemas.microsoft.com/office/drawing/2014/main" id="{BB9479D6-6029-E981-FF3E-67F8A23FE40C}"/>
              </a:ext>
            </a:extLst>
          </p:cNvPr>
          <p:cNvSpPr/>
          <p:nvPr/>
        </p:nvSpPr>
        <p:spPr>
          <a:xfrm>
            <a:off x="7180263" y="5089525"/>
            <a:ext cx="1731962"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Dem@care</a:t>
            </a:r>
            <a:endParaRPr lang="el-GR" dirty="0">
              <a:solidFill>
                <a:prstClr val="white"/>
              </a:solidFill>
              <a:latin typeface="Calibri"/>
            </a:endParaRPr>
          </a:p>
        </p:txBody>
      </p:sp>
      <p:sp>
        <p:nvSpPr>
          <p:cNvPr id="20" name="19 - Έλλειψη">
            <a:extLst>
              <a:ext uri="{FF2B5EF4-FFF2-40B4-BE49-F238E27FC236}">
                <a16:creationId xmlns:a16="http://schemas.microsoft.com/office/drawing/2014/main" id="{3D68E7E6-2D10-C4B8-0E25-C87B17FB0638}"/>
              </a:ext>
            </a:extLst>
          </p:cNvPr>
          <p:cNvSpPr/>
          <p:nvPr/>
        </p:nvSpPr>
        <p:spPr>
          <a:xfrm>
            <a:off x="6270626" y="4284663"/>
            <a:ext cx="227012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BIOMARK-APD</a:t>
            </a:r>
            <a:endParaRPr lang="el-GR" dirty="0">
              <a:solidFill>
                <a:prstClr val="white"/>
              </a:solidFill>
              <a:latin typeface="Calibri"/>
            </a:endParaRPr>
          </a:p>
        </p:txBody>
      </p:sp>
      <p:sp>
        <p:nvSpPr>
          <p:cNvPr id="21" name="20 - Έλλειψη">
            <a:extLst>
              <a:ext uri="{FF2B5EF4-FFF2-40B4-BE49-F238E27FC236}">
                <a16:creationId xmlns:a16="http://schemas.microsoft.com/office/drawing/2014/main" id="{A3BC41DF-EDEE-9C59-A772-1B75C166CFF3}"/>
              </a:ext>
            </a:extLst>
          </p:cNvPr>
          <p:cNvSpPr/>
          <p:nvPr/>
        </p:nvSpPr>
        <p:spPr>
          <a:xfrm>
            <a:off x="5105400" y="4398963"/>
            <a:ext cx="960438" cy="804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NILVAD</a:t>
            </a:r>
            <a:endParaRPr lang="el-GR" sz="1200" dirty="0">
              <a:solidFill>
                <a:prstClr val="white"/>
              </a:solidFill>
              <a:latin typeface="Calibri"/>
            </a:endParaRPr>
          </a:p>
        </p:txBody>
      </p:sp>
      <p:sp>
        <p:nvSpPr>
          <p:cNvPr id="22" name="21 - Έλλειψη">
            <a:extLst>
              <a:ext uri="{FF2B5EF4-FFF2-40B4-BE49-F238E27FC236}">
                <a16:creationId xmlns:a16="http://schemas.microsoft.com/office/drawing/2014/main" id="{E715B7DC-13FD-2F43-6CD1-56CE1DDEA219}"/>
              </a:ext>
            </a:extLst>
          </p:cNvPr>
          <p:cNvSpPr/>
          <p:nvPr/>
        </p:nvSpPr>
        <p:spPr>
          <a:xfrm>
            <a:off x="1763713" y="4916489"/>
            <a:ext cx="1947862"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Pharmacog</a:t>
            </a:r>
            <a:endParaRPr lang="el-GR" dirty="0">
              <a:solidFill>
                <a:prstClr val="white"/>
              </a:solidFill>
              <a:latin typeface="Calibri"/>
            </a:endParaRPr>
          </a:p>
        </p:txBody>
      </p:sp>
      <p:sp>
        <p:nvSpPr>
          <p:cNvPr id="23" name="22 - Έλλειψη">
            <a:extLst>
              <a:ext uri="{FF2B5EF4-FFF2-40B4-BE49-F238E27FC236}">
                <a16:creationId xmlns:a16="http://schemas.microsoft.com/office/drawing/2014/main" id="{8B75C168-47B9-6D0C-2E60-D4EB2F30F93F}"/>
              </a:ext>
            </a:extLst>
          </p:cNvPr>
          <p:cNvSpPr/>
          <p:nvPr/>
        </p:nvSpPr>
        <p:spPr>
          <a:xfrm>
            <a:off x="3395664" y="4179888"/>
            <a:ext cx="89217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900" dirty="0">
                <a:solidFill>
                  <a:prstClr val="white"/>
                </a:solidFill>
                <a:latin typeface="Calibri"/>
              </a:rPr>
              <a:t>MIRAGE</a:t>
            </a:r>
            <a:endParaRPr lang="el-GR" sz="900" dirty="0">
              <a:solidFill>
                <a:prstClr val="white"/>
              </a:solidFill>
              <a:latin typeface="Calibri"/>
            </a:endParaRPr>
          </a:p>
        </p:txBody>
      </p:sp>
      <p:sp>
        <p:nvSpPr>
          <p:cNvPr id="24" name="23 - Έλλειψη">
            <a:extLst>
              <a:ext uri="{FF2B5EF4-FFF2-40B4-BE49-F238E27FC236}">
                <a16:creationId xmlns:a16="http://schemas.microsoft.com/office/drawing/2014/main" id="{5FE6F382-B32D-A60D-9B6F-801D7B86729C}"/>
              </a:ext>
            </a:extLst>
          </p:cNvPr>
          <p:cNvSpPr/>
          <p:nvPr/>
        </p:nvSpPr>
        <p:spPr>
          <a:xfrm>
            <a:off x="8764589" y="2759076"/>
            <a:ext cx="1216025"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AD-Gaming</a:t>
            </a:r>
            <a:endParaRPr lang="el-GR" sz="1200" dirty="0">
              <a:solidFill>
                <a:prstClr val="white"/>
              </a:solidFill>
              <a:latin typeface="Calibri"/>
            </a:endParaRPr>
          </a:p>
        </p:txBody>
      </p:sp>
      <p:sp>
        <p:nvSpPr>
          <p:cNvPr id="25" name="24 - Έλλειψη">
            <a:extLst>
              <a:ext uri="{FF2B5EF4-FFF2-40B4-BE49-F238E27FC236}">
                <a16:creationId xmlns:a16="http://schemas.microsoft.com/office/drawing/2014/main" id="{174A6DA2-3EFE-C9BD-E07F-04F0649AFFAD}"/>
              </a:ext>
            </a:extLst>
          </p:cNvPr>
          <p:cNvSpPr/>
          <p:nvPr/>
        </p:nvSpPr>
        <p:spPr>
          <a:xfrm>
            <a:off x="6096000" y="234951"/>
            <a:ext cx="769938"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a:solidFill>
                  <a:prstClr val="white"/>
                </a:solidFill>
                <a:latin typeface="Calibri"/>
              </a:rPr>
              <a:t>SHARE</a:t>
            </a:r>
            <a:endParaRPr lang="el-GR" sz="1050" dirty="0">
              <a:solidFill>
                <a:prstClr val="white"/>
              </a:solidFill>
              <a:latin typeface="Calibri"/>
            </a:endParaRPr>
          </a:p>
        </p:txBody>
      </p:sp>
      <p:sp>
        <p:nvSpPr>
          <p:cNvPr id="26" name="25 - Έλλειψη">
            <a:extLst>
              <a:ext uri="{FF2B5EF4-FFF2-40B4-BE49-F238E27FC236}">
                <a16:creationId xmlns:a16="http://schemas.microsoft.com/office/drawing/2014/main" id="{6C7B31D0-7BDC-7D2E-0A25-F4AEEAE245E5}"/>
              </a:ext>
            </a:extLst>
          </p:cNvPr>
          <p:cNvSpPr/>
          <p:nvPr/>
        </p:nvSpPr>
        <p:spPr>
          <a:xfrm>
            <a:off x="9182101" y="4546601"/>
            <a:ext cx="849313"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err="1">
                <a:solidFill>
                  <a:prstClr val="white"/>
                </a:solidFill>
                <a:latin typeface="Calibri"/>
              </a:rPr>
              <a:t>Altoida</a:t>
            </a:r>
            <a:endParaRPr lang="el-GR" sz="1050" dirty="0">
              <a:solidFill>
                <a:prstClr val="white"/>
              </a:solidFill>
              <a:latin typeface="Calibri"/>
            </a:endParaRPr>
          </a:p>
        </p:txBody>
      </p:sp>
      <p:sp>
        <p:nvSpPr>
          <p:cNvPr id="27" name="26 - Έλλειψη">
            <a:extLst>
              <a:ext uri="{FF2B5EF4-FFF2-40B4-BE49-F238E27FC236}">
                <a16:creationId xmlns:a16="http://schemas.microsoft.com/office/drawing/2014/main" id="{495DB087-B083-61EC-6D2F-446D457B898B}"/>
              </a:ext>
            </a:extLst>
          </p:cNvPr>
          <p:cNvSpPr/>
          <p:nvPr/>
        </p:nvSpPr>
        <p:spPr>
          <a:xfrm>
            <a:off x="3194050" y="3265489"/>
            <a:ext cx="106203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EDAR</a:t>
            </a:r>
            <a:endParaRPr lang="el-GR" dirty="0">
              <a:solidFill>
                <a:prstClr val="white"/>
              </a:solidFill>
              <a:latin typeface="Calibri"/>
            </a:endParaRPr>
          </a:p>
        </p:txBody>
      </p:sp>
      <p:sp>
        <p:nvSpPr>
          <p:cNvPr id="28" name="27 - Έλλειψη">
            <a:extLst>
              <a:ext uri="{FF2B5EF4-FFF2-40B4-BE49-F238E27FC236}">
                <a16:creationId xmlns:a16="http://schemas.microsoft.com/office/drawing/2014/main" id="{5A2109FA-5067-5431-5955-288A665BF3DA}"/>
              </a:ext>
            </a:extLst>
          </p:cNvPr>
          <p:cNvSpPr/>
          <p:nvPr/>
        </p:nvSpPr>
        <p:spPr>
          <a:xfrm>
            <a:off x="2438400" y="1608139"/>
            <a:ext cx="1689100" cy="69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ENIR</a:t>
            </a:r>
            <a:endParaRPr lang="el-GR" dirty="0">
              <a:solidFill>
                <a:prstClr val="white"/>
              </a:solidFill>
              <a:latin typeface="Calibri"/>
            </a:endParaRPr>
          </a:p>
        </p:txBody>
      </p:sp>
      <p:sp>
        <p:nvSpPr>
          <p:cNvPr id="29" name="28 - Έλλειψη">
            <a:extLst>
              <a:ext uri="{FF2B5EF4-FFF2-40B4-BE49-F238E27FC236}">
                <a16:creationId xmlns:a16="http://schemas.microsoft.com/office/drawing/2014/main" id="{F2F90F24-1B72-530D-BCFD-4D5C8324C124}"/>
              </a:ext>
            </a:extLst>
          </p:cNvPr>
          <p:cNvSpPr/>
          <p:nvPr/>
        </p:nvSpPr>
        <p:spPr>
          <a:xfrm>
            <a:off x="5302250" y="1106489"/>
            <a:ext cx="1677988" cy="55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Discover</a:t>
            </a:r>
            <a:endParaRPr lang="el-GR" sz="1200" dirty="0">
              <a:solidFill>
                <a:prstClr val="white"/>
              </a:solidFill>
              <a:latin typeface="Calibri"/>
            </a:endParaRPr>
          </a:p>
        </p:txBody>
      </p:sp>
      <p:sp>
        <p:nvSpPr>
          <p:cNvPr id="30" name="29 - Έλλειψη">
            <a:extLst>
              <a:ext uri="{FF2B5EF4-FFF2-40B4-BE49-F238E27FC236}">
                <a16:creationId xmlns:a16="http://schemas.microsoft.com/office/drawing/2014/main" id="{2E81E11B-8893-8E08-CE8D-8FD6A4DC5018}"/>
              </a:ext>
            </a:extLst>
          </p:cNvPr>
          <p:cNvSpPr/>
          <p:nvPr/>
        </p:nvSpPr>
        <p:spPr>
          <a:xfrm>
            <a:off x="6016625" y="5089525"/>
            <a:ext cx="10033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LLM</a:t>
            </a:r>
            <a:endParaRPr lang="el-GR" dirty="0">
              <a:solidFill>
                <a:prstClr val="white"/>
              </a:solidFill>
              <a:latin typeface="Calibri"/>
            </a:endParaRPr>
          </a:p>
        </p:txBody>
      </p:sp>
      <p:pic>
        <p:nvPicPr>
          <p:cNvPr id="135188" name="Picture 5">
            <a:extLst>
              <a:ext uri="{FF2B5EF4-FFF2-40B4-BE49-F238E27FC236}">
                <a16:creationId xmlns:a16="http://schemas.microsoft.com/office/drawing/2014/main" id="{625CE963-B297-BF44-C1C8-987602F2E3B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338" y="2732089"/>
            <a:ext cx="14097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4 - Έλλειψη">
            <a:extLst>
              <a:ext uri="{FF2B5EF4-FFF2-40B4-BE49-F238E27FC236}">
                <a16:creationId xmlns:a16="http://schemas.microsoft.com/office/drawing/2014/main" id="{23FD41ED-1CDE-E802-4670-FE12E2418DD5}"/>
              </a:ext>
            </a:extLst>
          </p:cNvPr>
          <p:cNvSpPr/>
          <p:nvPr/>
        </p:nvSpPr>
        <p:spPr>
          <a:xfrm>
            <a:off x="7918450" y="917575"/>
            <a:ext cx="191135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Caregivers-pro</a:t>
            </a:r>
            <a:endParaRPr lang="el-GR" dirty="0">
              <a:solidFill>
                <a:prstClr val="white"/>
              </a:solidFill>
              <a:latin typeface="Calibri"/>
            </a:endParaRPr>
          </a:p>
        </p:txBody>
      </p:sp>
      <p:sp>
        <p:nvSpPr>
          <p:cNvPr id="36" name="35 - Έλλειψη">
            <a:extLst>
              <a:ext uri="{FF2B5EF4-FFF2-40B4-BE49-F238E27FC236}">
                <a16:creationId xmlns:a16="http://schemas.microsoft.com/office/drawing/2014/main" id="{21FA9CFF-5795-EB31-4D7D-C9E8727095FA}"/>
              </a:ext>
            </a:extLst>
          </p:cNvPr>
          <p:cNvSpPr/>
          <p:nvPr/>
        </p:nvSpPr>
        <p:spPr>
          <a:xfrm>
            <a:off x="7864476" y="1822450"/>
            <a:ext cx="1363663"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err="1">
                <a:solidFill>
                  <a:prstClr val="white"/>
                </a:solidFill>
                <a:latin typeface="Calibri"/>
              </a:rPr>
              <a:t>i</a:t>
            </a:r>
            <a:r>
              <a:rPr lang="en-US" sz="1200" dirty="0">
                <a:solidFill>
                  <a:prstClr val="white"/>
                </a:solidFill>
                <a:latin typeface="Calibri"/>
              </a:rPr>
              <a:t>-connect</a:t>
            </a:r>
            <a:endParaRPr lang="el-GR" sz="1200" dirty="0">
              <a:solidFill>
                <a:prstClr val="white"/>
              </a:solidFill>
              <a:latin typeface="Calibri"/>
            </a:endParaRPr>
          </a:p>
        </p:txBody>
      </p:sp>
      <p:sp>
        <p:nvSpPr>
          <p:cNvPr id="2" name="26 - Έλλειψη">
            <a:extLst>
              <a:ext uri="{FF2B5EF4-FFF2-40B4-BE49-F238E27FC236}">
                <a16:creationId xmlns:a16="http://schemas.microsoft.com/office/drawing/2014/main" id="{34E2EFE2-E76C-53A3-2B03-C27393C6EBB9}"/>
              </a:ext>
            </a:extLst>
          </p:cNvPr>
          <p:cNvSpPr/>
          <p:nvPr/>
        </p:nvSpPr>
        <p:spPr>
          <a:xfrm>
            <a:off x="4367214" y="1671639"/>
            <a:ext cx="1677987" cy="7508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black"/>
                </a:solidFill>
                <a:latin typeface="Calibri"/>
              </a:rPr>
              <a:t>RECAGE</a:t>
            </a:r>
            <a:endParaRPr lang="el-GR" sz="2000" b="1" dirty="0">
              <a:solidFill>
                <a:prstClr val="black"/>
              </a:solidFill>
              <a:latin typeface="Calibri"/>
            </a:endParaRPr>
          </a:p>
        </p:txBody>
      </p:sp>
      <p:sp>
        <p:nvSpPr>
          <p:cNvPr id="3" name="26 - Έλλειψη">
            <a:extLst>
              <a:ext uri="{FF2B5EF4-FFF2-40B4-BE49-F238E27FC236}">
                <a16:creationId xmlns:a16="http://schemas.microsoft.com/office/drawing/2014/main" id="{DB5C0496-B1F6-C054-90E7-066774F02870}"/>
              </a:ext>
            </a:extLst>
          </p:cNvPr>
          <p:cNvSpPr/>
          <p:nvPr/>
        </p:nvSpPr>
        <p:spPr>
          <a:xfrm>
            <a:off x="6021388" y="1822450"/>
            <a:ext cx="1060450"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PILOT</a:t>
            </a:r>
            <a:endParaRPr lang="el-GR" dirty="0">
              <a:solidFill>
                <a:prstClr val="white"/>
              </a:solidFill>
              <a:latin typeface="Calibri"/>
            </a:endParaRPr>
          </a:p>
        </p:txBody>
      </p:sp>
      <p:sp>
        <p:nvSpPr>
          <p:cNvPr id="4" name="26 - Έλλειψη">
            <a:extLst>
              <a:ext uri="{FF2B5EF4-FFF2-40B4-BE49-F238E27FC236}">
                <a16:creationId xmlns:a16="http://schemas.microsoft.com/office/drawing/2014/main" id="{C85799F0-A170-5E24-E141-DA113BCADA74}"/>
              </a:ext>
            </a:extLst>
          </p:cNvPr>
          <p:cNvSpPr/>
          <p:nvPr/>
        </p:nvSpPr>
        <p:spPr>
          <a:xfrm>
            <a:off x="6853239" y="3265489"/>
            <a:ext cx="1692275"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DEMENTIA RIGHT</a:t>
            </a:r>
            <a:endParaRPr lang="el-GR" dirty="0">
              <a:solidFill>
                <a:prstClr val="white"/>
              </a:solidFill>
              <a:latin typeface="Calibri"/>
            </a:endParaRPr>
          </a:p>
        </p:txBody>
      </p:sp>
      <p:sp>
        <p:nvSpPr>
          <p:cNvPr id="5" name="26 - Έλλειψη">
            <a:extLst>
              <a:ext uri="{FF2B5EF4-FFF2-40B4-BE49-F238E27FC236}">
                <a16:creationId xmlns:a16="http://schemas.microsoft.com/office/drawing/2014/main" id="{00910A80-D1B8-0E2B-0F63-DE0AF8A88564}"/>
              </a:ext>
            </a:extLst>
          </p:cNvPr>
          <p:cNvSpPr/>
          <p:nvPr/>
        </p:nvSpPr>
        <p:spPr>
          <a:xfrm>
            <a:off x="4579939" y="3662364"/>
            <a:ext cx="1436687"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BRIDGE</a:t>
            </a:r>
            <a:endParaRPr lang="el-GR" dirty="0">
              <a:solidFill>
                <a:prstClr val="white"/>
              </a:solidFill>
              <a:latin typeface="Calibri"/>
            </a:endParaRPr>
          </a:p>
        </p:txBody>
      </p:sp>
      <p:sp>
        <p:nvSpPr>
          <p:cNvPr id="6" name="26 - Έλλειψη">
            <a:extLst>
              <a:ext uri="{FF2B5EF4-FFF2-40B4-BE49-F238E27FC236}">
                <a16:creationId xmlns:a16="http://schemas.microsoft.com/office/drawing/2014/main" id="{9E094F10-73DA-99F8-A404-9EAD874398C1}"/>
              </a:ext>
            </a:extLst>
          </p:cNvPr>
          <p:cNvSpPr/>
          <p:nvPr/>
        </p:nvSpPr>
        <p:spPr>
          <a:xfrm>
            <a:off x="3656014" y="2527300"/>
            <a:ext cx="191293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STORY2 REMEMBER</a:t>
            </a:r>
            <a:endParaRPr lang="el-GR" dirty="0">
              <a:solidFill>
                <a:prstClr val="white"/>
              </a:solidFill>
              <a:latin typeface="Calibri"/>
            </a:endParaRPr>
          </a:p>
        </p:txBody>
      </p:sp>
      <p:sp>
        <p:nvSpPr>
          <p:cNvPr id="7" name="26 - Έλλειψη">
            <a:extLst>
              <a:ext uri="{FF2B5EF4-FFF2-40B4-BE49-F238E27FC236}">
                <a16:creationId xmlns:a16="http://schemas.microsoft.com/office/drawing/2014/main" id="{9164046F-933B-32FB-E484-7E6432CD9AC3}"/>
              </a:ext>
            </a:extLst>
          </p:cNvPr>
          <p:cNvSpPr/>
          <p:nvPr/>
        </p:nvSpPr>
        <p:spPr>
          <a:xfrm>
            <a:off x="6807200" y="2355850"/>
            <a:ext cx="1568450" cy="75088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2400" dirty="0">
                <a:solidFill>
                  <a:prstClr val="white"/>
                </a:solidFill>
                <a:latin typeface="Calibri"/>
              </a:rPr>
              <a:t>RADAR</a:t>
            </a:r>
            <a:endParaRPr lang="el-GR" sz="2400" dirty="0">
              <a:solidFill>
                <a:prstClr val="white"/>
              </a:solidFill>
              <a:latin typeface="Calibri"/>
            </a:endParaRPr>
          </a:p>
        </p:txBody>
      </p:sp>
      <p:sp>
        <p:nvSpPr>
          <p:cNvPr id="8" name="26 - Έλλειψη">
            <a:extLst>
              <a:ext uri="{FF2B5EF4-FFF2-40B4-BE49-F238E27FC236}">
                <a16:creationId xmlns:a16="http://schemas.microsoft.com/office/drawing/2014/main" id="{82276311-5172-F712-7B76-8E8977F4B08B}"/>
              </a:ext>
            </a:extLst>
          </p:cNvPr>
          <p:cNvSpPr/>
          <p:nvPr/>
        </p:nvSpPr>
        <p:spPr>
          <a:xfrm>
            <a:off x="4119564" y="5089525"/>
            <a:ext cx="118268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EPIONI</a:t>
            </a:r>
            <a:endParaRPr lang="el-GR" dirty="0">
              <a:solidFill>
                <a:prstClr val="white"/>
              </a:solidFill>
              <a:latin typeface="Calibri"/>
            </a:endParaRPr>
          </a:p>
        </p:txBody>
      </p:sp>
      <p:sp>
        <p:nvSpPr>
          <p:cNvPr id="9" name="Οβάλ 8">
            <a:extLst>
              <a:ext uri="{FF2B5EF4-FFF2-40B4-BE49-F238E27FC236}">
                <a16:creationId xmlns:a16="http://schemas.microsoft.com/office/drawing/2014/main" id="{62F8E346-B2E4-83AB-D5C0-59A82B8C292F}"/>
              </a:ext>
            </a:extLst>
          </p:cNvPr>
          <p:cNvSpPr/>
          <p:nvPr/>
        </p:nvSpPr>
        <p:spPr>
          <a:xfrm>
            <a:off x="8540750" y="5626100"/>
            <a:ext cx="1670050"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DEMLENS</a:t>
            </a:r>
            <a:endParaRPr lang="el-GR" dirty="0">
              <a:solidFill>
                <a:prstClr val="white"/>
              </a:solidFill>
              <a:latin typeface="Calibri"/>
            </a:endParaRPr>
          </a:p>
        </p:txBody>
      </p:sp>
      <p:sp>
        <p:nvSpPr>
          <p:cNvPr id="10" name="Οβάλ 9">
            <a:extLst>
              <a:ext uri="{FF2B5EF4-FFF2-40B4-BE49-F238E27FC236}">
                <a16:creationId xmlns:a16="http://schemas.microsoft.com/office/drawing/2014/main" id="{758D5402-61BB-BC38-EC1E-25096F54A6DF}"/>
              </a:ext>
            </a:extLst>
          </p:cNvPr>
          <p:cNvSpPr/>
          <p:nvPr/>
        </p:nvSpPr>
        <p:spPr>
          <a:xfrm>
            <a:off x="1676400" y="5918200"/>
            <a:ext cx="1881188"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dirty="0">
                <a:solidFill>
                  <a:prstClr val="white"/>
                </a:solidFill>
                <a:latin typeface="Calibri"/>
              </a:rPr>
              <a:t>Υποστηρίζω</a:t>
            </a:r>
          </a:p>
        </p:txBody>
      </p:sp>
      <p:sp>
        <p:nvSpPr>
          <p:cNvPr id="11" name="Οβάλ 10">
            <a:extLst>
              <a:ext uri="{FF2B5EF4-FFF2-40B4-BE49-F238E27FC236}">
                <a16:creationId xmlns:a16="http://schemas.microsoft.com/office/drawing/2014/main" id="{559C3034-2ED7-C4D0-F2C8-72E0D9357BAB}"/>
              </a:ext>
            </a:extLst>
          </p:cNvPr>
          <p:cNvSpPr/>
          <p:nvPr/>
        </p:nvSpPr>
        <p:spPr>
          <a:xfrm>
            <a:off x="1981200" y="55563"/>
            <a:ext cx="1881188" cy="506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b="1">
                <a:solidFill>
                  <a:prstClr val="white"/>
                </a:solidFill>
                <a:latin typeface="Times New Roman" panose="02020603050405020304" pitchFamily="18" charset="0"/>
                <a:ea typeface="Times New Roman" panose="02020603050405020304" pitchFamily="18" charset="0"/>
              </a:rPr>
              <a:t>WCACD</a:t>
            </a:r>
            <a:endParaRPr lang="el-GR" dirty="0">
              <a:solidFill>
                <a:prstClr val="white"/>
              </a:solidFill>
              <a:latin typeface="Calibri"/>
            </a:endParaRPr>
          </a:p>
        </p:txBody>
      </p:sp>
      <p:sp>
        <p:nvSpPr>
          <p:cNvPr id="12" name="Οβάλ 11">
            <a:extLst>
              <a:ext uri="{FF2B5EF4-FFF2-40B4-BE49-F238E27FC236}">
                <a16:creationId xmlns:a16="http://schemas.microsoft.com/office/drawing/2014/main" id="{0A42C075-709C-E8E4-D0A6-0C9C7A898BE3}"/>
              </a:ext>
            </a:extLst>
          </p:cNvPr>
          <p:cNvSpPr/>
          <p:nvPr/>
        </p:nvSpPr>
        <p:spPr>
          <a:xfrm>
            <a:off x="7315200" y="147638"/>
            <a:ext cx="31242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b-NO" altLang="el-GR" dirty="0">
                <a:solidFill>
                  <a:prstClr val="white"/>
                </a:solidFill>
                <a:latin typeface="Calibri"/>
                <a:cs typeface="Calibri" panose="020F0502020204030204" pitchFamily="34" charset="0"/>
              </a:rPr>
              <a:t>PSW in dementia care</a:t>
            </a:r>
            <a:endParaRPr lang="el-GR" dirty="0">
              <a:solidFill>
                <a:prstClr val="white"/>
              </a:solidFill>
              <a:latin typeface="Calibri"/>
            </a:endParaRPr>
          </a:p>
        </p:txBody>
      </p:sp>
      <p:sp>
        <p:nvSpPr>
          <p:cNvPr id="13" name="Οβάλ 12">
            <a:extLst>
              <a:ext uri="{FF2B5EF4-FFF2-40B4-BE49-F238E27FC236}">
                <a16:creationId xmlns:a16="http://schemas.microsoft.com/office/drawing/2014/main" id="{5A7CA63D-D35B-6425-F134-07A4D1B81975}"/>
              </a:ext>
            </a:extLst>
          </p:cNvPr>
          <p:cNvSpPr/>
          <p:nvPr/>
        </p:nvSpPr>
        <p:spPr>
          <a:xfrm>
            <a:off x="1524001" y="2352676"/>
            <a:ext cx="2017713"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Times New Roman" panose="02020603050405020304" pitchFamily="18" charset="0"/>
                <a:ea typeface="Times New Roman" panose="02020603050405020304" pitchFamily="18" charset="0"/>
              </a:rPr>
              <a:t>INFOCARE</a:t>
            </a:r>
            <a:endParaRPr lang="el-GR" dirty="0">
              <a:solidFill>
                <a:prstClr val="white"/>
              </a:solidFill>
              <a:latin typeface="Calibri"/>
            </a:endParaRPr>
          </a:p>
        </p:txBody>
      </p:sp>
      <p:sp>
        <p:nvSpPr>
          <p:cNvPr id="31" name="Οβάλ 30">
            <a:extLst>
              <a:ext uri="{FF2B5EF4-FFF2-40B4-BE49-F238E27FC236}">
                <a16:creationId xmlns:a16="http://schemas.microsoft.com/office/drawing/2014/main" id="{893DAE59-FDCE-D2FE-DD4C-AA9117443700}"/>
              </a:ext>
            </a:extLst>
          </p:cNvPr>
          <p:cNvSpPr/>
          <p:nvPr/>
        </p:nvSpPr>
        <p:spPr>
          <a:xfrm>
            <a:off x="4327526" y="5918200"/>
            <a:ext cx="2638425"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Times New Roman" panose="02020603050405020304" pitchFamily="18" charset="0"/>
                <a:ea typeface="Times New Roman" panose="02020603050405020304" pitchFamily="18" charset="0"/>
              </a:rPr>
              <a:t>Games4CoSkills</a:t>
            </a:r>
            <a:endParaRPr lang="el-GR" dirty="0">
              <a:solidFill>
                <a:prstClr val="white"/>
              </a:solidFill>
              <a:latin typeface="Calibri"/>
            </a:endParaRPr>
          </a:p>
        </p:txBody>
      </p:sp>
      <p:sp>
        <p:nvSpPr>
          <p:cNvPr id="33" name="Οβάλ 32">
            <a:extLst>
              <a:ext uri="{FF2B5EF4-FFF2-40B4-BE49-F238E27FC236}">
                <a16:creationId xmlns:a16="http://schemas.microsoft.com/office/drawing/2014/main" id="{6B8D58B9-8119-3725-399D-2D56425C6A57}"/>
              </a:ext>
            </a:extLst>
          </p:cNvPr>
          <p:cNvSpPr/>
          <p:nvPr/>
        </p:nvSpPr>
        <p:spPr>
          <a:xfrm>
            <a:off x="1524000" y="3810001"/>
            <a:ext cx="2033588"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prstClr val="white"/>
                </a:solidFill>
                <a:latin typeface="Times New Roman" panose="02020603050405020304" pitchFamily="18" charset="0"/>
                <a:ea typeface="FreeSans"/>
              </a:rPr>
              <a:t>E</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L</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So</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M</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C</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I</a:t>
            </a:r>
            <a:endParaRPr lang="el-GR" dirty="0">
              <a:solidFill>
                <a:prstClr val="white"/>
              </a:solidFill>
              <a:latin typeface="Calibri"/>
            </a:endParaRPr>
          </a:p>
        </p:txBody>
      </p:sp>
      <p:sp>
        <p:nvSpPr>
          <p:cNvPr id="37" name="Οβάλ 36">
            <a:extLst>
              <a:ext uri="{FF2B5EF4-FFF2-40B4-BE49-F238E27FC236}">
                <a16:creationId xmlns:a16="http://schemas.microsoft.com/office/drawing/2014/main" id="{428B351F-C038-634C-D951-9A4F4896223C}"/>
              </a:ext>
            </a:extLst>
          </p:cNvPr>
          <p:cNvSpPr/>
          <p:nvPr/>
        </p:nvSpPr>
        <p:spPr>
          <a:xfrm>
            <a:off x="1752600" y="760413"/>
            <a:ext cx="1881188" cy="53816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Calibri"/>
              </a:rPr>
              <a:t>VRADA</a:t>
            </a:r>
            <a:endParaRPr lang="el-GR" b="1" dirty="0">
              <a:solidFill>
                <a:prstClr val="white"/>
              </a:solidFill>
              <a:latin typeface="Calibri"/>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Εικόνα 2">
            <a:extLst>
              <a:ext uri="{FF2B5EF4-FFF2-40B4-BE49-F238E27FC236}">
                <a16:creationId xmlns:a16="http://schemas.microsoft.com/office/drawing/2014/main" id="{5D3405E8-EB94-888A-AD76-6FA5D4C9CD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1990436"/>
            <a:ext cx="90678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12" descr="Alzheimer Ellas 1">
            <a:extLst>
              <a:ext uri="{FF2B5EF4-FFF2-40B4-BE49-F238E27FC236}">
                <a16:creationId xmlns:a16="http://schemas.microsoft.com/office/drawing/2014/main" id="{DE7E3BA9-278B-32E7-F5E5-D1368024B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2675" y="36513"/>
            <a:ext cx="9493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Picture 4" descr="auth logo black_NEW copy">
            <a:extLst>
              <a:ext uri="{FF2B5EF4-FFF2-40B4-BE49-F238E27FC236}">
                <a16:creationId xmlns:a16="http://schemas.microsoft.com/office/drawing/2014/main" id="{AAC9DDB9-CFBF-CB3D-C440-7445F6852D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00" y="36513"/>
            <a:ext cx="9223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B3679EE-58DD-DE46-3AA1-2F4A618AFB77}"/>
              </a:ext>
            </a:extLst>
          </p:cNvPr>
          <p:cNvSpPr txBox="1"/>
          <p:nvPr/>
        </p:nvSpPr>
        <p:spPr>
          <a:xfrm>
            <a:off x="3129280" y="1080254"/>
            <a:ext cx="6096000" cy="584775"/>
          </a:xfrm>
          <a:prstGeom prst="rect">
            <a:avLst/>
          </a:prstGeom>
          <a:noFill/>
        </p:spPr>
        <p:txBody>
          <a:bodyPr wrap="square">
            <a:spAutoFit/>
          </a:bodyPr>
          <a:lstStyle/>
          <a:p>
            <a:pPr algn="ctr"/>
            <a:r>
              <a:rPr lang="en-US" sz="3200" b="1" dirty="0">
                <a:solidFill>
                  <a:srgbClr val="FF0000"/>
                </a:solidFill>
              </a:rPr>
              <a:t>Horizon project</a:t>
            </a:r>
            <a:endParaRPr lang="el-GR" sz="3200" b="1" dirty="0">
              <a:solidFill>
                <a:srgbClr val="FF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7ED922-A800-7AD6-7950-7A56CDEB5148}"/>
              </a:ext>
            </a:extLst>
          </p:cNvPr>
          <p:cNvSpPr txBox="1"/>
          <p:nvPr/>
        </p:nvSpPr>
        <p:spPr>
          <a:xfrm>
            <a:off x="534154" y="61110"/>
            <a:ext cx="11657846" cy="6186309"/>
          </a:xfrm>
          <a:prstGeom prst="rect">
            <a:avLst/>
          </a:prstGeom>
          <a:noFill/>
        </p:spPr>
        <p:txBody>
          <a:bodyPr wrap="square">
            <a:spAutoFit/>
          </a:bodyPr>
          <a:lstStyle/>
          <a:p>
            <a:pPr algn="l"/>
            <a:r>
              <a:rPr lang="el-GR" dirty="0">
                <a:effectLst/>
              </a:rPr>
              <a:t>ΣΥΜΜΕΤΕΧΟΝΤΕΣ</a:t>
            </a:r>
            <a:r>
              <a:rPr lang="en-US" dirty="0">
                <a:effectLst/>
              </a:rPr>
              <a:t>:</a:t>
            </a:r>
          </a:p>
          <a:p>
            <a:pPr algn="l"/>
            <a:endParaRPr lang="en-US" dirty="0">
              <a:effectLst/>
            </a:endParaRPr>
          </a:p>
          <a:p>
            <a:pPr algn="l">
              <a:buFont typeface="Arial" panose="020B0604020202020204" pitchFamily="34" charset="0"/>
              <a:buChar char="•"/>
            </a:pPr>
            <a:r>
              <a:rPr lang="en-US" sz="2400" dirty="0">
                <a:effectLst/>
              </a:rPr>
              <a:t>Fondazione </a:t>
            </a:r>
            <a:r>
              <a:rPr lang="en-US" sz="2400" dirty="0" err="1">
                <a:effectLst/>
              </a:rPr>
              <a:t>Europea</a:t>
            </a:r>
            <a:r>
              <a:rPr lang="en-US" sz="2400" dirty="0">
                <a:effectLst/>
              </a:rPr>
              <a:t> di </a:t>
            </a:r>
            <a:r>
              <a:rPr lang="en-US" sz="2400" dirty="0" err="1">
                <a:effectLst/>
              </a:rPr>
              <a:t>Ricerca</a:t>
            </a:r>
            <a:r>
              <a:rPr lang="en-US" sz="2400" dirty="0">
                <a:effectLst/>
              </a:rPr>
              <a:t> </a:t>
            </a:r>
            <a:r>
              <a:rPr lang="en-US" sz="2400" dirty="0" err="1">
                <a:effectLst/>
              </a:rPr>
              <a:t>Biomedica</a:t>
            </a:r>
            <a:r>
              <a:rPr lang="en-US" sz="2400" dirty="0">
                <a:effectLst/>
              </a:rPr>
              <a:t>, Gazzaniga (Italy) (PI: Carlo A. </a:t>
            </a:r>
            <a:r>
              <a:rPr lang="en-US" sz="2400" dirty="0" err="1">
                <a:effectLst/>
              </a:rPr>
              <a:t>Defanti</a:t>
            </a:r>
            <a:r>
              <a:rPr lang="en-US" sz="2400" dirty="0">
                <a:effectLst/>
              </a:rPr>
              <a:t>, co-PI: Sara </a:t>
            </a:r>
            <a:r>
              <a:rPr lang="en-US" sz="2400" dirty="0" err="1">
                <a:effectLst/>
              </a:rPr>
              <a:t>Fascendini</a:t>
            </a:r>
            <a:r>
              <a:rPr lang="en-US" sz="2400" dirty="0">
                <a:effectLst/>
              </a:rPr>
              <a:t>)</a:t>
            </a:r>
          </a:p>
          <a:p>
            <a:pPr algn="l">
              <a:buFont typeface="Arial" panose="020B0604020202020204" pitchFamily="34" charset="0"/>
              <a:buChar char="•"/>
            </a:pPr>
            <a:r>
              <a:rPr lang="en-US" sz="2400" dirty="0" err="1">
                <a:effectLst/>
              </a:rPr>
              <a:t>Sykehuset</a:t>
            </a:r>
            <a:r>
              <a:rPr lang="en-US" sz="2400" dirty="0">
                <a:effectLst/>
              </a:rPr>
              <a:t> </a:t>
            </a:r>
            <a:r>
              <a:rPr lang="en-US" sz="2400" dirty="0" err="1">
                <a:effectLst/>
              </a:rPr>
              <a:t>Innlandet</a:t>
            </a:r>
            <a:r>
              <a:rPr lang="en-US" sz="2400" dirty="0">
                <a:effectLst/>
              </a:rPr>
              <a:t>, </a:t>
            </a:r>
            <a:r>
              <a:rPr lang="en-US" sz="2400" dirty="0" err="1">
                <a:effectLst/>
              </a:rPr>
              <a:t>Ottestad</a:t>
            </a:r>
            <a:r>
              <a:rPr lang="en-US" sz="2400" dirty="0">
                <a:effectLst/>
              </a:rPr>
              <a:t>, Norway (PI: </a:t>
            </a:r>
            <a:r>
              <a:rPr lang="en-US" sz="2400" dirty="0" err="1">
                <a:effectLst/>
              </a:rPr>
              <a:t>Sverre</a:t>
            </a:r>
            <a:r>
              <a:rPr lang="en-US" sz="2400" dirty="0">
                <a:effectLst/>
              </a:rPr>
              <a:t> Bergh)</a:t>
            </a:r>
          </a:p>
          <a:p>
            <a:pPr algn="l">
              <a:buFont typeface="Arial" panose="020B0604020202020204" pitchFamily="34" charset="0"/>
              <a:buChar char="•"/>
            </a:pPr>
            <a:r>
              <a:rPr lang="en-US" sz="2400" dirty="0">
                <a:effectLst/>
              </a:rPr>
              <a:t>Université de Genève, Switzerland (PI: Giovanni B </a:t>
            </a:r>
            <a:r>
              <a:rPr lang="en-US" sz="2400" dirty="0" err="1">
                <a:effectLst/>
              </a:rPr>
              <a:t>Frisoni</a:t>
            </a:r>
            <a:r>
              <a:rPr lang="en-US" sz="2400" dirty="0">
                <a:effectLst/>
              </a:rPr>
              <a:t>, Co-PI: Julius Popp)</a:t>
            </a:r>
          </a:p>
          <a:p>
            <a:pPr algn="l">
              <a:buFont typeface="Arial" panose="020B0604020202020204" pitchFamily="34" charset="0"/>
              <a:buChar char="•"/>
            </a:pPr>
            <a:r>
              <a:rPr lang="en-US" sz="2400" dirty="0">
                <a:effectLst/>
              </a:rPr>
              <a:t>Centre </a:t>
            </a:r>
            <a:r>
              <a:rPr lang="en-US" sz="2400" dirty="0" err="1">
                <a:effectLst/>
              </a:rPr>
              <a:t>Hospitalier</a:t>
            </a:r>
            <a:r>
              <a:rPr lang="en-US" sz="2400" dirty="0">
                <a:effectLst/>
              </a:rPr>
              <a:t> </a:t>
            </a:r>
            <a:r>
              <a:rPr lang="en-US" sz="2400" dirty="0" err="1">
                <a:effectLst/>
              </a:rPr>
              <a:t>Universitaire</a:t>
            </a:r>
            <a:r>
              <a:rPr lang="en-US" sz="2400" dirty="0">
                <a:effectLst/>
              </a:rPr>
              <a:t> St Pierre </a:t>
            </a:r>
            <a:r>
              <a:rPr lang="en-US" sz="2400" dirty="0" err="1">
                <a:effectLst/>
              </a:rPr>
              <a:t>Bruxelles</a:t>
            </a:r>
            <a:r>
              <a:rPr lang="en-US" sz="2400" dirty="0">
                <a:effectLst/>
              </a:rPr>
              <a:t>, Belgium (PI: Jean Philippe </a:t>
            </a:r>
            <a:r>
              <a:rPr lang="en-US" sz="2400" dirty="0" err="1">
                <a:effectLst/>
              </a:rPr>
              <a:t>Praet</a:t>
            </a:r>
            <a:r>
              <a:rPr lang="en-US" sz="2400" dirty="0">
                <a:effectLst/>
              </a:rPr>
              <a:t>)</a:t>
            </a:r>
          </a:p>
          <a:p>
            <a:pPr algn="l">
              <a:buFont typeface="Arial" panose="020B0604020202020204" pitchFamily="34" charset="0"/>
              <a:buChar char="•"/>
            </a:pPr>
            <a:r>
              <a:rPr lang="en-US" sz="2400" dirty="0" err="1">
                <a:effectLst/>
              </a:rPr>
              <a:t>Azienda</a:t>
            </a:r>
            <a:r>
              <a:rPr lang="en-US" sz="2400" dirty="0">
                <a:effectLst/>
              </a:rPr>
              <a:t> </a:t>
            </a:r>
            <a:r>
              <a:rPr lang="en-US" sz="2400" dirty="0" err="1">
                <a:effectLst/>
              </a:rPr>
              <a:t>Unità</a:t>
            </a:r>
            <a:r>
              <a:rPr lang="en-US" sz="2400" dirty="0">
                <a:effectLst/>
              </a:rPr>
              <a:t> Sanitaria Locale di Modena; Italy (PI: Andrea </a:t>
            </a:r>
            <a:r>
              <a:rPr lang="en-US" sz="2400" dirty="0" err="1">
                <a:effectLst/>
              </a:rPr>
              <a:t>Fabbo</a:t>
            </a:r>
            <a:r>
              <a:rPr lang="en-US" sz="2400" dirty="0">
                <a:effectLst/>
              </a:rPr>
              <a:t>)</a:t>
            </a:r>
          </a:p>
          <a:p>
            <a:pPr algn="l">
              <a:buFont typeface="Arial" panose="020B0604020202020204" pitchFamily="34" charset="0"/>
              <a:buChar char="•"/>
            </a:pPr>
            <a:r>
              <a:rPr lang="en-US" sz="2400" dirty="0" err="1">
                <a:effectLst/>
              </a:rPr>
              <a:t>Zentralinstitut</a:t>
            </a:r>
            <a:r>
              <a:rPr lang="en-US" sz="2400" dirty="0">
                <a:effectLst/>
              </a:rPr>
              <a:t> für </a:t>
            </a:r>
            <a:r>
              <a:rPr lang="en-US" sz="2400" dirty="0" err="1">
                <a:effectLst/>
              </a:rPr>
              <a:t>Seelische</a:t>
            </a:r>
            <a:r>
              <a:rPr lang="en-US" sz="2400" dirty="0">
                <a:effectLst/>
              </a:rPr>
              <a:t> Gesundheit, Mannheim, Germany (PI: Lutz Froelich)</a:t>
            </a:r>
          </a:p>
          <a:p>
            <a:pPr algn="l">
              <a:buFont typeface="Arial" panose="020B0604020202020204" pitchFamily="34" charset="0"/>
              <a:buChar char="•"/>
            </a:pPr>
            <a:r>
              <a:rPr lang="en-US" sz="2400" dirty="0" err="1">
                <a:effectLst/>
              </a:rPr>
              <a:t>Azienda</a:t>
            </a:r>
            <a:r>
              <a:rPr lang="en-US" sz="2400" dirty="0">
                <a:effectLst/>
              </a:rPr>
              <a:t> Socio Sanitaria </a:t>
            </a:r>
            <a:r>
              <a:rPr lang="en-US" sz="2400" dirty="0" err="1">
                <a:effectLst/>
              </a:rPr>
              <a:t>Territoriale</a:t>
            </a:r>
            <a:r>
              <a:rPr lang="en-US" sz="2400" dirty="0">
                <a:effectLst/>
              </a:rPr>
              <a:t> di </a:t>
            </a:r>
            <a:r>
              <a:rPr lang="en-US" sz="2400" dirty="0" err="1">
                <a:effectLst/>
              </a:rPr>
              <a:t>Mantova</a:t>
            </a:r>
            <a:r>
              <a:rPr lang="en-US" sz="2400" dirty="0">
                <a:effectLst/>
              </a:rPr>
              <a:t>, Italy (PI: Alfonso Ciccone)</a:t>
            </a:r>
          </a:p>
          <a:p>
            <a:pPr algn="l">
              <a:buFont typeface="Arial" panose="020B0604020202020204" pitchFamily="34" charset="0"/>
              <a:buChar char="•"/>
            </a:pPr>
            <a:r>
              <a:rPr lang="en-US" sz="2400" dirty="0" err="1">
                <a:effectLst/>
              </a:rPr>
              <a:t>Charité</a:t>
            </a:r>
            <a:r>
              <a:rPr lang="en-US" sz="2400" dirty="0">
                <a:effectLst/>
              </a:rPr>
              <a:t> – </a:t>
            </a:r>
            <a:r>
              <a:rPr lang="en-US" sz="2400" dirty="0" err="1">
                <a:effectLst/>
              </a:rPr>
              <a:t>Universitätsmedizin</a:t>
            </a:r>
            <a:r>
              <a:rPr lang="en-US" sz="2400" dirty="0">
                <a:effectLst/>
              </a:rPr>
              <a:t> Berlin, Germany (PI: Oliver Peters)</a:t>
            </a:r>
          </a:p>
          <a:p>
            <a:pPr algn="l">
              <a:buFont typeface="Arial" panose="020B0604020202020204" pitchFamily="34" charset="0"/>
              <a:buChar char="•"/>
            </a:pPr>
            <a:r>
              <a:rPr lang="en-US" sz="2400" dirty="0" err="1">
                <a:effectLst/>
              </a:rPr>
              <a:t>Cliniche</a:t>
            </a:r>
            <a:r>
              <a:rPr lang="en-US" sz="2400" dirty="0">
                <a:effectLst/>
              </a:rPr>
              <a:t> </a:t>
            </a:r>
            <a:r>
              <a:rPr lang="en-US" sz="2400" dirty="0" err="1">
                <a:effectLst/>
              </a:rPr>
              <a:t>Gavazzeni</a:t>
            </a:r>
            <a:r>
              <a:rPr lang="en-US" sz="2400" dirty="0">
                <a:effectLst/>
              </a:rPr>
              <a:t> </a:t>
            </a:r>
            <a:r>
              <a:rPr lang="en-US" sz="2400" dirty="0" err="1">
                <a:effectLst/>
              </a:rPr>
              <a:t>SpA</a:t>
            </a:r>
            <a:r>
              <a:rPr lang="en-US" sz="2400" dirty="0">
                <a:effectLst/>
              </a:rPr>
              <a:t> Bergamo, Italy (PI: Paola Merlo)</a:t>
            </a:r>
          </a:p>
          <a:p>
            <a:pPr algn="l">
              <a:buFont typeface="Arial" panose="020B0604020202020204" pitchFamily="34" charset="0"/>
              <a:buChar char="•"/>
            </a:pPr>
            <a:r>
              <a:rPr lang="en-US" sz="2400" dirty="0" err="1">
                <a:effectLst/>
              </a:rPr>
              <a:t>Università</a:t>
            </a:r>
            <a:r>
              <a:rPr lang="en-US" sz="2400" dirty="0">
                <a:effectLst/>
              </a:rPr>
              <a:t> </a:t>
            </a:r>
            <a:r>
              <a:rPr lang="en-US" sz="2400" dirty="0" err="1">
                <a:effectLst/>
              </a:rPr>
              <a:t>degli</a:t>
            </a:r>
            <a:r>
              <a:rPr lang="en-US" sz="2400" dirty="0">
                <a:effectLst/>
              </a:rPr>
              <a:t> </a:t>
            </a:r>
            <a:r>
              <a:rPr lang="en-US" sz="2400" dirty="0" err="1">
                <a:effectLst/>
              </a:rPr>
              <a:t>Studi</a:t>
            </a:r>
            <a:r>
              <a:rPr lang="en-US" sz="2400" dirty="0">
                <a:effectLst/>
              </a:rPr>
              <a:t> di Perugia, PG, Italy (PI: </a:t>
            </a:r>
            <a:r>
              <a:rPr lang="en-US" sz="2400" dirty="0" err="1">
                <a:effectLst/>
              </a:rPr>
              <a:t>Patrizia</a:t>
            </a:r>
            <a:r>
              <a:rPr lang="en-US" sz="2400" dirty="0">
                <a:effectLst/>
              </a:rPr>
              <a:t> </a:t>
            </a:r>
            <a:r>
              <a:rPr lang="en-US" sz="2400" dirty="0" err="1">
                <a:effectLst/>
              </a:rPr>
              <a:t>Mecocci</a:t>
            </a:r>
            <a:r>
              <a:rPr lang="en-US" sz="2400" dirty="0">
                <a:effectLst/>
              </a:rPr>
              <a:t>)</a:t>
            </a:r>
          </a:p>
          <a:p>
            <a:pPr algn="l">
              <a:buFont typeface="Arial" panose="020B0604020202020204" pitchFamily="34" charset="0"/>
              <a:buChar char="•"/>
            </a:pPr>
            <a:r>
              <a:rPr lang="en-US" sz="2400" dirty="0">
                <a:effectLst/>
              </a:rPr>
              <a:t>Assistance </a:t>
            </a:r>
            <a:r>
              <a:rPr lang="en-US" sz="2400" dirty="0" err="1">
                <a:effectLst/>
              </a:rPr>
              <a:t>Publique</a:t>
            </a:r>
            <a:r>
              <a:rPr lang="en-US" sz="2400" dirty="0">
                <a:effectLst/>
              </a:rPr>
              <a:t> – </a:t>
            </a:r>
            <a:r>
              <a:rPr lang="en-US" sz="2400" dirty="0" err="1">
                <a:effectLst/>
              </a:rPr>
              <a:t>Hopitaux</a:t>
            </a:r>
            <a:r>
              <a:rPr lang="en-US" sz="2400" dirty="0">
                <a:effectLst/>
              </a:rPr>
              <a:t> de Paris, France (PI: Jacques </a:t>
            </a:r>
            <a:r>
              <a:rPr lang="en-US" sz="2400" dirty="0" err="1">
                <a:effectLst/>
              </a:rPr>
              <a:t>Hugon</a:t>
            </a:r>
            <a:r>
              <a:rPr lang="en-US" sz="2400" dirty="0">
                <a:effectLst/>
              </a:rPr>
              <a:t>)</a:t>
            </a:r>
          </a:p>
          <a:p>
            <a:pPr algn="l">
              <a:buFont typeface="Arial" panose="020B0604020202020204" pitchFamily="34" charset="0"/>
              <a:buChar char="•"/>
            </a:pPr>
            <a:r>
              <a:rPr lang="en-US" sz="2400" b="1" dirty="0" err="1">
                <a:effectLst/>
              </a:rPr>
              <a:t>Aristotelio</a:t>
            </a:r>
            <a:r>
              <a:rPr lang="en-US" sz="2400" b="1" dirty="0">
                <a:effectLst/>
              </a:rPr>
              <a:t> </a:t>
            </a:r>
            <a:r>
              <a:rPr lang="en-US" sz="2400" b="1" dirty="0" err="1">
                <a:effectLst/>
              </a:rPr>
              <a:t>Panepistimio</a:t>
            </a:r>
            <a:r>
              <a:rPr lang="en-US" sz="2400" b="1" dirty="0">
                <a:effectLst/>
              </a:rPr>
              <a:t> </a:t>
            </a:r>
            <a:r>
              <a:rPr lang="en-US" sz="2400" b="1" dirty="0" err="1">
                <a:effectLst/>
              </a:rPr>
              <a:t>Thessalonikis</a:t>
            </a:r>
            <a:r>
              <a:rPr lang="en-US" sz="2400" b="1" dirty="0">
                <a:effectLst/>
              </a:rPr>
              <a:t>, Greece (PI:  Magda Tsolaki)</a:t>
            </a:r>
          </a:p>
          <a:p>
            <a:pPr algn="l"/>
            <a:endParaRPr lang="en-US" sz="2400" b="1" dirty="0">
              <a:effectLst/>
            </a:endParaRPr>
          </a:p>
          <a:p>
            <a:pPr algn="just"/>
            <a:r>
              <a:rPr lang="en-US" sz="2400" dirty="0">
                <a:effectLst/>
              </a:rPr>
              <a:t>The CRO is: Mediolanum </a:t>
            </a:r>
            <a:r>
              <a:rPr lang="en-US" sz="2400" dirty="0" err="1">
                <a:effectLst/>
              </a:rPr>
              <a:t>Cardioresearch</a:t>
            </a:r>
            <a:r>
              <a:rPr lang="en-US" sz="2400" dirty="0">
                <a:effectLst/>
              </a:rPr>
              <a:t>, Milan, Italy (Maria C. Jori)</a:t>
            </a:r>
          </a:p>
        </p:txBody>
      </p:sp>
    </p:spTree>
    <p:extLst>
      <p:ext uri="{BB962C8B-B14F-4D97-AF65-F5344CB8AC3E}">
        <p14:creationId xmlns:p14="http://schemas.microsoft.com/office/powerpoint/2010/main" val="1333520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10;&#10;Περιγραφή που δημιουργήθηκε αυτόματα">
            <a:extLst>
              <a:ext uri="{FF2B5EF4-FFF2-40B4-BE49-F238E27FC236}">
                <a16:creationId xmlns:a16="http://schemas.microsoft.com/office/drawing/2014/main" id="{57C943DA-FAB2-465B-8CCE-1CEE116E3C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52650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9FC79173-1EA9-418E-D44F-2DF773993BED}"/>
              </a:ext>
            </a:extLst>
          </p:cNvPr>
          <p:cNvSpPr>
            <a:spLocks noGrp="1" noChangeArrowheads="1"/>
          </p:cNvSpPr>
          <p:nvPr>
            <p:ph type="title" idx="4294967295"/>
          </p:nvPr>
        </p:nvSpPr>
        <p:spPr bwMode="auto">
          <a:xfrm>
            <a:off x="1981200" y="1000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marL="0" indent="0" algn="ctr" eaLnBrk="1" hangingPunct="1"/>
            <a:r>
              <a:rPr lang="el-GR" altLang="el-GR" sz="3600" dirty="0">
                <a:solidFill>
                  <a:srgbClr val="FF0000"/>
                </a:solidFill>
              </a:rPr>
              <a:t>Παγκόσμιος Χάρτης </a:t>
            </a:r>
            <a:br>
              <a:rPr lang="el-GR" altLang="el-GR" sz="3600" dirty="0">
                <a:solidFill>
                  <a:srgbClr val="FF0000"/>
                </a:solidFill>
              </a:rPr>
            </a:br>
            <a:r>
              <a:rPr lang="el-GR" altLang="el-GR" sz="3600" dirty="0">
                <a:solidFill>
                  <a:srgbClr val="FF0000"/>
                </a:solidFill>
              </a:rPr>
              <a:t>Νόσου </a:t>
            </a:r>
            <a:r>
              <a:rPr lang="en-US" altLang="el-GR" sz="3600" dirty="0">
                <a:solidFill>
                  <a:srgbClr val="FF0000"/>
                </a:solidFill>
              </a:rPr>
              <a:t>Alzheimer’s </a:t>
            </a:r>
          </a:p>
        </p:txBody>
      </p:sp>
      <p:sp>
        <p:nvSpPr>
          <p:cNvPr id="138243" name="Rectangle 3">
            <a:extLst>
              <a:ext uri="{FF2B5EF4-FFF2-40B4-BE49-F238E27FC236}">
                <a16:creationId xmlns:a16="http://schemas.microsoft.com/office/drawing/2014/main" id="{E7AA5173-1792-5207-5958-ABA8D2A5E913}"/>
              </a:ext>
            </a:extLst>
          </p:cNvPr>
          <p:cNvSpPr>
            <a:spLocks noGrp="1" noChangeArrowheads="1"/>
          </p:cNvSpPr>
          <p:nvPr>
            <p:ph type="body" idx="4294967295"/>
          </p:nvPr>
        </p:nvSpPr>
        <p:spPr bwMode="auto">
          <a:xfrm>
            <a:off x="1524000" y="1509713"/>
            <a:ext cx="6210300" cy="4398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dirty="0">
                <a:solidFill>
                  <a:srgbClr val="FFC000"/>
                </a:solidFill>
                <a:ea typeface="MS PGothic" panose="020B0600070205080204" pitchFamily="34" charset="-128"/>
              </a:rPr>
              <a:t>Προώθηση της ενημέρωσης και κατανόησης της νόσου</a:t>
            </a: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dirty="0">
                <a:solidFill>
                  <a:srgbClr val="FFC000"/>
                </a:solidFill>
                <a:ea typeface="MS PGothic" panose="020B0600070205080204" pitchFamily="34" charset="-128"/>
              </a:rPr>
              <a:t>Σεβασμός των ανθρωπίνων δικαιωμάτων των ανθρώπων με άνοια</a:t>
            </a:r>
            <a:endParaRPr lang="en-GB" altLang="el-GR" sz="2200" b="0" dirty="0">
              <a:solidFill>
                <a:srgbClr val="FFC000"/>
              </a:solidFill>
              <a:ea typeface="MS PGothic" panose="020B0600070205080204" pitchFamily="34" charset="-128"/>
            </a:endParaRP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dirty="0">
                <a:solidFill>
                  <a:srgbClr val="FFC000"/>
                </a:solidFill>
                <a:ea typeface="MS PGothic" panose="020B0600070205080204" pitchFamily="34" charset="-128"/>
              </a:rPr>
              <a:t>Αναγνώριση του ρόλου κλειδιού των οικογενειών και των περιθαλπόντων</a:t>
            </a:r>
            <a:endParaRPr lang="en-GB" altLang="el-GR" sz="2200" b="0" dirty="0">
              <a:solidFill>
                <a:srgbClr val="FFC000"/>
              </a:solidFill>
              <a:ea typeface="MS PGothic" panose="020B0600070205080204" pitchFamily="34" charset="-128"/>
            </a:endParaRP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dirty="0">
                <a:solidFill>
                  <a:srgbClr val="FFC000"/>
                </a:solidFill>
                <a:ea typeface="MS PGothic" panose="020B0600070205080204" pitchFamily="34" charset="-128"/>
              </a:rPr>
              <a:t>Εύκολη πρόσβαση στις δομές υγείας και κοινωνικής φροντίδας</a:t>
            </a: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dirty="0">
                <a:solidFill>
                  <a:srgbClr val="FFFF00"/>
                </a:solidFill>
                <a:ea typeface="MS PGothic" panose="020B0600070205080204" pitchFamily="34" charset="-128"/>
              </a:rPr>
              <a:t>Υπογράμμιση της σπουδαιότητας της έναρξης της θεραπείας μετά τη διάγνωση</a:t>
            </a:r>
            <a:endParaRPr lang="en-GB" altLang="el-GR" sz="2200" dirty="0">
              <a:solidFill>
                <a:srgbClr val="FFFF00"/>
              </a:solidFill>
              <a:ea typeface="MS PGothic" panose="020B0600070205080204" pitchFamily="34" charset="-128"/>
            </a:endParaRPr>
          </a:p>
          <a:p>
            <a:pPr marL="723900" lvl="1" indent="-266700" eaLnBrk="1" hangingPunct="1">
              <a:spcBef>
                <a:spcPct val="15000"/>
              </a:spcBef>
              <a:spcAft>
                <a:spcPct val="10000"/>
              </a:spcAft>
              <a:buClr>
                <a:schemeClr val="tx2"/>
              </a:buClr>
              <a:buFont typeface="Times" panose="02020603050405020304" pitchFamily="18" charset="0"/>
              <a:buAutoNum type="arabicPeriod"/>
            </a:pPr>
            <a:r>
              <a:rPr lang="el-GR" altLang="el-GR" sz="2200" b="0" dirty="0">
                <a:solidFill>
                  <a:srgbClr val="FFC000"/>
                </a:solidFill>
                <a:ea typeface="MS PGothic" panose="020B0600070205080204" pitchFamily="34" charset="-128"/>
              </a:rPr>
              <a:t>Πρόληψη της νόσου μέσω της βελτίωσης της δημόσιας υγείας</a:t>
            </a:r>
            <a:endParaRPr lang="en-GB" altLang="el-GR" sz="2200" b="0" dirty="0">
              <a:solidFill>
                <a:srgbClr val="FFC000"/>
              </a:solidFill>
              <a:ea typeface="MS PGothic" panose="020B0600070205080204" pitchFamily="34" charset="-128"/>
            </a:endParaRPr>
          </a:p>
        </p:txBody>
      </p:sp>
      <p:sp>
        <p:nvSpPr>
          <p:cNvPr id="138244" name="Rectangle 5">
            <a:extLst>
              <a:ext uri="{FF2B5EF4-FFF2-40B4-BE49-F238E27FC236}">
                <a16:creationId xmlns:a16="http://schemas.microsoft.com/office/drawing/2014/main" id="{BCFF6351-7757-1D3F-2C4A-7959353E5F44}"/>
              </a:ext>
            </a:extLst>
          </p:cNvPr>
          <p:cNvSpPr>
            <a:spLocks noChangeArrowheads="1"/>
          </p:cNvSpPr>
          <p:nvPr/>
        </p:nvSpPr>
        <p:spPr bwMode="auto">
          <a:xfrm>
            <a:off x="1757364" y="1557339"/>
            <a:ext cx="3736975"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2800">
                <a:solidFill>
                  <a:schemeClr val="tx1"/>
                </a:solidFill>
                <a:latin typeface="Comic Sans MS" panose="030F0702030302020204" pitchFamily="66" charset="0"/>
                <a:cs typeface="Arial" panose="020B0604020202020204" pitchFamily="34" charset="0"/>
              </a:defRPr>
            </a:lvl1pPr>
            <a:lvl2pPr marL="742950" indent="-285750">
              <a:defRPr sz="2800">
                <a:solidFill>
                  <a:schemeClr val="tx1"/>
                </a:solidFill>
                <a:latin typeface="Comic Sans MS" panose="030F0702030302020204" pitchFamily="66" charset="0"/>
                <a:cs typeface="Arial" panose="020B0604020202020204" pitchFamily="34" charset="0"/>
              </a:defRPr>
            </a:lvl2pPr>
            <a:lvl3pPr marL="1143000" indent="-228600">
              <a:defRPr sz="2800">
                <a:solidFill>
                  <a:schemeClr val="tx1"/>
                </a:solidFill>
                <a:latin typeface="Comic Sans MS" panose="030F0702030302020204" pitchFamily="66" charset="0"/>
                <a:cs typeface="Arial" panose="020B0604020202020204" pitchFamily="34" charset="0"/>
              </a:defRPr>
            </a:lvl3pPr>
            <a:lvl4pPr marL="1600200" indent="-228600">
              <a:defRPr sz="2800">
                <a:solidFill>
                  <a:schemeClr val="tx1"/>
                </a:solidFill>
                <a:latin typeface="Comic Sans MS" panose="030F0702030302020204" pitchFamily="66" charset="0"/>
                <a:cs typeface="Arial" panose="020B0604020202020204" pitchFamily="34" charset="0"/>
              </a:defRPr>
            </a:lvl4pPr>
            <a:lvl5pPr marL="2057400" indent="-228600">
              <a:defRPr sz="2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Comic Sans MS" panose="030F0702030302020204" pitchFamily="66"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25000"/>
              </a:spcAft>
              <a:buClrTx/>
              <a:buSzTx/>
              <a:buFontTx/>
              <a:buChar char="•"/>
              <a:tabLst/>
              <a:defRPr/>
            </a:pPr>
            <a:endParaRPr kumimoji="0" lang="en-GB" altLang="el-GR"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38245" name="Picture 4">
            <a:extLst>
              <a:ext uri="{FF2B5EF4-FFF2-40B4-BE49-F238E27FC236}">
                <a16:creationId xmlns:a16="http://schemas.microsoft.com/office/drawing/2014/main" id="{E60F897B-D1AF-D8EE-8397-19C3F82A25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3920"/>
          <a:stretch>
            <a:fillRect/>
          </a:stretch>
        </p:blipFill>
        <p:spPr bwMode="auto">
          <a:xfrm rot="536089">
            <a:off x="8334376" y="2247901"/>
            <a:ext cx="2379663" cy="3241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8246" name="Picture 4" descr="auth logo black_NEW copy">
            <a:extLst>
              <a:ext uri="{FF2B5EF4-FFF2-40B4-BE49-F238E27FC236}">
                <a16:creationId xmlns:a16="http://schemas.microsoft.com/office/drawing/2014/main" id="{211B6DFE-02E8-C957-F04A-0047DD41DB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96564" y="19050"/>
            <a:ext cx="15716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7" name="Picture 3" descr="100118_logo_alzheimer">
            <a:extLst>
              <a:ext uri="{FF2B5EF4-FFF2-40B4-BE49-F238E27FC236}">
                <a16:creationId xmlns:a16="http://schemas.microsoft.com/office/drawing/2014/main" id="{05F75504-EC24-8CCF-0D84-B933748D9A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1" y="19050"/>
            <a:ext cx="1500188"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62795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31 - Εικόνα" descr="Research-projects16.jpg">
            <a:extLst>
              <a:ext uri="{FF2B5EF4-FFF2-40B4-BE49-F238E27FC236}">
                <a16:creationId xmlns:a16="http://schemas.microsoft.com/office/drawing/2014/main" id="{D94A191A-42EA-3529-F9C3-6560CF07ED3F}"/>
              </a:ext>
            </a:extLst>
          </p:cNvPr>
          <p:cNvPicPr>
            <a:picLocks noChangeAspect="1"/>
          </p:cNvPicPr>
          <p:nvPr/>
        </p:nvPicPr>
        <p:blipFill>
          <a:blip r:embed="rId2">
            <a:lum bright="6000" contrast="12000"/>
          </a:blip>
          <a:stretch>
            <a:fillRect/>
          </a:stretch>
        </p:blipFill>
        <p:spPr>
          <a:xfrm>
            <a:off x="1517650" y="31750"/>
            <a:ext cx="9055100" cy="6629400"/>
          </a:xfrm>
          <a:prstGeom prst="rect">
            <a:avLst/>
          </a:prstGeom>
          <a:effectLst>
            <a:outerShdw blurRad="50800" dist="50800" dir="5400000" algn="ctr" rotWithShape="0">
              <a:srgbClr val="000000">
                <a:alpha val="75000"/>
              </a:srgbClr>
            </a:outerShdw>
          </a:effectLst>
        </p:spPr>
      </p:pic>
      <p:sp>
        <p:nvSpPr>
          <p:cNvPr id="14" name="13 - TextBox">
            <a:extLst>
              <a:ext uri="{FF2B5EF4-FFF2-40B4-BE49-F238E27FC236}">
                <a16:creationId xmlns:a16="http://schemas.microsoft.com/office/drawing/2014/main" id="{B164E6A9-E512-8A58-AB11-1D2B72E8CB58}"/>
              </a:ext>
            </a:extLst>
          </p:cNvPr>
          <p:cNvSpPr txBox="1"/>
          <p:nvPr/>
        </p:nvSpPr>
        <p:spPr>
          <a:xfrm>
            <a:off x="5773739" y="2840039"/>
            <a:ext cx="644525" cy="1246187"/>
          </a:xfrm>
          <a:prstGeom prst="rect">
            <a:avLst/>
          </a:prstGeom>
          <a:noFill/>
        </p:spPr>
        <p:txBody>
          <a:bodyPr>
            <a:spAutoFit/>
          </a:bodyPr>
          <a:lstStyle/>
          <a:p>
            <a:pPr algn="ctr" fontAlgn="base">
              <a:spcBef>
                <a:spcPct val="0"/>
              </a:spcBef>
              <a:spcAft>
                <a:spcPct val="0"/>
              </a:spcAft>
              <a:defRPr/>
            </a:pPr>
            <a:r>
              <a:rPr lang="en-US" sz="1500" b="1" dirty="0">
                <a:solidFill>
                  <a:srgbClr val="EEECE1">
                    <a:lumMod val="25000"/>
                  </a:srgbClr>
                </a:solidFill>
                <a:latin typeface="Arial" panose="020B0604020202020204" pitchFamily="34" charset="0"/>
                <a:cs typeface="Arial" panose="020B0604020202020204" pitchFamily="34" charset="0"/>
              </a:rPr>
              <a:t>Research &amp; Projects</a:t>
            </a:r>
            <a:endParaRPr lang="el-GR" sz="1500" b="1" dirty="0">
              <a:solidFill>
                <a:prstClr val="black"/>
              </a:solidFill>
              <a:latin typeface="Arial" panose="020B0604020202020204" pitchFamily="34" charset="0"/>
              <a:cs typeface="Arial" panose="020B0604020202020204" pitchFamily="34" charset="0"/>
            </a:endParaRPr>
          </a:p>
        </p:txBody>
      </p:sp>
      <p:sp>
        <p:nvSpPr>
          <p:cNvPr id="15" name="14 - Έλλειψη">
            <a:extLst>
              <a:ext uri="{FF2B5EF4-FFF2-40B4-BE49-F238E27FC236}">
                <a16:creationId xmlns:a16="http://schemas.microsoft.com/office/drawing/2014/main" id="{C74CA55B-356B-5645-AE5D-2BA88A9D9081}"/>
              </a:ext>
            </a:extLst>
          </p:cNvPr>
          <p:cNvSpPr/>
          <p:nvPr/>
        </p:nvSpPr>
        <p:spPr>
          <a:xfrm>
            <a:off x="3457575" y="1017589"/>
            <a:ext cx="175418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DESCRIPA</a:t>
            </a:r>
            <a:endParaRPr lang="el-GR" dirty="0">
              <a:solidFill>
                <a:prstClr val="white"/>
              </a:solidFill>
              <a:latin typeface="Calibri"/>
            </a:endParaRPr>
          </a:p>
        </p:txBody>
      </p:sp>
      <p:sp>
        <p:nvSpPr>
          <p:cNvPr id="16" name="15 - Έλλειψη">
            <a:extLst>
              <a:ext uri="{FF2B5EF4-FFF2-40B4-BE49-F238E27FC236}">
                <a16:creationId xmlns:a16="http://schemas.microsoft.com/office/drawing/2014/main" id="{81F1ED15-C65D-EC9E-87FD-861B279A6CCF}"/>
              </a:ext>
            </a:extLst>
          </p:cNvPr>
          <p:cNvSpPr/>
          <p:nvPr/>
        </p:nvSpPr>
        <p:spPr>
          <a:xfrm>
            <a:off x="4327526" y="393701"/>
            <a:ext cx="1166813" cy="69691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2000" b="1" dirty="0">
                <a:solidFill>
                  <a:prstClr val="white"/>
                </a:solidFill>
                <a:latin typeface="Calibri"/>
              </a:rPr>
              <a:t>ICTUS</a:t>
            </a:r>
            <a:endParaRPr lang="el-GR" sz="2000" b="1" dirty="0">
              <a:solidFill>
                <a:prstClr val="white"/>
              </a:solidFill>
              <a:latin typeface="Calibri"/>
            </a:endParaRPr>
          </a:p>
        </p:txBody>
      </p:sp>
      <p:sp>
        <p:nvSpPr>
          <p:cNvPr id="17" name="16 - Έλλειψη">
            <a:extLst>
              <a:ext uri="{FF2B5EF4-FFF2-40B4-BE49-F238E27FC236}">
                <a16:creationId xmlns:a16="http://schemas.microsoft.com/office/drawing/2014/main" id="{69EEF8FE-5EA5-EEA6-4DD1-C78168BF8963}"/>
              </a:ext>
            </a:extLst>
          </p:cNvPr>
          <p:cNvSpPr/>
          <p:nvPr/>
        </p:nvSpPr>
        <p:spPr>
          <a:xfrm>
            <a:off x="6629401" y="911225"/>
            <a:ext cx="1235075" cy="7493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600" b="1" dirty="0">
                <a:solidFill>
                  <a:prstClr val="black"/>
                </a:solidFill>
                <a:latin typeface="Calibri"/>
              </a:rPr>
              <a:t>ASPAD</a:t>
            </a:r>
            <a:endParaRPr lang="el-GR" sz="1600" b="1" dirty="0">
              <a:solidFill>
                <a:prstClr val="black"/>
              </a:solidFill>
              <a:latin typeface="Calibri"/>
            </a:endParaRPr>
          </a:p>
        </p:txBody>
      </p:sp>
      <p:sp>
        <p:nvSpPr>
          <p:cNvPr id="18" name="17 - Έλλειψη">
            <a:extLst>
              <a:ext uri="{FF2B5EF4-FFF2-40B4-BE49-F238E27FC236}">
                <a16:creationId xmlns:a16="http://schemas.microsoft.com/office/drawing/2014/main" id="{74E43E73-0C41-3625-4BA6-F3ABA5FCBEA9}"/>
              </a:ext>
            </a:extLst>
          </p:cNvPr>
          <p:cNvSpPr/>
          <p:nvPr/>
        </p:nvSpPr>
        <p:spPr>
          <a:xfrm>
            <a:off x="7904164" y="3697289"/>
            <a:ext cx="1925637"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EhcoBUTLER</a:t>
            </a:r>
            <a:endParaRPr lang="el-GR" dirty="0">
              <a:solidFill>
                <a:prstClr val="white"/>
              </a:solidFill>
              <a:latin typeface="Calibri"/>
            </a:endParaRPr>
          </a:p>
        </p:txBody>
      </p:sp>
      <p:sp>
        <p:nvSpPr>
          <p:cNvPr id="19" name="18 - Έλλειψη">
            <a:extLst>
              <a:ext uri="{FF2B5EF4-FFF2-40B4-BE49-F238E27FC236}">
                <a16:creationId xmlns:a16="http://schemas.microsoft.com/office/drawing/2014/main" id="{111DEA7F-1D5C-31CF-4143-52747941845B}"/>
              </a:ext>
            </a:extLst>
          </p:cNvPr>
          <p:cNvSpPr/>
          <p:nvPr/>
        </p:nvSpPr>
        <p:spPr>
          <a:xfrm>
            <a:off x="7180263" y="5089525"/>
            <a:ext cx="1731962"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Dem@care</a:t>
            </a:r>
            <a:endParaRPr lang="el-GR" dirty="0">
              <a:solidFill>
                <a:prstClr val="white"/>
              </a:solidFill>
              <a:latin typeface="Calibri"/>
            </a:endParaRPr>
          </a:p>
        </p:txBody>
      </p:sp>
      <p:sp>
        <p:nvSpPr>
          <p:cNvPr id="20" name="19 - Έλλειψη">
            <a:extLst>
              <a:ext uri="{FF2B5EF4-FFF2-40B4-BE49-F238E27FC236}">
                <a16:creationId xmlns:a16="http://schemas.microsoft.com/office/drawing/2014/main" id="{34BB7433-D5DE-71A9-A8BC-D3A3E6CC7A8B}"/>
              </a:ext>
            </a:extLst>
          </p:cNvPr>
          <p:cNvSpPr/>
          <p:nvPr/>
        </p:nvSpPr>
        <p:spPr>
          <a:xfrm>
            <a:off x="6270626" y="4284663"/>
            <a:ext cx="227012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BIOMARK-APD</a:t>
            </a:r>
            <a:endParaRPr lang="el-GR" dirty="0">
              <a:solidFill>
                <a:prstClr val="white"/>
              </a:solidFill>
              <a:latin typeface="Calibri"/>
            </a:endParaRPr>
          </a:p>
        </p:txBody>
      </p:sp>
      <p:sp>
        <p:nvSpPr>
          <p:cNvPr id="21" name="20 - Έλλειψη">
            <a:extLst>
              <a:ext uri="{FF2B5EF4-FFF2-40B4-BE49-F238E27FC236}">
                <a16:creationId xmlns:a16="http://schemas.microsoft.com/office/drawing/2014/main" id="{DB98F398-4002-DFCA-897B-A284061B1CEB}"/>
              </a:ext>
            </a:extLst>
          </p:cNvPr>
          <p:cNvSpPr/>
          <p:nvPr/>
        </p:nvSpPr>
        <p:spPr>
          <a:xfrm>
            <a:off x="5105400" y="4398963"/>
            <a:ext cx="960438" cy="804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NILVAD</a:t>
            </a:r>
            <a:endParaRPr lang="el-GR" sz="1200" dirty="0">
              <a:solidFill>
                <a:prstClr val="white"/>
              </a:solidFill>
              <a:latin typeface="Calibri"/>
            </a:endParaRPr>
          </a:p>
        </p:txBody>
      </p:sp>
      <p:sp>
        <p:nvSpPr>
          <p:cNvPr id="22" name="21 - Έλλειψη">
            <a:extLst>
              <a:ext uri="{FF2B5EF4-FFF2-40B4-BE49-F238E27FC236}">
                <a16:creationId xmlns:a16="http://schemas.microsoft.com/office/drawing/2014/main" id="{6472DA47-B7A9-F186-6480-1E80227FEB06}"/>
              </a:ext>
            </a:extLst>
          </p:cNvPr>
          <p:cNvSpPr/>
          <p:nvPr/>
        </p:nvSpPr>
        <p:spPr>
          <a:xfrm>
            <a:off x="1763713" y="4916489"/>
            <a:ext cx="1947862"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Pharmacog</a:t>
            </a:r>
            <a:endParaRPr lang="el-GR" dirty="0">
              <a:solidFill>
                <a:prstClr val="white"/>
              </a:solidFill>
              <a:latin typeface="Calibri"/>
            </a:endParaRPr>
          </a:p>
        </p:txBody>
      </p:sp>
      <p:sp>
        <p:nvSpPr>
          <p:cNvPr id="23" name="22 - Έλλειψη">
            <a:extLst>
              <a:ext uri="{FF2B5EF4-FFF2-40B4-BE49-F238E27FC236}">
                <a16:creationId xmlns:a16="http://schemas.microsoft.com/office/drawing/2014/main" id="{ED3A14BA-C6CB-A87C-D423-9F81C4E29A3A}"/>
              </a:ext>
            </a:extLst>
          </p:cNvPr>
          <p:cNvSpPr/>
          <p:nvPr/>
        </p:nvSpPr>
        <p:spPr>
          <a:xfrm>
            <a:off x="3395664" y="4179888"/>
            <a:ext cx="89217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900" dirty="0">
                <a:solidFill>
                  <a:prstClr val="white"/>
                </a:solidFill>
                <a:latin typeface="Calibri"/>
              </a:rPr>
              <a:t>MIRAGE</a:t>
            </a:r>
            <a:endParaRPr lang="el-GR" sz="900" dirty="0">
              <a:solidFill>
                <a:prstClr val="white"/>
              </a:solidFill>
              <a:latin typeface="Calibri"/>
            </a:endParaRPr>
          </a:p>
        </p:txBody>
      </p:sp>
      <p:sp>
        <p:nvSpPr>
          <p:cNvPr id="24" name="23 - Έλλειψη">
            <a:extLst>
              <a:ext uri="{FF2B5EF4-FFF2-40B4-BE49-F238E27FC236}">
                <a16:creationId xmlns:a16="http://schemas.microsoft.com/office/drawing/2014/main" id="{3AC3FB2F-B3EB-D27B-9B00-DB1E3D6C89DC}"/>
              </a:ext>
            </a:extLst>
          </p:cNvPr>
          <p:cNvSpPr/>
          <p:nvPr/>
        </p:nvSpPr>
        <p:spPr>
          <a:xfrm>
            <a:off x="8764589" y="2759076"/>
            <a:ext cx="1216025"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AD-Gaming</a:t>
            </a:r>
            <a:endParaRPr lang="el-GR" sz="1200" dirty="0">
              <a:solidFill>
                <a:prstClr val="white"/>
              </a:solidFill>
              <a:latin typeface="Calibri"/>
            </a:endParaRPr>
          </a:p>
        </p:txBody>
      </p:sp>
      <p:sp>
        <p:nvSpPr>
          <p:cNvPr id="25" name="24 - Έλλειψη">
            <a:extLst>
              <a:ext uri="{FF2B5EF4-FFF2-40B4-BE49-F238E27FC236}">
                <a16:creationId xmlns:a16="http://schemas.microsoft.com/office/drawing/2014/main" id="{EFF2538D-F794-7EAE-C54F-A268AE025450}"/>
              </a:ext>
            </a:extLst>
          </p:cNvPr>
          <p:cNvSpPr/>
          <p:nvPr/>
        </p:nvSpPr>
        <p:spPr>
          <a:xfrm>
            <a:off x="6096000" y="234951"/>
            <a:ext cx="769938"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a:solidFill>
                  <a:prstClr val="white"/>
                </a:solidFill>
                <a:latin typeface="Calibri"/>
              </a:rPr>
              <a:t>SHARE</a:t>
            </a:r>
            <a:endParaRPr lang="el-GR" sz="1050" dirty="0">
              <a:solidFill>
                <a:prstClr val="white"/>
              </a:solidFill>
              <a:latin typeface="Calibri"/>
            </a:endParaRPr>
          </a:p>
        </p:txBody>
      </p:sp>
      <p:sp>
        <p:nvSpPr>
          <p:cNvPr id="26" name="25 - Έλλειψη">
            <a:extLst>
              <a:ext uri="{FF2B5EF4-FFF2-40B4-BE49-F238E27FC236}">
                <a16:creationId xmlns:a16="http://schemas.microsoft.com/office/drawing/2014/main" id="{C7CA13F1-E90B-69A8-E5B7-8CBEE54C2056}"/>
              </a:ext>
            </a:extLst>
          </p:cNvPr>
          <p:cNvSpPr/>
          <p:nvPr/>
        </p:nvSpPr>
        <p:spPr>
          <a:xfrm>
            <a:off x="9182101" y="4546601"/>
            <a:ext cx="849313"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err="1">
                <a:solidFill>
                  <a:prstClr val="white"/>
                </a:solidFill>
                <a:latin typeface="Calibri"/>
              </a:rPr>
              <a:t>Altoida</a:t>
            </a:r>
            <a:endParaRPr lang="el-GR" sz="1050" dirty="0">
              <a:solidFill>
                <a:prstClr val="white"/>
              </a:solidFill>
              <a:latin typeface="Calibri"/>
            </a:endParaRPr>
          </a:p>
        </p:txBody>
      </p:sp>
      <p:sp>
        <p:nvSpPr>
          <p:cNvPr id="27" name="26 - Έλλειψη">
            <a:extLst>
              <a:ext uri="{FF2B5EF4-FFF2-40B4-BE49-F238E27FC236}">
                <a16:creationId xmlns:a16="http://schemas.microsoft.com/office/drawing/2014/main" id="{1882803D-F5DF-FBEF-45DC-3F31093C5838}"/>
              </a:ext>
            </a:extLst>
          </p:cNvPr>
          <p:cNvSpPr/>
          <p:nvPr/>
        </p:nvSpPr>
        <p:spPr>
          <a:xfrm>
            <a:off x="3194050" y="3265489"/>
            <a:ext cx="106203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EDAR</a:t>
            </a:r>
            <a:endParaRPr lang="el-GR" dirty="0">
              <a:solidFill>
                <a:prstClr val="white"/>
              </a:solidFill>
              <a:latin typeface="Calibri"/>
            </a:endParaRPr>
          </a:p>
        </p:txBody>
      </p:sp>
      <p:sp>
        <p:nvSpPr>
          <p:cNvPr id="28" name="27 - Έλλειψη">
            <a:extLst>
              <a:ext uri="{FF2B5EF4-FFF2-40B4-BE49-F238E27FC236}">
                <a16:creationId xmlns:a16="http://schemas.microsoft.com/office/drawing/2014/main" id="{6005DE56-B9B5-6318-30F9-5A84B3A1D56B}"/>
              </a:ext>
            </a:extLst>
          </p:cNvPr>
          <p:cNvSpPr/>
          <p:nvPr/>
        </p:nvSpPr>
        <p:spPr>
          <a:xfrm>
            <a:off x="2438400" y="1608139"/>
            <a:ext cx="1689100" cy="69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ENIR</a:t>
            </a:r>
            <a:endParaRPr lang="el-GR" dirty="0">
              <a:solidFill>
                <a:prstClr val="white"/>
              </a:solidFill>
              <a:latin typeface="Calibri"/>
            </a:endParaRPr>
          </a:p>
        </p:txBody>
      </p:sp>
      <p:sp>
        <p:nvSpPr>
          <p:cNvPr id="29" name="28 - Έλλειψη">
            <a:extLst>
              <a:ext uri="{FF2B5EF4-FFF2-40B4-BE49-F238E27FC236}">
                <a16:creationId xmlns:a16="http://schemas.microsoft.com/office/drawing/2014/main" id="{0AA15EC6-6BF4-B1EC-FF6D-5B10C4F74D5C}"/>
              </a:ext>
            </a:extLst>
          </p:cNvPr>
          <p:cNvSpPr/>
          <p:nvPr/>
        </p:nvSpPr>
        <p:spPr>
          <a:xfrm>
            <a:off x="5302250" y="1106489"/>
            <a:ext cx="1677988" cy="55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Discover</a:t>
            </a:r>
            <a:endParaRPr lang="el-GR" sz="1200" dirty="0">
              <a:solidFill>
                <a:prstClr val="white"/>
              </a:solidFill>
              <a:latin typeface="Calibri"/>
            </a:endParaRPr>
          </a:p>
        </p:txBody>
      </p:sp>
      <p:sp>
        <p:nvSpPr>
          <p:cNvPr id="30" name="29 - Έλλειψη">
            <a:extLst>
              <a:ext uri="{FF2B5EF4-FFF2-40B4-BE49-F238E27FC236}">
                <a16:creationId xmlns:a16="http://schemas.microsoft.com/office/drawing/2014/main" id="{3BDF9812-E31D-673F-31AF-AD28D333DCAB}"/>
              </a:ext>
            </a:extLst>
          </p:cNvPr>
          <p:cNvSpPr/>
          <p:nvPr/>
        </p:nvSpPr>
        <p:spPr>
          <a:xfrm>
            <a:off x="6016625" y="5089525"/>
            <a:ext cx="10033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LLM</a:t>
            </a:r>
            <a:endParaRPr lang="el-GR" dirty="0">
              <a:solidFill>
                <a:prstClr val="white"/>
              </a:solidFill>
              <a:latin typeface="Calibri"/>
            </a:endParaRPr>
          </a:p>
        </p:txBody>
      </p:sp>
      <p:pic>
        <p:nvPicPr>
          <p:cNvPr id="137236" name="Picture 5">
            <a:extLst>
              <a:ext uri="{FF2B5EF4-FFF2-40B4-BE49-F238E27FC236}">
                <a16:creationId xmlns:a16="http://schemas.microsoft.com/office/drawing/2014/main" id="{E3347369-AAC8-C990-07E6-D9D87E74A2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338" y="2732089"/>
            <a:ext cx="14097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4 - Έλλειψη">
            <a:extLst>
              <a:ext uri="{FF2B5EF4-FFF2-40B4-BE49-F238E27FC236}">
                <a16:creationId xmlns:a16="http://schemas.microsoft.com/office/drawing/2014/main" id="{680D101B-9D42-8DBE-A6B9-C8DB6FB82574}"/>
              </a:ext>
            </a:extLst>
          </p:cNvPr>
          <p:cNvSpPr/>
          <p:nvPr/>
        </p:nvSpPr>
        <p:spPr>
          <a:xfrm>
            <a:off x="7918450" y="917575"/>
            <a:ext cx="191135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Caregivers-pro</a:t>
            </a:r>
            <a:endParaRPr lang="el-GR" dirty="0">
              <a:solidFill>
                <a:prstClr val="white"/>
              </a:solidFill>
              <a:latin typeface="Calibri"/>
            </a:endParaRPr>
          </a:p>
        </p:txBody>
      </p:sp>
      <p:sp>
        <p:nvSpPr>
          <p:cNvPr id="36" name="35 - Έλλειψη">
            <a:extLst>
              <a:ext uri="{FF2B5EF4-FFF2-40B4-BE49-F238E27FC236}">
                <a16:creationId xmlns:a16="http://schemas.microsoft.com/office/drawing/2014/main" id="{503E948D-A163-819C-AED8-D4D3ED295221}"/>
              </a:ext>
            </a:extLst>
          </p:cNvPr>
          <p:cNvSpPr/>
          <p:nvPr/>
        </p:nvSpPr>
        <p:spPr>
          <a:xfrm>
            <a:off x="7864476" y="1822450"/>
            <a:ext cx="1363663"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err="1">
                <a:solidFill>
                  <a:prstClr val="white"/>
                </a:solidFill>
                <a:latin typeface="Calibri"/>
              </a:rPr>
              <a:t>i</a:t>
            </a:r>
            <a:r>
              <a:rPr lang="en-US" sz="1200" dirty="0">
                <a:solidFill>
                  <a:prstClr val="white"/>
                </a:solidFill>
                <a:latin typeface="Calibri"/>
              </a:rPr>
              <a:t>-connect</a:t>
            </a:r>
            <a:endParaRPr lang="el-GR" sz="1200" dirty="0">
              <a:solidFill>
                <a:prstClr val="white"/>
              </a:solidFill>
              <a:latin typeface="Calibri"/>
            </a:endParaRPr>
          </a:p>
        </p:txBody>
      </p:sp>
      <p:sp>
        <p:nvSpPr>
          <p:cNvPr id="2" name="26 - Έλλειψη">
            <a:extLst>
              <a:ext uri="{FF2B5EF4-FFF2-40B4-BE49-F238E27FC236}">
                <a16:creationId xmlns:a16="http://schemas.microsoft.com/office/drawing/2014/main" id="{DD34E4C1-76D3-5245-2E3B-ABA1E4FD11BA}"/>
              </a:ext>
            </a:extLst>
          </p:cNvPr>
          <p:cNvSpPr/>
          <p:nvPr/>
        </p:nvSpPr>
        <p:spPr>
          <a:xfrm>
            <a:off x="4367214" y="1671639"/>
            <a:ext cx="1677987" cy="7508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black"/>
                </a:solidFill>
                <a:latin typeface="Calibri"/>
              </a:rPr>
              <a:t>RECAGE</a:t>
            </a:r>
            <a:endParaRPr lang="el-GR" sz="2000" b="1" dirty="0">
              <a:solidFill>
                <a:prstClr val="black"/>
              </a:solidFill>
              <a:latin typeface="Calibri"/>
            </a:endParaRPr>
          </a:p>
        </p:txBody>
      </p:sp>
      <p:sp>
        <p:nvSpPr>
          <p:cNvPr id="3" name="26 - Έλλειψη">
            <a:extLst>
              <a:ext uri="{FF2B5EF4-FFF2-40B4-BE49-F238E27FC236}">
                <a16:creationId xmlns:a16="http://schemas.microsoft.com/office/drawing/2014/main" id="{119CD079-0461-B8FA-9732-396586A8A906}"/>
              </a:ext>
            </a:extLst>
          </p:cNvPr>
          <p:cNvSpPr/>
          <p:nvPr/>
        </p:nvSpPr>
        <p:spPr>
          <a:xfrm>
            <a:off x="6021388" y="1822450"/>
            <a:ext cx="1060450"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PILOT</a:t>
            </a:r>
            <a:endParaRPr lang="el-GR" dirty="0">
              <a:solidFill>
                <a:prstClr val="white"/>
              </a:solidFill>
              <a:latin typeface="Calibri"/>
            </a:endParaRPr>
          </a:p>
        </p:txBody>
      </p:sp>
      <p:sp>
        <p:nvSpPr>
          <p:cNvPr id="4" name="26 - Έλλειψη">
            <a:extLst>
              <a:ext uri="{FF2B5EF4-FFF2-40B4-BE49-F238E27FC236}">
                <a16:creationId xmlns:a16="http://schemas.microsoft.com/office/drawing/2014/main" id="{A6153089-BD25-675E-FA0D-C031E2174295}"/>
              </a:ext>
            </a:extLst>
          </p:cNvPr>
          <p:cNvSpPr/>
          <p:nvPr/>
        </p:nvSpPr>
        <p:spPr>
          <a:xfrm>
            <a:off x="6853239" y="3265489"/>
            <a:ext cx="1692275"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DEMENTIA RIGHT</a:t>
            </a:r>
            <a:endParaRPr lang="el-GR" dirty="0">
              <a:solidFill>
                <a:prstClr val="white"/>
              </a:solidFill>
              <a:latin typeface="Calibri"/>
            </a:endParaRPr>
          </a:p>
        </p:txBody>
      </p:sp>
      <p:sp>
        <p:nvSpPr>
          <p:cNvPr id="5" name="26 - Έλλειψη">
            <a:extLst>
              <a:ext uri="{FF2B5EF4-FFF2-40B4-BE49-F238E27FC236}">
                <a16:creationId xmlns:a16="http://schemas.microsoft.com/office/drawing/2014/main" id="{F78F18F9-C4E7-06BF-83D5-C2CE30A8C262}"/>
              </a:ext>
            </a:extLst>
          </p:cNvPr>
          <p:cNvSpPr/>
          <p:nvPr/>
        </p:nvSpPr>
        <p:spPr>
          <a:xfrm>
            <a:off x="4579939" y="3662364"/>
            <a:ext cx="1436687"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BRIDGE</a:t>
            </a:r>
            <a:endParaRPr lang="el-GR" dirty="0">
              <a:solidFill>
                <a:prstClr val="white"/>
              </a:solidFill>
              <a:latin typeface="Calibri"/>
            </a:endParaRPr>
          </a:p>
        </p:txBody>
      </p:sp>
      <p:sp>
        <p:nvSpPr>
          <p:cNvPr id="6" name="26 - Έλλειψη">
            <a:extLst>
              <a:ext uri="{FF2B5EF4-FFF2-40B4-BE49-F238E27FC236}">
                <a16:creationId xmlns:a16="http://schemas.microsoft.com/office/drawing/2014/main" id="{7B694164-E3CC-6E5B-81FB-E02C87A210AD}"/>
              </a:ext>
            </a:extLst>
          </p:cNvPr>
          <p:cNvSpPr/>
          <p:nvPr/>
        </p:nvSpPr>
        <p:spPr>
          <a:xfrm>
            <a:off x="3656014" y="2527300"/>
            <a:ext cx="191293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STORY2 REMEMBER</a:t>
            </a:r>
            <a:endParaRPr lang="el-GR" dirty="0">
              <a:solidFill>
                <a:prstClr val="white"/>
              </a:solidFill>
              <a:latin typeface="Calibri"/>
            </a:endParaRPr>
          </a:p>
        </p:txBody>
      </p:sp>
      <p:sp>
        <p:nvSpPr>
          <p:cNvPr id="7" name="26 - Έλλειψη">
            <a:extLst>
              <a:ext uri="{FF2B5EF4-FFF2-40B4-BE49-F238E27FC236}">
                <a16:creationId xmlns:a16="http://schemas.microsoft.com/office/drawing/2014/main" id="{C595FBC0-94C9-3277-F985-C9B177C56DD5}"/>
              </a:ext>
            </a:extLst>
          </p:cNvPr>
          <p:cNvSpPr/>
          <p:nvPr/>
        </p:nvSpPr>
        <p:spPr>
          <a:xfrm>
            <a:off x="6807200" y="2355850"/>
            <a:ext cx="1568450" cy="75088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2400" dirty="0">
                <a:solidFill>
                  <a:prstClr val="white"/>
                </a:solidFill>
                <a:latin typeface="Calibri"/>
              </a:rPr>
              <a:t>RADAR</a:t>
            </a:r>
            <a:endParaRPr lang="el-GR" sz="2400" dirty="0">
              <a:solidFill>
                <a:prstClr val="white"/>
              </a:solidFill>
              <a:latin typeface="Calibri"/>
            </a:endParaRPr>
          </a:p>
        </p:txBody>
      </p:sp>
      <p:sp>
        <p:nvSpPr>
          <p:cNvPr id="8" name="26 - Έλλειψη">
            <a:extLst>
              <a:ext uri="{FF2B5EF4-FFF2-40B4-BE49-F238E27FC236}">
                <a16:creationId xmlns:a16="http://schemas.microsoft.com/office/drawing/2014/main" id="{1AA69409-D984-8652-FD65-4124F5688425}"/>
              </a:ext>
            </a:extLst>
          </p:cNvPr>
          <p:cNvSpPr/>
          <p:nvPr/>
        </p:nvSpPr>
        <p:spPr>
          <a:xfrm>
            <a:off x="4119564" y="5089525"/>
            <a:ext cx="118268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EPIONI</a:t>
            </a:r>
            <a:endParaRPr lang="el-GR" dirty="0">
              <a:solidFill>
                <a:prstClr val="white"/>
              </a:solidFill>
              <a:latin typeface="Calibri"/>
            </a:endParaRPr>
          </a:p>
        </p:txBody>
      </p:sp>
      <p:sp>
        <p:nvSpPr>
          <p:cNvPr id="9" name="Οβάλ 8">
            <a:extLst>
              <a:ext uri="{FF2B5EF4-FFF2-40B4-BE49-F238E27FC236}">
                <a16:creationId xmlns:a16="http://schemas.microsoft.com/office/drawing/2014/main" id="{1C0E6DBF-3AEB-C669-C5A6-CD2DB5B6F1F0}"/>
              </a:ext>
            </a:extLst>
          </p:cNvPr>
          <p:cNvSpPr/>
          <p:nvPr/>
        </p:nvSpPr>
        <p:spPr>
          <a:xfrm>
            <a:off x="8540750" y="5626100"/>
            <a:ext cx="1670050"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DEMLENS</a:t>
            </a:r>
            <a:endParaRPr lang="el-GR" dirty="0">
              <a:solidFill>
                <a:prstClr val="white"/>
              </a:solidFill>
              <a:latin typeface="Calibri"/>
            </a:endParaRPr>
          </a:p>
        </p:txBody>
      </p:sp>
      <p:sp>
        <p:nvSpPr>
          <p:cNvPr id="10" name="Οβάλ 9">
            <a:extLst>
              <a:ext uri="{FF2B5EF4-FFF2-40B4-BE49-F238E27FC236}">
                <a16:creationId xmlns:a16="http://schemas.microsoft.com/office/drawing/2014/main" id="{4626DF54-97DF-4D2E-281C-37B842DDE6EA}"/>
              </a:ext>
            </a:extLst>
          </p:cNvPr>
          <p:cNvSpPr/>
          <p:nvPr/>
        </p:nvSpPr>
        <p:spPr>
          <a:xfrm>
            <a:off x="1676400" y="5918200"/>
            <a:ext cx="1881188"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dirty="0">
                <a:solidFill>
                  <a:prstClr val="white"/>
                </a:solidFill>
                <a:latin typeface="Calibri"/>
              </a:rPr>
              <a:t>Υποστηρίζω</a:t>
            </a:r>
          </a:p>
        </p:txBody>
      </p:sp>
      <p:sp>
        <p:nvSpPr>
          <p:cNvPr id="11" name="Οβάλ 10">
            <a:extLst>
              <a:ext uri="{FF2B5EF4-FFF2-40B4-BE49-F238E27FC236}">
                <a16:creationId xmlns:a16="http://schemas.microsoft.com/office/drawing/2014/main" id="{6E3D04D7-6443-0654-6201-D0C4D55477EA}"/>
              </a:ext>
            </a:extLst>
          </p:cNvPr>
          <p:cNvSpPr/>
          <p:nvPr/>
        </p:nvSpPr>
        <p:spPr>
          <a:xfrm>
            <a:off x="1981200" y="55563"/>
            <a:ext cx="1881188" cy="506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b="1">
                <a:solidFill>
                  <a:prstClr val="white"/>
                </a:solidFill>
                <a:latin typeface="Times New Roman" panose="02020603050405020304" pitchFamily="18" charset="0"/>
                <a:ea typeface="Times New Roman" panose="02020603050405020304" pitchFamily="18" charset="0"/>
              </a:rPr>
              <a:t>WCACD</a:t>
            </a:r>
            <a:endParaRPr lang="el-GR" dirty="0">
              <a:solidFill>
                <a:prstClr val="white"/>
              </a:solidFill>
              <a:latin typeface="Calibri"/>
            </a:endParaRPr>
          </a:p>
        </p:txBody>
      </p:sp>
      <p:sp>
        <p:nvSpPr>
          <p:cNvPr id="12" name="Οβάλ 11">
            <a:extLst>
              <a:ext uri="{FF2B5EF4-FFF2-40B4-BE49-F238E27FC236}">
                <a16:creationId xmlns:a16="http://schemas.microsoft.com/office/drawing/2014/main" id="{0F4A749C-24FD-79BF-2C1C-29F9C97259E1}"/>
              </a:ext>
            </a:extLst>
          </p:cNvPr>
          <p:cNvSpPr/>
          <p:nvPr/>
        </p:nvSpPr>
        <p:spPr>
          <a:xfrm>
            <a:off x="7315200" y="147638"/>
            <a:ext cx="31242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b-NO" altLang="el-GR">
                <a:solidFill>
                  <a:prstClr val="white"/>
                </a:solidFill>
                <a:latin typeface="Calibri"/>
                <a:cs typeface="Calibri" panose="020F0502020204030204" pitchFamily="34" charset="0"/>
              </a:rPr>
              <a:t>PIA</a:t>
            </a:r>
            <a:endParaRPr lang="el-GR" dirty="0">
              <a:solidFill>
                <a:prstClr val="white"/>
              </a:solidFill>
              <a:latin typeface="Calibri"/>
            </a:endParaRPr>
          </a:p>
        </p:txBody>
      </p:sp>
      <p:sp>
        <p:nvSpPr>
          <p:cNvPr id="13" name="Οβάλ 12">
            <a:extLst>
              <a:ext uri="{FF2B5EF4-FFF2-40B4-BE49-F238E27FC236}">
                <a16:creationId xmlns:a16="http://schemas.microsoft.com/office/drawing/2014/main" id="{09F40674-104C-B0AB-776C-0E2AAD060A11}"/>
              </a:ext>
            </a:extLst>
          </p:cNvPr>
          <p:cNvSpPr/>
          <p:nvPr/>
        </p:nvSpPr>
        <p:spPr>
          <a:xfrm>
            <a:off x="1524001" y="2352676"/>
            <a:ext cx="2017713"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Times New Roman" panose="02020603050405020304" pitchFamily="18" charset="0"/>
                <a:ea typeface="Times New Roman" panose="02020603050405020304" pitchFamily="18" charset="0"/>
              </a:rPr>
              <a:t>INFOCARE</a:t>
            </a:r>
            <a:endParaRPr lang="el-GR" dirty="0">
              <a:solidFill>
                <a:prstClr val="white"/>
              </a:solidFill>
              <a:latin typeface="Calibri"/>
            </a:endParaRPr>
          </a:p>
        </p:txBody>
      </p:sp>
      <p:sp>
        <p:nvSpPr>
          <p:cNvPr id="31" name="Οβάλ 30">
            <a:extLst>
              <a:ext uri="{FF2B5EF4-FFF2-40B4-BE49-F238E27FC236}">
                <a16:creationId xmlns:a16="http://schemas.microsoft.com/office/drawing/2014/main" id="{0117ED45-9975-E971-DE06-2EBD4C9ED455}"/>
              </a:ext>
            </a:extLst>
          </p:cNvPr>
          <p:cNvSpPr/>
          <p:nvPr/>
        </p:nvSpPr>
        <p:spPr>
          <a:xfrm>
            <a:off x="4327526" y="5918200"/>
            <a:ext cx="2638425"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Times New Roman" panose="02020603050405020304" pitchFamily="18" charset="0"/>
                <a:ea typeface="Times New Roman" panose="02020603050405020304" pitchFamily="18" charset="0"/>
              </a:rPr>
              <a:t>Games4CoSkills</a:t>
            </a:r>
            <a:endParaRPr lang="el-GR" dirty="0">
              <a:solidFill>
                <a:prstClr val="white"/>
              </a:solidFill>
              <a:latin typeface="Calibri"/>
            </a:endParaRPr>
          </a:p>
        </p:txBody>
      </p:sp>
      <p:sp>
        <p:nvSpPr>
          <p:cNvPr id="33" name="Οβάλ 32">
            <a:extLst>
              <a:ext uri="{FF2B5EF4-FFF2-40B4-BE49-F238E27FC236}">
                <a16:creationId xmlns:a16="http://schemas.microsoft.com/office/drawing/2014/main" id="{021BF0A1-0EEC-C7B0-D477-B576D9125BB8}"/>
              </a:ext>
            </a:extLst>
          </p:cNvPr>
          <p:cNvSpPr/>
          <p:nvPr/>
        </p:nvSpPr>
        <p:spPr>
          <a:xfrm>
            <a:off x="1524000" y="3810001"/>
            <a:ext cx="2033588"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prstClr val="white"/>
                </a:solidFill>
                <a:latin typeface="Times New Roman" panose="02020603050405020304" pitchFamily="18" charset="0"/>
                <a:ea typeface="FreeSans"/>
              </a:rPr>
              <a:t>E</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L</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So</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M</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C</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I</a:t>
            </a:r>
            <a:endParaRPr lang="el-GR" dirty="0">
              <a:solidFill>
                <a:prstClr val="white"/>
              </a:solidFill>
              <a:latin typeface="Calibri"/>
            </a:endParaRPr>
          </a:p>
        </p:txBody>
      </p:sp>
      <p:sp>
        <p:nvSpPr>
          <p:cNvPr id="34" name="Οβάλ 33">
            <a:extLst>
              <a:ext uri="{FF2B5EF4-FFF2-40B4-BE49-F238E27FC236}">
                <a16:creationId xmlns:a16="http://schemas.microsoft.com/office/drawing/2014/main" id="{C72656EC-C0E0-9319-6DB0-D4A4D0D39241}"/>
              </a:ext>
            </a:extLst>
          </p:cNvPr>
          <p:cNvSpPr/>
          <p:nvPr/>
        </p:nvSpPr>
        <p:spPr>
          <a:xfrm>
            <a:off x="8921750" y="1781175"/>
            <a:ext cx="1670050" cy="5222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black"/>
                </a:solidFill>
                <a:latin typeface="Calibri "/>
                <a:cs typeface="Arial" panose="020B0604020202020204" pitchFamily="34" charset="0"/>
              </a:rPr>
              <a:t>GECONEU</a:t>
            </a:r>
            <a:endParaRPr lang="el-GR" b="1" dirty="0">
              <a:solidFill>
                <a:prstClr val="black"/>
              </a:solidFill>
              <a:latin typeface="Calibri"/>
            </a:endParaRPr>
          </a:p>
        </p:txBody>
      </p:sp>
      <p:sp>
        <p:nvSpPr>
          <p:cNvPr id="38" name="Οβάλ 37">
            <a:extLst>
              <a:ext uri="{FF2B5EF4-FFF2-40B4-BE49-F238E27FC236}">
                <a16:creationId xmlns:a16="http://schemas.microsoft.com/office/drawing/2014/main" id="{8ADA1B22-2087-4E3D-D1DD-C7B3A5D3B43C}"/>
              </a:ext>
            </a:extLst>
          </p:cNvPr>
          <p:cNvSpPr/>
          <p:nvPr/>
        </p:nvSpPr>
        <p:spPr>
          <a:xfrm>
            <a:off x="1752600" y="760413"/>
            <a:ext cx="1881188" cy="53816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Calibri"/>
              </a:rPr>
              <a:t>VRADA</a:t>
            </a:r>
            <a:endParaRPr lang="el-GR" b="1" dirty="0">
              <a:solidFill>
                <a:prstClr val="white"/>
              </a:solidFill>
              <a:latin typeface="Calibri"/>
            </a:endParaRP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74069" y="1320412"/>
            <a:ext cx="2509847" cy="2509847"/>
          </a:xfrm>
        </p:spPr>
      </p:pic>
      <p:sp>
        <p:nvSpPr>
          <p:cNvPr id="2" name="Τίτλος 1"/>
          <p:cNvSpPr>
            <a:spLocks noGrp="1"/>
          </p:cNvSpPr>
          <p:nvPr>
            <p:ph type="title"/>
          </p:nvPr>
        </p:nvSpPr>
        <p:spPr>
          <a:xfrm>
            <a:off x="838200" y="805800"/>
            <a:ext cx="10515600" cy="1325563"/>
          </a:xfrm>
        </p:spPr>
        <p:txBody>
          <a:bodyPr>
            <a:noAutofit/>
          </a:bodyPr>
          <a:lstStyle/>
          <a:p>
            <a:pPr algn="ctr"/>
            <a:r>
              <a:rPr lang="el-GR" sz="3200" b="1" dirty="0">
                <a:solidFill>
                  <a:srgbClr val="FF0000"/>
                </a:solidFill>
                <a:latin typeface="Calibri "/>
                <a:cs typeface="Arial" panose="020B0604020202020204" pitchFamily="34" charset="0"/>
              </a:rPr>
              <a:t>Η Γενετική Συμβουλευτική στα Ευρωπαϊκά Πανεπιστήμια: </a:t>
            </a:r>
            <a:br>
              <a:rPr lang="en-US" sz="3200" b="1" dirty="0">
                <a:solidFill>
                  <a:srgbClr val="FF0000"/>
                </a:solidFill>
                <a:latin typeface="Calibri "/>
                <a:cs typeface="Arial" panose="020B0604020202020204" pitchFamily="34" charset="0"/>
              </a:rPr>
            </a:br>
            <a:r>
              <a:rPr lang="el-GR" sz="3200" b="1" dirty="0">
                <a:solidFill>
                  <a:srgbClr val="FF0000"/>
                </a:solidFill>
                <a:latin typeface="Calibri "/>
                <a:cs typeface="Arial" panose="020B0604020202020204" pitchFamily="34" charset="0"/>
              </a:rPr>
              <a:t>Η περίπτωση των </a:t>
            </a:r>
            <a:r>
              <a:rPr lang="el-GR" sz="3200" b="1" dirty="0" err="1">
                <a:solidFill>
                  <a:srgbClr val="FF0000"/>
                </a:solidFill>
                <a:latin typeface="Calibri "/>
                <a:cs typeface="Arial" panose="020B0604020202020204" pitchFamily="34" charset="0"/>
              </a:rPr>
              <a:t>νευροεκφυλιστικών</a:t>
            </a:r>
            <a:r>
              <a:rPr lang="el-GR" sz="3200" b="1" dirty="0">
                <a:solidFill>
                  <a:srgbClr val="FF0000"/>
                </a:solidFill>
                <a:latin typeface="Calibri "/>
                <a:cs typeface="Arial" panose="020B0604020202020204" pitchFamily="34" charset="0"/>
              </a:rPr>
              <a:t> νοσημάτων</a:t>
            </a:r>
            <a:br>
              <a:rPr lang="en-US" sz="3200" b="1" dirty="0">
                <a:solidFill>
                  <a:srgbClr val="FF0000"/>
                </a:solidFill>
                <a:latin typeface="Calibri "/>
                <a:cs typeface="Arial" panose="020B0604020202020204" pitchFamily="34" charset="0"/>
              </a:rPr>
            </a:br>
            <a:r>
              <a:rPr lang="en-US" sz="2800" b="1" dirty="0">
                <a:solidFill>
                  <a:srgbClr val="FF0000"/>
                </a:solidFill>
                <a:latin typeface="Calibri "/>
                <a:cs typeface="Arial" panose="020B0604020202020204" pitchFamily="34" charset="0"/>
              </a:rPr>
              <a:t>GECONEU</a:t>
            </a:r>
            <a:br>
              <a:rPr lang="en-US" sz="2800" dirty="0">
                <a:latin typeface="Calibri "/>
                <a:cs typeface="Arial" panose="020B0604020202020204" pitchFamily="34" charset="0"/>
              </a:rPr>
            </a:br>
            <a:r>
              <a:rPr lang="en-US" sz="2800" dirty="0">
                <a:latin typeface="Calibri "/>
                <a:cs typeface="Arial" panose="020B0604020202020204" pitchFamily="34" charset="0"/>
                <a:hlinkClick r:id="rId3"/>
              </a:rPr>
              <a:t>www.genecounsel.eu</a:t>
            </a:r>
            <a:br>
              <a:rPr lang="en-US" sz="3200" dirty="0">
                <a:latin typeface="Calibri "/>
                <a:cs typeface="Arial" panose="020B0604020202020204" pitchFamily="34" charset="0"/>
              </a:rPr>
            </a:br>
            <a:endParaRPr lang="el-GR" sz="3200" dirty="0">
              <a:latin typeface="Calibri "/>
            </a:endParaRPr>
          </a:p>
        </p:txBody>
      </p:sp>
      <p:sp>
        <p:nvSpPr>
          <p:cNvPr id="5" name="TextBox 4"/>
          <p:cNvSpPr txBox="1"/>
          <p:nvPr/>
        </p:nvSpPr>
        <p:spPr>
          <a:xfrm>
            <a:off x="728031" y="2277653"/>
            <a:ext cx="4672561" cy="861774"/>
          </a:xfrm>
          <a:prstGeom prst="rect">
            <a:avLst/>
          </a:prstGeom>
          <a:noFill/>
        </p:spPr>
        <p:txBody>
          <a:bodyPr wrap="none" rtlCol="0">
            <a:spAutoFit/>
          </a:bodyPr>
          <a:lstStyle/>
          <a:p>
            <a:endParaRPr lang="en-US" sz="2500" dirty="0"/>
          </a:p>
          <a:p>
            <a:r>
              <a:rPr lang="el-GR" sz="2500" dirty="0"/>
              <a:t>Φεβρουάριος</a:t>
            </a:r>
            <a:r>
              <a:rPr lang="en-US" sz="2500" dirty="0"/>
              <a:t> 2022 – </a:t>
            </a:r>
            <a:r>
              <a:rPr lang="el-GR" sz="2500" dirty="0"/>
              <a:t>Ιούλιος</a:t>
            </a:r>
            <a:r>
              <a:rPr lang="en-US" sz="2500" dirty="0"/>
              <a:t> 2024</a:t>
            </a:r>
            <a:endParaRPr lang="el-GR" sz="2500" dirty="0"/>
          </a:p>
        </p:txBody>
      </p:sp>
      <p:sp>
        <p:nvSpPr>
          <p:cNvPr id="7" name="Ορθογώνιο 6"/>
          <p:cNvSpPr/>
          <p:nvPr/>
        </p:nvSpPr>
        <p:spPr>
          <a:xfrm>
            <a:off x="536153" y="3169357"/>
            <a:ext cx="10954439" cy="3647152"/>
          </a:xfrm>
          <a:prstGeom prst="rect">
            <a:avLst/>
          </a:prstGeom>
        </p:spPr>
        <p:txBody>
          <a:bodyPr wrap="square">
            <a:spAutoFit/>
          </a:bodyPr>
          <a:lstStyle/>
          <a:p>
            <a:r>
              <a:rPr lang="el-GR" sz="4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Στόχοι</a:t>
            </a:r>
            <a:r>
              <a:rPr lang="en-US" sz="4000" dirty="0">
                <a:latin typeface="Calibri" panose="020F0502020204030204" pitchFamily="34" charset="0"/>
                <a:ea typeface="Calibri" panose="020F0502020204030204" pitchFamily="34" charset="0"/>
                <a:cs typeface="Times New Roman" panose="02020603050405020304" pitchFamily="18" charset="0"/>
              </a:rPr>
              <a:t> </a:t>
            </a:r>
          </a:p>
          <a:p>
            <a:endParaRPr lang="en-US" sz="2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l-GR" sz="2800" dirty="0">
                <a:latin typeface="Calibri" panose="020F0502020204030204" pitchFamily="34" charset="0"/>
                <a:ea typeface="Calibri" panose="020F0502020204030204" pitchFamily="34" charset="0"/>
                <a:cs typeface="Times New Roman" panose="02020603050405020304" pitchFamily="18" charset="0"/>
              </a:rPr>
              <a:t>Ανάπτυξη ενός </a:t>
            </a:r>
            <a:r>
              <a:rPr lang="el-GR" sz="28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διαδικτυακού μαθήματος Γενετικής Συμβουλευτικής </a:t>
            </a:r>
            <a:r>
              <a:rPr lang="el-GR" sz="2800" dirty="0">
                <a:latin typeface="Calibri" panose="020F0502020204030204" pitchFamily="34" charset="0"/>
                <a:ea typeface="Calibri" panose="020F0502020204030204" pitchFamily="34" charset="0"/>
                <a:cs typeface="Times New Roman" panose="02020603050405020304" pitchFamily="18" charset="0"/>
              </a:rPr>
              <a:t>για φοιτητές Πανεπιστημίων. </a:t>
            </a:r>
          </a:p>
          <a:p>
            <a:pPr marL="342900" indent="-342900">
              <a:buFont typeface="Arial" panose="020B0604020202020204" pitchFamily="34" charset="0"/>
              <a:buChar char="•"/>
            </a:pPr>
            <a:r>
              <a:rPr lang="el-GR" sz="2800" dirty="0">
                <a:latin typeface="Calibri" panose="020F0502020204030204" pitchFamily="34" charset="0"/>
                <a:ea typeface="Calibri" panose="020F0502020204030204" pitchFamily="34" charset="0"/>
                <a:cs typeface="Times New Roman" panose="02020603050405020304" pitchFamily="18" charset="0"/>
              </a:rPr>
              <a:t>Να βοηθήσει την κοινωνία </a:t>
            </a:r>
            <a:r>
              <a:rPr lang="el-GR" sz="28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να κατανοήσει καλύτερα τον σκοπό του γενετικού ελέγχου </a:t>
            </a:r>
            <a:r>
              <a:rPr lang="el-GR" sz="2800" dirty="0">
                <a:latin typeface="Calibri" panose="020F0502020204030204" pitchFamily="34" charset="0"/>
                <a:ea typeface="Calibri" panose="020F0502020204030204" pitchFamily="34" charset="0"/>
                <a:cs typeface="Times New Roman" panose="02020603050405020304" pitchFamily="18" charset="0"/>
              </a:rPr>
              <a:t>και την χρησιμότητα της Γενετικής Συμβουλευτικής μέσω της συμμετοχής των φοιτητών </a:t>
            </a:r>
            <a:r>
              <a:rPr lang="el-GR" sz="28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σε ένα καινοτόμο περιβάλλον μάθησης και διδασκαλίας</a:t>
            </a:r>
            <a:r>
              <a:rPr lang="el-GR" sz="2800" dirty="0">
                <a:latin typeface="Calibri" panose="020F0502020204030204" pitchFamily="34" charset="0"/>
                <a:ea typeface="Calibri" panose="020F0502020204030204" pitchFamily="34" charset="0"/>
                <a:cs typeface="Times New Roman" panose="02020603050405020304" pitchFamily="18" charset="0"/>
              </a:rPr>
              <a:t>. </a:t>
            </a:r>
            <a:endParaRPr lang="el-GR" sz="2800" dirty="0"/>
          </a:p>
        </p:txBody>
      </p:sp>
      <p:pic>
        <p:nvPicPr>
          <p:cNvPr id="3" name="Picture 4" descr="auth logo black_NEW copy">
            <a:extLst>
              <a:ext uri="{FF2B5EF4-FFF2-40B4-BE49-F238E27FC236}">
                <a16:creationId xmlns:a16="http://schemas.microsoft.com/office/drawing/2014/main" id="{63F58906-F609-B4C5-36E5-331EEF992B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0962"/>
            <a:ext cx="9906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773510"/>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1753" y="5025634"/>
            <a:ext cx="1832366" cy="1832366"/>
          </a:xfrm>
          <a:prstGeom prst="rect">
            <a:avLst/>
          </a:prstGeom>
        </p:spPr>
      </p:pic>
      <p:sp>
        <p:nvSpPr>
          <p:cNvPr id="2" name="Τίτλος 1"/>
          <p:cNvSpPr>
            <a:spLocks noGrp="1"/>
          </p:cNvSpPr>
          <p:nvPr>
            <p:ph type="title"/>
          </p:nvPr>
        </p:nvSpPr>
        <p:spPr>
          <a:xfrm>
            <a:off x="0" y="-26896"/>
            <a:ext cx="12192000" cy="1325563"/>
          </a:xfrm>
        </p:spPr>
        <p:txBody>
          <a:bodyPr>
            <a:normAutofit/>
          </a:bodyPr>
          <a:lstStyle/>
          <a:p>
            <a:pPr algn="ctr"/>
            <a:r>
              <a:rPr lang="el-GR" sz="3300" b="1" dirty="0">
                <a:solidFill>
                  <a:srgbClr val="FF0000"/>
                </a:solidFill>
                <a:latin typeface="+mn-lt"/>
              </a:rPr>
              <a:t>Ομάδα Έργου</a:t>
            </a:r>
          </a:p>
        </p:txBody>
      </p:sp>
      <p:pic>
        <p:nvPicPr>
          <p:cNvPr id="4" name="Θέση περιεχομένου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342352" y="2795503"/>
            <a:ext cx="1828804" cy="960122"/>
          </a:xfrm>
        </p:spPr>
      </p:pic>
      <p:pic>
        <p:nvPicPr>
          <p:cNvPr id="6" name="Εικόνα 5"/>
          <p:cNvPicPr/>
          <p:nvPr/>
        </p:nvPicPr>
        <p:blipFill>
          <a:blip r:embed="rId4" cstate="print">
            <a:extLst>
              <a:ext uri="{28A0092B-C50C-407E-A947-70E740481C1C}">
                <a14:useLocalDpi xmlns:a14="http://schemas.microsoft.com/office/drawing/2010/main" val="0"/>
              </a:ext>
            </a:extLst>
          </a:blip>
          <a:stretch>
            <a:fillRect/>
          </a:stretch>
        </p:blipFill>
        <p:spPr>
          <a:xfrm>
            <a:off x="5925552" y="1143386"/>
            <a:ext cx="2423527" cy="969594"/>
          </a:xfrm>
          <a:prstGeom prst="rect">
            <a:avLst/>
          </a:prstGeom>
        </p:spPr>
      </p:pic>
      <p:sp>
        <p:nvSpPr>
          <p:cNvPr id="7" name="Ορθογώνιο 6"/>
          <p:cNvSpPr/>
          <p:nvPr/>
        </p:nvSpPr>
        <p:spPr>
          <a:xfrm>
            <a:off x="277954" y="1492384"/>
            <a:ext cx="8888080" cy="5447004"/>
          </a:xfrm>
          <a:prstGeom prst="rect">
            <a:avLst/>
          </a:prstGeom>
        </p:spPr>
        <p:txBody>
          <a:bodyPr wrap="square">
            <a:spAutoFit/>
          </a:bodyPr>
          <a:lstStyle/>
          <a:p>
            <a:pPr>
              <a:lnSpc>
                <a:spcPct val="107000"/>
              </a:lnSpc>
              <a:spcAft>
                <a:spcPts val="800"/>
              </a:spcAft>
            </a:pPr>
            <a:r>
              <a:rPr lang="en-US" sz="2200" dirty="0">
                <a:ea typeface="Calibri" panose="020F0502020204030204" pitchFamily="34" charset="0"/>
                <a:cs typeface="Times New Roman" panose="02020603050405020304" pitchFamily="18" charset="0"/>
              </a:rPr>
              <a:t>Aristotle University of Thessaloniki (Greece)</a:t>
            </a:r>
          </a:p>
          <a:p>
            <a:pPr>
              <a:lnSpc>
                <a:spcPct val="107000"/>
              </a:lnSpc>
              <a:spcAft>
                <a:spcPts val="800"/>
              </a:spcAft>
            </a:pPr>
            <a:endParaRPr lang="en-US" sz="2200" dirty="0">
              <a:ea typeface="Calibri" panose="020F0502020204030204" pitchFamily="34" charset="0"/>
              <a:cs typeface="Times New Roman" panose="02020603050405020304" pitchFamily="18" charset="0"/>
            </a:endParaRPr>
          </a:p>
          <a:p>
            <a:r>
              <a:rPr lang="en-US" sz="2200" dirty="0"/>
              <a:t>PANHELLENIC INSTITUTE OF NEURODEGENERATIVE DISEASES (Greece)</a:t>
            </a:r>
          </a:p>
          <a:p>
            <a:endParaRPr lang="en-US" sz="2200" dirty="0"/>
          </a:p>
          <a:p>
            <a:r>
              <a:rPr lang="en-US" sz="2200" dirty="0"/>
              <a:t>RUPRECHT-KARLS-UNIVERSITAET HEIDELBERG (Germany)</a:t>
            </a:r>
          </a:p>
          <a:p>
            <a:endParaRPr lang="en-US" sz="2200" dirty="0"/>
          </a:p>
          <a:p>
            <a:r>
              <a:rPr lang="en-US" sz="2200" dirty="0"/>
              <a:t>VRIJE UNIVERSITEIT BRUSSEL (Belgium)</a:t>
            </a:r>
          </a:p>
          <a:p>
            <a:endParaRPr lang="en-US" sz="2200" dirty="0"/>
          </a:p>
          <a:p>
            <a:r>
              <a:rPr lang="en-US" sz="2200" dirty="0"/>
              <a:t>IZMIR EKONOMI UNIVERSITESI (Turkey)</a:t>
            </a:r>
          </a:p>
          <a:p>
            <a:endParaRPr lang="en-US" sz="2200" dirty="0"/>
          </a:p>
          <a:p>
            <a:r>
              <a:rPr lang="es-ES" sz="2200" dirty="0"/>
              <a:t>Fundació ACE. Institut Català de Neurociències Aplicades (Spain)</a:t>
            </a:r>
            <a:endParaRPr lang="en-US" sz="2200" dirty="0"/>
          </a:p>
          <a:p>
            <a:endParaRPr lang="en-US" sz="2200" dirty="0"/>
          </a:p>
          <a:p>
            <a:endParaRPr lang="el-GR" sz="2200" dirty="0"/>
          </a:p>
          <a:p>
            <a:endParaRPr lang="el-GR" sz="2200" dirty="0"/>
          </a:p>
          <a:p>
            <a:pPr algn="ctr">
              <a:lnSpc>
                <a:spcPct val="107000"/>
              </a:lnSpc>
              <a:spcAft>
                <a:spcPts val="800"/>
              </a:spcAft>
            </a:pPr>
            <a:endParaRPr lang="el-GR" sz="2200" dirty="0">
              <a:ea typeface="Calibri" panose="020F0502020204030204" pitchFamily="34" charset="0"/>
              <a:cs typeface="Times New Roman" panose="02020603050405020304" pitchFamily="18" charset="0"/>
            </a:endParaRPr>
          </a:p>
        </p:txBody>
      </p:sp>
      <p:pic>
        <p:nvPicPr>
          <p:cNvPr id="8" name="Εικόνα 7"/>
          <p:cNvPicPr/>
          <p:nvPr/>
        </p:nvPicPr>
        <p:blipFill>
          <a:blip r:embed="rId5">
            <a:extLst>
              <a:ext uri="{28A0092B-C50C-407E-A947-70E740481C1C}">
                <a14:useLocalDpi xmlns:a14="http://schemas.microsoft.com/office/drawing/2010/main" val="0"/>
              </a:ext>
            </a:extLst>
          </a:blip>
          <a:stretch>
            <a:fillRect/>
          </a:stretch>
        </p:blipFill>
        <p:spPr>
          <a:xfrm>
            <a:off x="9543056" y="1528798"/>
            <a:ext cx="1128138" cy="1168364"/>
          </a:xfrm>
          <a:prstGeom prst="rect">
            <a:avLst/>
          </a:prstGeom>
        </p:spPr>
      </p:pic>
      <p:pic>
        <p:nvPicPr>
          <p:cNvPr id="10" name="Εικόνα 9"/>
          <p:cNvPicPr/>
          <p:nvPr/>
        </p:nvPicPr>
        <p:blipFill>
          <a:blip r:embed="rId6" cstate="print">
            <a:extLst>
              <a:ext uri="{28A0092B-C50C-407E-A947-70E740481C1C}">
                <a14:useLocalDpi xmlns:a14="http://schemas.microsoft.com/office/drawing/2010/main" val="0"/>
              </a:ext>
            </a:extLst>
          </a:blip>
          <a:stretch>
            <a:fillRect/>
          </a:stretch>
        </p:blipFill>
        <p:spPr>
          <a:xfrm>
            <a:off x="6622055" y="3462638"/>
            <a:ext cx="2305685" cy="866991"/>
          </a:xfrm>
          <a:prstGeom prst="rect">
            <a:avLst/>
          </a:prstGeom>
        </p:spPr>
      </p:pic>
      <p:pic>
        <p:nvPicPr>
          <p:cNvPr id="11" name="Εικόνα 10"/>
          <p:cNvPicPr/>
          <p:nvPr/>
        </p:nvPicPr>
        <p:blipFill>
          <a:blip r:embed="rId7" cstate="print">
            <a:extLst>
              <a:ext uri="{28A0092B-C50C-407E-A947-70E740481C1C}">
                <a14:useLocalDpi xmlns:a14="http://schemas.microsoft.com/office/drawing/2010/main" val="0"/>
              </a:ext>
            </a:extLst>
          </a:blip>
          <a:stretch>
            <a:fillRect/>
          </a:stretch>
        </p:blipFill>
        <p:spPr>
          <a:xfrm>
            <a:off x="7873957" y="4215886"/>
            <a:ext cx="2107565" cy="992020"/>
          </a:xfrm>
          <a:prstGeom prst="rect">
            <a:avLst/>
          </a:prstGeom>
        </p:spPr>
      </p:pic>
      <p:pic>
        <p:nvPicPr>
          <p:cNvPr id="3" name="Picture 4" descr="auth logo black_NEW copy">
            <a:extLst>
              <a:ext uri="{FF2B5EF4-FFF2-40B4-BE49-F238E27FC236}">
                <a16:creationId xmlns:a16="http://schemas.microsoft.com/office/drawing/2014/main" id="{17C22CB4-655A-35D7-2884-BCCAD4E755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80962"/>
            <a:ext cx="9906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3630387"/>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77838"/>
            <a:ext cx="10515600" cy="1325563"/>
          </a:xfrm>
        </p:spPr>
        <p:txBody>
          <a:bodyPr>
            <a:normAutofit/>
          </a:bodyPr>
          <a:lstStyle/>
          <a:p>
            <a:pPr algn="ctr"/>
            <a:r>
              <a:rPr lang="el-GR" sz="4000" b="1" dirty="0">
                <a:solidFill>
                  <a:srgbClr val="FF0000"/>
                </a:solidFill>
                <a:latin typeface="+mn-lt"/>
              </a:rPr>
              <a:t>Αποτελέσματα</a:t>
            </a:r>
          </a:p>
        </p:txBody>
      </p:sp>
      <p:sp>
        <p:nvSpPr>
          <p:cNvPr id="3" name="Θέση περιεχομένου 2"/>
          <p:cNvSpPr>
            <a:spLocks noGrp="1"/>
          </p:cNvSpPr>
          <p:nvPr>
            <p:ph idx="1"/>
          </p:nvPr>
        </p:nvSpPr>
        <p:spPr/>
        <p:txBody>
          <a:bodyPr>
            <a:normAutofit fontScale="92500" lnSpcReduction="20000"/>
          </a:bodyPr>
          <a:lstStyle/>
          <a:p>
            <a:r>
              <a:rPr lang="en-US" dirty="0"/>
              <a:t>¨</a:t>
            </a:r>
            <a:r>
              <a:rPr lang="el-GR" dirty="0"/>
              <a:t>Το </a:t>
            </a:r>
            <a:r>
              <a:rPr lang="el-GR" b="1" dirty="0">
                <a:solidFill>
                  <a:srgbClr val="FF0000"/>
                </a:solidFill>
              </a:rPr>
              <a:t>καλύτερο πρωτόκολλο Γενετικής Συμβουλευτικής</a:t>
            </a:r>
            <a:r>
              <a:rPr lang="en-US" dirty="0"/>
              <a:t>¨ </a:t>
            </a:r>
            <a:r>
              <a:rPr lang="el-GR" dirty="0"/>
              <a:t>στην Ευρώπη</a:t>
            </a:r>
            <a:endParaRPr lang="en-US" dirty="0"/>
          </a:p>
          <a:p>
            <a:endParaRPr lang="en-US" dirty="0"/>
          </a:p>
          <a:p>
            <a:r>
              <a:rPr lang="el-GR" dirty="0"/>
              <a:t>Ένα </a:t>
            </a:r>
            <a:r>
              <a:rPr lang="el-GR" b="1" dirty="0">
                <a:solidFill>
                  <a:srgbClr val="FF0000"/>
                </a:solidFill>
              </a:rPr>
              <a:t>καινοτόμο Μάθημα </a:t>
            </a:r>
            <a:r>
              <a:rPr lang="el-GR" dirty="0"/>
              <a:t>που θα μπορεί να ενταχθεί στο πρόγραμμα των ΑΕΙ της Ευρώπης</a:t>
            </a:r>
            <a:r>
              <a:rPr lang="en-US" dirty="0"/>
              <a:t>. </a:t>
            </a:r>
          </a:p>
          <a:p>
            <a:endParaRPr lang="en-US" dirty="0"/>
          </a:p>
          <a:p>
            <a:r>
              <a:rPr lang="el-GR" dirty="0"/>
              <a:t>Ένα </a:t>
            </a:r>
            <a:r>
              <a:rPr lang="el-GR" b="1" dirty="0">
                <a:solidFill>
                  <a:srgbClr val="FF0000"/>
                </a:solidFill>
              </a:rPr>
              <a:t>σύστημα εκπαιδευτικής πλατφόρμας </a:t>
            </a:r>
            <a:r>
              <a:rPr lang="el-GR" dirty="0"/>
              <a:t>για Πανεπιστήμια</a:t>
            </a:r>
            <a:r>
              <a:rPr lang="en-US" dirty="0"/>
              <a:t> </a:t>
            </a:r>
          </a:p>
          <a:p>
            <a:endParaRPr lang="en-US" dirty="0"/>
          </a:p>
          <a:p>
            <a:r>
              <a:rPr lang="el-GR" dirty="0"/>
              <a:t>Έναν Οδηγό που </a:t>
            </a:r>
            <a:r>
              <a:rPr lang="el-GR" b="1" dirty="0">
                <a:solidFill>
                  <a:srgbClr val="FF0000"/>
                </a:solidFill>
              </a:rPr>
              <a:t>θα κατευθύνει τα Πανεπιστήμια </a:t>
            </a:r>
            <a:r>
              <a:rPr lang="el-GR" dirty="0"/>
              <a:t>να εφαρμόσουν την εκπαίδευση και την διδασκαλία</a:t>
            </a:r>
          </a:p>
        </p:txBody>
      </p:sp>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4921" y="0"/>
            <a:ext cx="1927079" cy="1187042"/>
          </a:xfrm>
          <a:prstGeom prst="rect">
            <a:avLst/>
          </a:prstGeom>
        </p:spPr>
      </p:pic>
      <p:pic>
        <p:nvPicPr>
          <p:cNvPr id="5" name="Picture 4" descr="auth logo black_NEW copy">
            <a:extLst>
              <a:ext uri="{FF2B5EF4-FFF2-40B4-BE49-F238E27FC236}">
                <a16:creationId xmlns:a16="http://schemas.microsoft.com/office/drawing/2014/main" id="{9B809579-174C-68D7-696A-6FEF9148FB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0962"/>
            <a:ext cx="9906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6470948"/>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31 - Εικόνα" descr="Research-projects16.jpg">
            <a:extLst>
              <a:ext uri="{FF2B5EF4-FFF2-40B4-BE49-F238E27FC236}">
                <a16:creationId xmlns:a16="http://schemas.microsoft.com/office/drawing/2014/main" id="{6B7CDFA8-2CE7-FA0D-823F-8A4BF6A4DCCD}"/>
              </a:ext>
            </a:extLst>
          </p:cNvPr>
          <p:cNvPicPr>
            <a:picLocks noChangeAspect="1"/>
          </p:cNvPicPr>
          <p:nvPr/>
        </p:nvPicPr>
        <p:blipFill>
          <a:blip r:embed="rId2">
            <a:lum bright="6000" contrast="12000"/>
          </a:blip>
          <a:stretch>
            <a:fillRect/>
          </a:stretch>
        </p:blipFill>
        <p:spPr>
          <a:xfrm>
            <a:off x="1489075" y="38100"/>
            <a:ext cx="9055100" cy="6629400"/>
          </a:xfrm>
          <a:prstGeom prst="rect">
            <a:avLst/>
          </a:prstGeom>
          <a:effectLst>
            <a:outerShdw blurRad="50800" dist="50800" dir="5400000" algn="ctr" rotWithShape="0">
              <a:srgbClr val="000000">
                <a:alpha val="75000"/>
              </a:srgbClr>
            </a:outerShdw>
          </a:effectLst>
        </p:spPr>
      </p:pic>
      <p:sp>
        <p:nvSpPr>
          <p:cNvPr id="14" name="13 - TextBox">
            <a:extLst>
              <a:ext uri="{FF2B5EF4-FFF2-40B4-BE49-F238E27FC236}">
                <a16:creationId xmlns:a16="http://schemas.microsoft.com/office/drawing/2014/main" id="{534CD2DA-7F62-BAC1-D93D-C70201A2B7C2}"/>
              </a:ext>
            </a:extLst>
          </p:cNvPr>
          <p:cNvSpPr txBox="1"/>
          <p:nvPr/>
        </p:nvSpPr>
        <p:spPr>
          <a:xfrm>
            <a:off x="5773739" y="2840039"/>
            <a:ext cx="644525" cy="1246187"/>
          </a:xfrm>
          <a:prstGeom prst="rect">
            <a:avLst/>
          </a:prstGeom>
          <a:noFill/>
        </p:spPr>
        <p:txBody>
          <a:bodyPr>
            <a:spAutoFit/>
          </a:bodyPr>
          <a:lstStyle/>
          <a:p>
            <a:pPr algn="ctr" fontAlgn="base">
              <a:spcBef>
                <a:spcPct val="0"/>
              </a:spcBef>
              <a:spcAft>
                <a:spcPct val="0"/>
              </a:spcAft>
              <a:defRPr/>
            </a:pPr>
            <a:r>
              <a:rPr lang="en-US" sz="1500" b="1" dirty="0">
                <a:solidFill>
                  <a:srgbClr val="EEECE1">
                    <a:lumMod val="25000"/>
                  </a:srgbClr>
                </a:solidFill>
                <a:latin typeface="Arial" panose="020B0604020202020204" pitchFamily="34" charset="0"/>
                <a:cs typeface="Arial" panose="020B0604020202020204" pitchFamily="34" charset="0"/>
              </a:rPr>
              <a:t>Research &amp; Projects</a:t>
            </a:r>
            <a:endParaRPr lang="el-GR" sz="1500" b="1" dirty="0">
              <a:solidFill>
                <a:prstClr val="black"/>
              </a:solidFill>
              <a:latin typeface="Arial" panose="020B0604020202020204" pitchFamily="34" charset="0"/>
              <a:cs typeface="Arial" panose="020B0604020202020204" pitchFamily="34" charset="0"/>
            </a:endParaRPr>
          </a:p>
        </p:txBody>
      </p:sp>
      <p:sp>
        <p:nvSpPr>
          <p:cNvPr id="15" name="14 - Έλλειψη">
            <a:extLst>
              <a:ext uri="{FF2B5EF4-FFF2-40B4-BE49-F238E27FC236}">
                <a16:creationId xmlns:a16="http://schemas.microsoft.com/office/drawing/2014/main" id="{B4DD0A46-DD1E-83BC-5B0B-DC9B07451078}"/>
              </a:ext>
            </a:extLst>
          </p:cNvPr>
          <p:cNvSpPr/>
          <p:nvPr/>
        </p:nvSpPr>
        <p:spPr>
          <a:xfrm>
            <a:off x="3457575" y="1017589"/>
            <a:ext cx="175418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DESCRIPA</a:t>
            </a:r>
            <a:endParaRPr lang="el-GR" dirty="0">
              <a:solidFill>
                <a:prstClr val="white"/>
              </a:solidFill>
              <a:latin typeface="Calibri"/>
            </a:endParaRPr>
          </a:p>
        </p:txBody>
      </p:sp>
      <p:sp>
        <p:nvSpPr>
          <p:cNvPr id="16" name="15 - Έλλειψη">
            <a:extLst>
              <a:ext uri="{FF2B5EF4-FFF2-40B4-BE49-F238E27FC236}">
                <a16:creationId xmlns:a16="http://schemas.microsoft.com/office/drawing/2014/main" id="{48E9C782-BCF9-1698-F84B-ED8F7826AD17}"/>
              </a:ext>
            </a:extLst>
          </p:cNvPr>
          <p:cNvSpPr/>
          <p:nvPr/>
        </p:nvSpPr>
        <p:spPr>
          <a:xfrm>
            <a:off x="4646614" y="393701"/>
            <a:ext cx="847725"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ICTUS</a:t>
            </a:r>
            <a:endParaRPr lang="el-GR" sz="1200" dirty="0">
              <a:solidFill>
                <a:prstClr val="white"/>
              </a:solidFill>
              <a:latin typeface="Calibri"/>
            </a:endParaRPr>
          </a:p>
        </p:txBody>
      </p:sp>
      <p:sp>
        <p:nvSpPr>
          <p:cNvPr id="17" name="16 - Έλλειψη">
            <a:extLst>
              <a:ext uri="{FF2B5EF4-FFF2-40B4-BE49-F238E27FC236}">
                <a16:creationId xmlns:a16="http://schemas.microsoft.com/office/drawing/2014/main" id="{E373AA6B-E2BE-7C16-4E07-BCC6CE1E0CE2}"/>
              </a:ext>
            </a:extLst>
          </p:cNvPr>
          <p:cNvSpPr/>
          <p:nvPr/>
        </p:nvSpPr>
        <p:spPr>
          <a:xfrm>
            <a:off x="7018338" y="911225"/>
            <a:ext cx="1060450" cy="7493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600" dirty="0">
                <a:solidFill>
                  <a:prstClr val="black"/>
                </a:solidFill>
                <a:latin typeface="Calibri"/>
              </a:rPr>
              <a:t>ASPAD</a:t>
            </a:r>
            <a:endParaRPr lang="el-GR" sz="1600" dirty="0">
              <a:solidFill>
                <a:prstClr val="black"/>
              </a:solidFill>
              <a:latin typeface="Calibri"/>
            </a:endParaRPr>
          </a:p>
        </p:txBody>
      </p:sp>
      <p:sp>
        <p:nvSpPr>
          <p:cNvPr id="18" name="17 - Έλλειψη">
            <a:extLst>
              <a:ext uri="{FF2B5EF4-FFF2-40B4-BE49-F238E27FC236}">
                <a16:creationId xmlns:a16="http://schemas.microsoft.com/office/drawing/2014/main" id="{6F67D913-1A01-F1B3-4AEC-8E4D56C939DC}"/>
              </a:ext>
            </a:extLst>
          </p:cNvPr>
          <p:cNvSpPr/>
          <p:nvPr/>
        </p:nvSpPr>
        <p:spPr>
          <a:xfrm>
            <a:off x="7904164" y="3697289"/>
            <a:ext cx="1925637"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EhcoBUTLER</a:t>
            </a:r>
            <a:endParaRPr lang="el-GR" dirty="0">
              <a:solidFill>
                <a:prstClr val="white"/>
              </a:solidFill>
              <a:latin typeface="Calibri"/>
            </a:endParaRPr>
          </a:p>
        </p:txBody>
      </p:sp>
      <p:sp>
        <p:nvSpPr>
          <p:cNvPr id="19" name="18 - Έλλειψη">
            <a:extLst>
              <a:ext uri="{FF2B5EF4-FFF2-40B4-BE49-F238E27FC236}">
                <a16:creationId xmlns:a16="http://schemas.microsoft.com/office/drawing/2014/main" id="{FDDF796F-C562-3465-93A0-69B19062D678}"/>
              </a:ext>
            </a:extLst>
          </p:cNvPr>
          <p:cNvSpPr/>
          <p:nvPr/>
        </p:nvSpPr>
        <p:spPr>
          <a:xfrm>
            <a:off x="7180263" y="5089525"/>
            <a:ext cx="1731962"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Dem@care</a:t>
            </a:r>
            <a:endParaRPr lang="el-GR" dirty="0">
              <a:solidFill>
                <a:prstClr val="white"/>
              </a:solidFill>
              <a:latin typeface="Calibri"/>
            </a:endParaRPr>
          </a:p>
        </p:txBody>
      </p:sp>
      <p:sp>
        <p:nvSpPr>
          <p:cNvPr id="20" name="19 - Έλλειψη">
            <a:extLst>
              <a:ext uri="{FF2B5EF4-FFF2-40B4-BE49-F238E27FC236}">
                <a16:creationId xmlns:a16="http://schemas.microsoft.com/office/drawing/2014/main" id="{FB7E676B-202E-8FF5-E83E-9B6853B33834}"/>
              </a:ext>
            </a:extLst>
          </p:cNvPr>
          <p:cNvSpPr/>
          <p:nvPr/>
        </p:nvSpPr>
        <p:spPr>
          <a:xfrm>
            <a:off x="6270626" y="4284663"/>
            <a:ext cx="227012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BIOMARK-APD</a:t>
            </a:r>
            <a:endParaRPr lang="el-GR" dirty="0">
              <a:solidFill>
                <a:prstClr val="white"/>
              </a:solidFill>
              <a:latin typeface="Calibri"/>
            </a:endParaRPr>
          </a:p>
        </p:txBody>
      </p:sp>
      <p:sp>
        <p:nvSpPr>
          <p:cNvPr id="21" name="20 - Έλλειψη">
            <a:extLst>
              <a:ext uri="{FF2B5EF4-FFF2-40B4-BE49-F238E27FC236}">
                <a16:creationId xmlns:a16="http://schemas.microsoft.com/office/drawing/2014/main" id="{6201FCE9-9045-D5F9-4677-8A2B6CAAD20A}"/>
              </a:ext>
            </a:extLst>
          </p:cNvPr>
          <p:cNvSpPr/>
          <p:nvPr/>
        </p:nvSpPr>
        <p:spPr>
          <a:xfrm>
            <a:off x="5105400" y="4398963"/>
            <a:ext cx="960438" cy="804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NILVAD</a:t>
            </a:r>
            <a:endParaRPr lang="el-GR" sz="1200" dirty="0">
              <a:solidFill>
                <a:prstClr val="white"/>
              </a:solidFill>
              <a:latin typeface="Calibri"/>
            </a:endParaRPr>
          </a:p>
        </p:txBody>
      </p:sp>
      <p:sp>
        <p:nvSpPr>
          <p:cNvPr id="22" name="21 - Έλλειψη">
            <a:extLst>
              <a:ext uri="{FF2B5EF4-FFF2-40B4-BE49-F238E27FC236}">
                <a16:creationId xmlns:a16="http://schemas.microsoft.com/office/drawing/2014/main" id="{90A004AE-9FF9-A555-8848-4DBD9CAF803C}"/>
              </a:ext>
            </a:extLst>
          </p:cNvPr>
          <p:cNvSpPr/>
          <p:nvPr/>
        </p:nvSpPr>
        <p:spPr>
          <a:xfrm>
            <a:off x="1763713" y="4916489"/>
            <a:ext cx="1947862"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Pharmacog</a:t>
            </a:r>
            <a:endParaRPr lang="el-GR" dirty="0">
              <a:solidFill>
                <a:prstClr val="white"/>
              </a:solidFill>
              <a:latin typeface="Calibri"/>
            </a:endParaRPr>
          </a:p>
        </p:txBody>
      </p:sp>
      <p:sp>
        <p:nvSpPr>
          <p:cNvPr id="23" name="22 - Έλλειψη">
            <a:extLst>
              <a:ext uri="{FF2B5EF4-FFF2-40B4-BE49-F238E27FC236}">
                <a16:creationId xmlns:a16="http://schemas.microsoft.com/office/drawing/2014/main" id="{778FF1FD-5F8D-909F-0E9E-B39C0E92EFBB}"/>
              </a:ext>
            </a:extLst>
          </p:cNvPr>
          <p:cNvSpPr/>
          <p:nvPr/>
        </p:nvSpPr>
        <p:spPr>
          <a:xfrm>
            <a:off x="3395664" y="4179888"/>
            <a:ext cx="89217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900" dirty="0">
                <a:solidFill>
                  <a:prstClr val="white"/>
                </a:solidFill>
                <a:latin typeface="Calibri"/>
              </a:rPr>
              <a:t>MIRAGE</a:t>
            </a:r>
            <a:endParaRPr lang="el-GR" sz="900" dirty="0">
              <a:solidFill>
                <a:prstClr val="white"/>
              </a:solidFill>
              <a:latin typeface="Calibri"/>
            </a:endParaRPr>
          </a:p>
        </p:txBody>
      </p:sp>
      <p:sp>
        <p:nvSpPr>
          <p:cNvPr id="24" name="23 - Έλλειψη">
            <a:extLst>
              <a:ext uri="{FF2B5EF4-FFF2-40B4-BE49-F238E27FC236}">
                <a16:creationId xmlns:a16="http://schemas.microsoft.com/office/drawing/2014/main" id="{BE6EE7EF-2021-E2DE-DAD0-8D896B56DFC8}"/>
              </a:ext>
            </a:extLst>
          </p:cNvPr>
          <p:cNvSpPr/>
          <p:nvPr/>
        </p:nvSpPr>
        <p:spPr>
          <a:xfrm>
            <a:off x="8764589" y="2759076"/>
            <a:ext cx="1779587" cy="8032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2000" b="1" dirty="0">
                <a:solidFill>
                  <a:prstClr val="black"/>
                </a:solidFill>
                <a:latin typeface="Calibri"/>
              </a:rPr>
              <a:t>AD-Gaming</a:t>
            </a:r>
            <a:endParaRPr lang="el-GR" sz="2000" b="1" dirty="0">
              <a:solidFill>
                <a:prstClr val="black"/>
              </a:solidFill>
              <a:latin typeface="Calibri"/>
            </a:endParaRPr>
          </a:p>
        </p:txBody>
      </p:sp>
      <p:sp>
        <p:nvSpPr>
          <p:cNvPr id="25" name="24 - Έλλειψη">
            <a:extLst>
              <a:ext uri="{FF2B5EF4-FFF2-40B4-BE49-F238E27FC236}">
                <a16:creationId xmlns:a16="http://schemas.microsoft.com/office/drawing/2014/main" id="{FA6AE668-6127-5862-0524-CCAD0C29CB3D}"/>
              </a:ext>
            </a:extLst>
          </p:cNvPr>
          <p:cNvSpPr/>
          <p:nvPr/>
        </p:nvSpPr>
        <p:spPr>
          <a:xfrm>
            <a:off x="6096000" y="234951"/>
            <a:ext cx="769938"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a:solidFill>
                  <a:prstClr val="white"/>
                </a:solidFill>
                <a:latin typeface="Calibri"/>
              </a:rPr>
              <a:t>SHARE</a:t>
            </a:r>
            <a:endParaRPr lang="el-GR" sz="1050" dirty="0">
              <a:solidFill>
                <a:prstClr val="white"/>
              </a:solidFill>
              <a:latin typeface="Calibri"/>
            </a:endParaRPr>
          </a:p>
        </p:txBody>
      </p:sp>
      <p:sp>
        <p:nvSpPr>
          <p:cNvPr id="26" name="25 - Έλλειψη">
            <a:extLst>
              <a:ext uri="{FF2B5EF4-FFF2-40B4-BE49-F238E27FC236}">
                <a16:creationId xmlns:a16="http://schemas.microsoft.com/office/drawing/2014/main" id="{E0A8BD0F-E1EB-5A54-2BB8-EAF1CD8EEB25}"/>
              </a:ext>
            </a:extLst>
          </p:cNvPr>
          <p:cNvSpPr/>
          <p:nvPr/>
        </p:nvSpPr>
        <p:spPr>
          <a:xfrm>
            <a:off x="9182101" y="4546601"/>
            <a:ext cx="849313"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err="1">
                <a:solidFill>
                  <a:prstClr val="white"/>
                </a:solidFill>
                <a:latin typeface="Calibri"/>
              </a:rPr>
              <a:t>Altoida</a:t>
            </a:r>
            <a:endParaRPr lang="el-GR" sz="1050" dirty="0">
              <a:solidFill>
                <a:prstClr val="white"/>
              </a:solidFill>
              <a:latin typeface="Calibri"/>
            </a:endParaRPr>
          </a:p>
        </p:txBody>
      </p:sp>
      <p:sp>
        <p:nvSpPr>
          <p:cNvPr id="27" name="26 - Έλλειψη">
            <a:extLst>
              <a:ext uri="{FF2B5EF4-FFF2-40B4-BE49-F238E27FC236}">
                <a16:creationId xmlns:a16="http://schemas.microsoft.com/office/drawing/2014/main" id="{C7685846-ACAB-C382-47EE-3290C881E632}"/>
              </a:ext>
            </a:extLst>
          </p:cNvPr>
          <p:cNvSpPr/>
          <p:nvPr/>
        </p:nvSpPr>
        <p:spPr>
          <a:xfrm>
            <a:off x="3194050" y="3265489"/>
            <a:ext cx="106203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EDAR</a:t>
            </a:r>
            <a:endParaRPr lang="el-GR" dirty="0">
              <a:solidFill>
                <a:prstClr val="white"/>
              </a:solidFill>
              <a:latin typeface="Calibri"/>
            </a:endParaRPr>
          </a:p>
        </p:txBody>
      </p:sp>
      <p:sp>
        <p:nvSpPr>
          <p:cNvPr id="28" name="27 - Έλλειψη">
            <a:extLst>
              <a:ext uri="{FF2B5EF4-FFF2-40B4-BE49-F238E27FC236}">
                <a16:creationId xmlns:a16="http://schemas.microsoft.com/office/drawing/2014/main" id="{B623EB50-168B-D675-1D61-FE1AFDE45CED}"/>
              </a:ext>
            </a:extLst>
          </p:cNvPr>
          <p:cNvSpPr/>
          <p:nvPr/>
        </p:nvSpPr>
        <p:spPr>
          <a:xfrm>
            <a:off x="2438400" y="1608139"/>
            <a:ext cx="1689100" cy="69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ENIR</a:t>
            </a:r>
            <a:endParaRPr lang="el-GR" dirty="0">
              <a:solidFill>
                <a:prstClr val="white"/>
              </a:solidFill>
              <a:latin typeface="Calibri"/>
            </a:endParaRPr>
          </a:p>
        </p:txBody>
      </p:sp>
      <p:sp>
        <p:nvSpPr>
          <p:cNvPr id="29" name="28 - Έλλειψη">
            <a:extLst>
              <a:ext uri="{FF2B5EF4-FFF2-40B4-BE49-F238E27FC236}">
                <a16:creationId xmlns:a16="http://schemas.microsoft.com/office/drawing/2014/main" id="{9660C31D-2A3F-2DA8-F8D9-DEE32B803658}"/>
              </a:ext>
            </a:extLst>
          </p:cNvPr>
          <p:cNvSpPr/>
          <p:nvPr/>
        </p:nvSpPr>
        <p:spPr>
          <a:xfrm>
            <a:off x="5302250" y="1106489"/>
            <a:ext cx="1677988" cy="55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Discover</a:t>
            </a:r>
            <a:endParaRPr lang="el-GR" sz="1200" dirty="0">
              <a:solidFill>
                <a:prstClr val="white"/>
              </a:solidFill>
              <a:latin typeface="Calibri"/>
            </a:endParaRPr>
          </a:p>
        </p:txBody>
      </p:sp>
      <p:sp>
        <p:nvSpPr>
          <p:cNvPr id="30" name="29 - Έλλειψη">
            <a:extLst>
              <a:ext uri="{FF2B5EF4-FFF2-40B4-BE49-F238E27FC236}">
                <a16:creationId xmlns:a16="http://schemas.microsoft.com/office/drawing/2014/main" id="{959E4CA8-D2F9-287F-7948-69BF309D6DE2}"/>
              </a:ext>
            </a:extLst>
          </p:cNvPr>
          <p:cNvSpPr/>
          <p:nvPr/>
        </p:nvSpPr>
        <p:spPr>
          <a:xfrm>
            <a:off x="6016625" y="5089525"/>
            <a:ext cx="1003300" cy="750888"/>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b="1" dirty="0">
                <a:solidFill>
                  <a:prstClr val="white"/>
                </a:solidFill>
                <a:latin typeface="Calibri"/>
              </a:rPr>
              <a:t>LLM</a:t>
            </a:r>
            <a:endParaRPr lang="el-GR" b="1" dirty="0">
              <a:solidFill>
                <a:prstClr val="white"/>
              </a:solidFill>
              <a:latin typeface="Calibri"/>
            </a:endParaRPr>
          </a:p>
        </p:txBody>
      </p:sp>
      <p:pic>
        <p:nvPicPr>
          <p:cNvPr id="141332" name="Picture 5">
            <a:extLst>
              <a:ext uri="{FF2B5EF4-FFF2-40B4-BE49-F238E27FC236}">
                <a16:creationId xmlns:a16="http://schemas.microsoft.com/office/drawing/2014/main" id="{13EDEF33-ED8E-E6F5-DA19-6240460A7C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338" y="2732089"/>
            <a:ext cx="14097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4 - Έλλειψη">
            <a:extLst>
              <a:ext uri="{FF2B5EF4-FFF2-40B4-BE49-F238E27FC236}">
                <a16:creationId xmlns:a16="http://schemas.microsoft.com/office/drawing/2014/main" id="{1681FB33-A917-980F-BE1A-514F8B033E03}"/>
              </a:ext>
            </a:extLst>
          </p:cNvPr>
          <p:cNvSpPr/>
          <p:nvPr/>
        </p:nvSpPr>
        <p:spPr>
          <a:xfrm>
            <a:off x="7918450" y="917575"/>
            <a:ext cx="191135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Caregivers-pro</a:t>
            </a:r>
            <a:endParaRPr lang="el-GR" dirty="0">
              <a:solidFill>
                <a:prstClr val="white"/>
              </a:solidFill>
              <a:latin typeface="Calibri"/>
            </a:endParaRPr>
          </a:p>
        </p:txBody>
      </p:sp>
      <p:sp>
        <p:nvSpPr>
          <p:cNvPr id="36" name="35 - Έλλειψη">
            <a:extLst>
              <a:ext uri="{FF2B5EF4-FFF2-40B4-BE49-F238E27FC236}">
                <a16:creationId xmlns:a16="http://schemas.microsoft.com/office/drawing/2014/main" id="{E4291014-87E5-226F-F44C-7CBEC8287545}"/>
              </a:ext>
            </a:extLst>
          </p:cNvPr>
          <p:cNvSpPr/>
          <p:nvPr/>
        </p:nvSpPr>
        <p:spPr>
          <a:xfrm>
            <a:off x="7864476" y="1822450"/>
            <a:ext cx="1363663"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err="1">
                <a:solidFill>
                  <a:prstClr val="white"/>
                </a:solidFill>
                <a:latin typeface="Calibri"/>
              </a:rPr>
              <a:t>i</a:t>
            </a:r>
            <a:r>
              <a:rPr lang="en-US" sz="1200" dirty="0">
                <a:solidFill>
                  <a:prstClr val="white"/>
                </a:solidFill>
                <a:latin typeface="Calibri"/>
              </a:rPr>
              <a:t>-connect</a:t>
            </a:r>
            <a:endParaRPr lang="el-GR" sz="1200" dirty="0">
              <a:solidFill>
                <a:prstClr val="white"/>
              </a:solidFill>
              <a:latin typeface="Calibri"/>
            </a:endParaRPr>
          </a:p>
        </p:txBody>
      </p:sp>
      <p:sp>
        <p:nvSpPr>
          <p:cNvPr id="2" name="26 - Έλλειψη">
            <a:extLst>
              <a:ext uri="{FF2B5EF4-FFF2-40B4-BE49-F238E27FC236}">
                <a16:creationId xmlns:a16="http://schemas.microsoft.com/office/drawing/2014/main" id="{8ACCE0D5-C492-9735-5957-47C87E3F6CE5}"/>
              </a:ext>
            </a:extLst>
          </p:cNvPr>
          <p:cNvSpPr/>
          <p:nvPr/>
        </p:nvSpPr>
        <p:spPr>
          <a:xfrm>
            <a:off x="4608514" y="1671639"/>
            <a:ext cx="1436687" cy="7508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b="1" dirty="0">
                <a:solidFill>
                  <a:prstClr val="black"/>
                </a:solidFill>
                <a:latin typeface="Calibri"/>
              </a:rPr>
              <a:t>RECAGE</a:t>
            </a:r>
            <a:endParaRPr lang="el-GR" b="1" dirty="0">
              <a:solidFill>
                <a:prstClr val="black"/>
              </a:solidFill>
              <a:latin typeface="Calibri"/>
            </a:endParaRPr>
          </a:p>
        </p:txBody>
      </p:sp>
      <p:sp>
        <p:nvSpPr>
          <p:cNvPr id="3" name="26 - Έλλειψη">
            <a:extLst>
              <a:ext uri="{FF2B5EF4-FFF2-40B4-BE49-F238E27FC236}">
                <a16:creationId xmlns:a16="http://schemas.microsoft.com/office/drawing/2014/main" id="{78B0EC37-86AF-3C68-4F05-E3B7DC55F159}"/>
              </a:ext>
            </a:extLst>
          </p:cNvPr>
          <p:cNvSpPr/>
          <p:nvPr/>
        </p:nvSpPr>
        <p:spPr>
          <a:xfrm>
            <a:off x="6021388" y="1822450"/>
            <a:ext cx="1060450"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PILOT</a:t>
            </a:r>
            <a:endParaRPr lang="el-GR" dirty="0">
              <a:solidFill>
                <a:prstClr val="white"/>
              </a:solidFill>
              <a:latin typeface="Calibri"/>
            </a:endParaRPr>
          </a:p>
        </p:txBody>
      </p:sp>
      <p:sp>
        <p:nvSpPr>
          <p:cNvPr id="4" name="26 - Έλλειψη">
            <a:extLst>
              <a:ext uri="{FF2B5EF4-FFF2-40B4-BE49-F238E27FC236}">
                <a16:creationId xmlns:a16="http://schemas.microsoft.com/office/drawing/2014/main" id="{36902332-C56B-C5F0-2286-446FD5F82E8C}"/>
              </a:ext>
            </a:extLst>
          </p:cNvPr>
          <p:cNvSpPr/>
          <p:nvPr/>
        </p:nvSpPr>
        <p:spPr>
          <a:xfrm>
            <a:off x="6853239" y="3265489"/>
            <a:ext cx="1692275"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DEMENTIA RIGHTS</a:t>
            </a:r>
            <a:endParaRPr lang="el-GR" dirty="0">
              <a:solidFill>
                <a:prstClr val="white"/>
              </a:solidFill>
              <a:latin typeface="Calibri"/>
            </a:endParaRPr>
          </a:p>
        </p:txBody>
      </p:sp>
      <p:sp>
        <p:nvSpPr>
          <p:cNvPr id="5" name="26 - Έλλειψη">
            <a:extLst>
              <a:ext uri="{FF2B5EF4-FFF2-40B4-BE49-F238E27FC236}">
                <a16:creationId xmlns:a16="http://schemas.microsoft.com/office/drawing/2014/main" id="{3579D712-238A-8052-4478-1350C65AF82A}"/>
              </a:ext>
            </a:extLst>
          </p:cNvPr>
          <p:cNvSpPr/>
          <p:nvPr/>
        </p:nvSpPr>
        <p:spPr>
          <a:xfrm>
            <a:off x="4579939" y="3662364"/>
            <a:ext cx="1436687"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BRIDGE</a:t>
            </a:r>
            <a:endParaRPr lang="el-GR" dirty="0">
              <a:solidFill>
                <a:prstClr val="white"/>
              </a:solidFill>
              <a:latin typeface="Calibri"/>
            </a:endParaRPr>
          </a:p>
        </p:txBody>
      </p:sp>
      <p:sp>
        <p:nvSpPr>
          <p:cNvPr id="6" name="26 - Έλλειψη">
            <a:extLst>
              <a:ext uri="{FF2B5EF4-FFF2-40B4-BE49-F238E27FC236}">
                <a16:creationId xmlns:a16="http://schemas.microsoft.com/office/drawing/2014/main" id="{46A838F1-3B00-7E70-90C9-8DAF35CB3C88}"/>
              </a:ext>
            </a:extLst>
          </p:cNvPr>
          <p:cNvSpPr/>
          <p:nvPr/>
        </p:nvSpPr>
        <p:spPr>
          <a:xfrm>
            <a:off x="3656014" y="2527300"/>
            <a:ext cx="191293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STORY2 REMEMBER</a:t>
            </a:r>
            <a:endParaRPr lang="el-GR" dirty="0">
              <a:solidFill>
                <a:prstClr val="white"/>
              </a:solidFill>
              <a:latin typeface="Calibri"/>
            </a:endParaRPr>
          </a:p>
        </p:txBody>
      </p:sp>
      <p:sp>
        <p:nvSpPr>
          <p:cNvPr id="7" name="26 - Έλλειψη">
            <a:extLst>
              <a:ext uri="{FF2B5EF4-FFF2-40B4-BE49-F238E27FC236}">
                <a16:creationId xmlns:a16="http://schemas.microsoft.com/office/drawing/2014/main" id="{3BF23F1A-5465-545A-1053-281C169068A4}"/>
              </a:ext>
            </a:extLst>
          </p:cNvPr>
          <p:cNvSpPr/>
          <p:nvPr/>
        </p:nvSpPr>
        <p:spPr>
          <a:xfrm>
            <a:off x="6965950" y="2355850"/>
            <a:ext cx="14097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RADAR</a:t>
            </a:r>
            <a:endParaRPr lang="el-GR" dirty="0">
              <a:solidFill>
                <a:prstClr val="white"/>
              </a:solidFill>
              <a:latin typeface="Calibri"/>
            </a:endParaRPr>
          </a:p>
        </p:txBody>
      </p:sp>
      <p:sp>
        <p:nvSpPr>
          <p:cNvPr id="8" name="26 - Έλλειψη">
            <a:extLst>
              <a:ext uri="{FF2B5EF4-FFF2-40B4-BE49-F238E27FC236}">
                <a16:creationId xmlns:a16="http://schemas.microsoft.com/office/drawing/2014/main" id="{F36DBFA0-49D7-58C1-6FF3-90A2AD9ACC01}"/>
              </a:ext>
            </a:extLst>
          </p:cNvPr>
          <p:cNvSpPr/>
          <p:nvPr/>
        </p:nvSpPr>
        <p:spPr>
          <a:xfrm>
            <a:off x="4119564" y="5089525"/>
            <a:ext cx="118268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EPIONI</a:t>
            </a:r>
            <a:endParaRPr lang="el-GR" dirty="0">
              <a:solidFill>
                <a:prstClr val="white"/>
              </a:solidFill>
              <a:latin typeface="Calibri"/>
            </a:endParaRPr>
          </a:p>
        </p:txBody>
      </p:sp>
      <p:sp>
        <p:nvSpPr>
          <p:cNvPr id="9" name="Οβάλ 8">
            <a:extLst>
              <a:ext uri="{FF2B5EF4-FFF2-40B4-BE49-F238E27FC236}">
                <a16:creationId xmlns:a16="http://schemas.microsoft.com/office/drawing/2014/main" id="{6448944E-5613-18BE-B637-C5DC477EF5F3}"/>
              </a:ext>
            </a:extLst>
          </p:cNvPr>
          <p:cNvSpPr/>
          <p:nvPr/>
        </p:nvSpPr>
        <p:spPr>
          <a:xfrm>
            <a:off x="8540750" y="5626100"/>
            <a:ext cx="1670050"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DEMLENS</a:t>
            </a:r>
            <a:endParaRPr lang="el-GR" dirty="0">
              <a:solidFill>
                <a:prstClr val="white"/>
              </a:solidFill>
              <a:latin typeface="Calibri"/>
            </a:endParaRPr>
          </a:p>
        </p:txBody>
      </p:sp>
      <p:sp>
        <p:nvSpPr>
          <p:cNvPr id="10" name="Οβάλ 9">
            <a:extLst>
              <a:ext uri="{FF2B5EF4-FFF2-40B4-BE49-F238E27FC236}">
                <a16:creationId xmlns:a16="http://schemas.microsoft.com/office/drawing/2014/main" id="{646A38B3-C0D5-2E63-E963-8BDF8552E526}"/>
              </a:ext>
            </a:extLst>
          </p:cNvPr>
          <p:cNvSpPr/>
          <p:nvPr/>
        </p:nvSpPr>
        <p:spPr>
          <a:xfrm>
            <a:off x="1676400" y="5918200"/>
            <a:ext cx="1881188"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dirty="0">
                <a:solidFill>
                  <a:prstClr val="white"/>
                </a:solidFill>
                <a:latin typeface="Calibri"/>
              </a:rPr>
              <a:t>Υποστηρίζω</a:t>
            </a:r>
          </a:p>
        </p:txBody>
      </p:sp>
      <p:sp>
        <p:nvSpPr>
          <p:cNvPr id="11" name="Οβάλ 10">
            <a:extLst>
              <a:ext uri="{FF2B5EF4-FFF2-40B4-BE49-F238E27FC236}">
                <a16:creationId xmlns:a16="http://schemas.microsoft.com/office/drawing/2014/main" id="{EC9C3EF1-7BC7-6626-26DB-57B43433F791}"/>
              </a:ext>
            </a:extLst>
          </p:cNvPr>
          <p:cNvSpPr/>
          <p:nvPr/>
        </p:nvSpPr>
        <p:spPr>
          <a:xfrm>
            <a:off x="1981200" y="55563"/>
            <a:ext cx="1881188" cy="506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b="1">
                <a:solidFill>
                  <a:prstClr val="white"/>
                </a:solidFill>
                <a:latin typeface="Times New Roman" panose="02020603050405020304" pitchFamily="18" charset="0"/>
                <a:ea typeface="Times New Roman" panose="02020603050405020304" pitchFamily="18" charset="0"/>
              </a:rPr>
              <a:t>WCACD</a:t>
            </a:r>
            <a:endParaRPr lang="el-GR" dirty="0">
              <a:solidFill>
                <a:prstClr val="white"/>
              </a:solidFill>
              <a:latin typeface="Calibri"/>
            </a:endParaRPr>
          </a:p>
        </p:txBody>
      </p:sp>
      <p:sp>
        <p:nvSpPr>
          <p:cNvPr id="12" name="Οβάλ 11">
            <a:extLst>
              <a:ext uri="{FF2B5EF4-FFF2-40B4-BE49-F238E27FC236}">
                <a16:creationId xmlns:a16="http://schemas.microsoft.com/office/drawing/2014/main" id="{4D38C3CD-07AD-6A62-F1F9-6196C0226A98}"/>
              </a:ext>
            </a:extLst>
          </p:cNvPr>
          <p:cNvSpPr/>
          <p:nvPr/>
        </p:nvSpPr>
        <p:spPr>
          <a:xfrm>
            <a:off x="7315200" y="147638"/>
            <a:ext cx="31242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b-NO" altLang="el-GR" dirty="0">
                <a:solidFill>
                  <a:prstClr val="white"/>
                </a:solidFill>
                <a:latin typeface="Calibri"/>
                <a:cs typeface="Calibri" panose="020F0502020204030204" pitchFamily="34" charset="0"/>
              </a:rPr>
              <a:t>PSW in dementia care</a:t>
            </a:r>
            <a:endParaRPr lang="el-GR" dirty="0">
              <a:solidFill>
                <a:prstClr val="white"/>
              </a:solidFill>
              <a:latin typeface="Calibri"/>
            </a:endParaRPr>
          </a:p>
        </p:txBody>
      </p:sp>
      <p:sp>
        <p:nvSpPr>
          <p:cNvPr id="13" name="Οβάλ 12">
            <a:extLst>
              <a:ext uri="{FF2B5EF4-FFF2-40B4-BE49-F238E27FC236}">
                <a16:creationId xmlns:a16="http://schemas.microsoft.com/office/drawing/2014/main" id="{DA14CD8A-5A1B-D036-DC8D-6805AF6135D5}"/>
              </a:ext>
            </a:extLst>
          </p:cNvPr>
          <p:cNvSpPr/>
          <p:nvPr/>
        </p:nvSpPr>
        <p:spPr>
          <a:xfrm>
            <a:off x="1524001" y="2352676"/>
            <a:ext cx="2017713"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Times New Roman" panose="02020603050405020304" pitchFamily="18" charset="0"/>
                <a:ea typeface="Times New Roman" panose="02020603050405020304" pitchFamily="18" charset="0"/>
              </a:rPr>
              <a:t>INFOCARE</a:t>
            </a:r>
            <a:endParaRPr lang="el-GR" dirty="0">
              <a:solidFill>
                <a:prstClr val="white"/>
              </a:solidFill>
              <a:latin typeface="Calibri"/>
            </a:endParaRPr>
          </a:p>
        </p:txBody>
      </p:sp>
      <p:sp>
        <p:nvSpPr>
          <p:cNvPr id="31" name="Οβάλ 30">
            <a:extLst>
              <a:ext uri="{FF2B5EF4-FFF2-40B4-BE49-F238E27FC236}">
                <a16:creationId xmlns:a16="http://schemas.microsoft.com/office/drawing/2014/main" id="{81E568A2-2345-1613-5EEA-5A29891B6892}"/>
              </a:ext>
            </a:extLst>
          </p:cNvPr>
          <p:cNvSpPr/>
          <p:nvPr/>
        </p:nvSpPr>
        <p:spPr>
          <a:xfrm>
            <a:off x="4327526" y="5918200"/>
            <a:ext cx="2638425"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Times New Roman" panose="02020603050405020304" pitchFamily="18" charset="0"/>
                <a:ea typeface="Times New Roman" panose="02020603050405020304" pitchFamily="18" charset="0"/>
              </a:rPr>
              <a:t>Games4CoSkills</a:t>
            </a:r>
            <a:endParaRPr lang="el-GR" dirty="0">
              <a:solidFill>
                <a:prstClr val="white"/>
              </a:solidFill>
              <a:latin typeface="Calibri"/>
            </a:endParaRPr>
          </a:p>
        </p:txBody>
      </p:sp>
      <p:sp>
        <p:nvSpPr>
          <p:cNvPr id="33" name="Οβάλ 32">
            <a:extLst>
              <a:ext uri="{FF2B5EF4-FFF2-40B4-BE49-F238E27FC236}">
                <a16:creationId xmlns:a16="http://schemas.microsoft.com/office/drawing/2014/main" id="{19CC7E59-82DC-D0C0-3079-03F911A8152E}"/>
              </a:ext>
            </a:extLst>
          </p:cNvPr>
          <p:cNvSpPr/>
          <p:nvPr/>
        </p:nvSpPr>
        <p:spPr>
          <a:xfrm>
            <a:off x="1524000" y="3810001"/>
            <a:ext cx="2033588"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prstClr val="white"/>
                </a:solidFill>
                <a:latin typeface="Times New Roman" panose="02020603050405020304" pitchFamily="18" charset="0"/>
                <a:ea typeface="FreeSans"/>
              </a:rPr>
              <a:t>E</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L</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So</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M</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C</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I</a:t>
            </a:r>
            <a:endParaRPr lang="el-GR" dirty="0">
              <a:solidFill>
                <a:prstClr val="white"/>
              </a:solidFill>
              <a:latin typeface="Calibri"/>
            </a:endParaRPr>
          </a:p>
        </p:txBody>
      </p:sp>
      <p:sp>
        <p:nvSpPr>
          <p:cNvPr id="37" name="Οβάλ 36">
            <a:extLst>
              <a:ext uri="{FF2B5EF4-FFF2-40B4-BE49-F238E27FC236}">
                <a16:creationId xmlns:a16="http://schemas.microsoft.com/office/drawing/2014/main" id="{E72EA564-635D-6C76-E4BD-6E6A5289963A}"/>
              </a:ext>
            </a:extLst>
          </p:cNvPr>
          <p:cNvSpPr/>
          <p:nvPr/>
        </p:nvSpPr>
        <p:spPr>
          <a:xfrm>
            <a:off x="1752600" y="760413"/>
            <a:ext cx="1881188" cy="538162"/>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VRADA</a:t>
            </a:r>
            <a:endParaRPr lang="el-GR" dirty="0">
              <a:solidFill>
                <a:prstClr val="white"/>
              </a:solidFill>
              <a:latin typeface="Calibri"/>
            </a:endParaRPr>
          </a:p>
        </p:txBody>
      </p:sp>
      <p:sp>
        <p:nvSpPr>
          <p:cNvPr id="34" name="Οβάλ 33">
            <a:extLst>
              <a:ext uri="{FF2B5EF4-FFF2-40B4-BE49-F238E27FC236}">
                <a16:creationId xmlns:a16="http://schemas.microsoft.com/office/drawing/2014/main" id="{DF08C333-5BA7-6CA7-A5F7-757665E5D2DA}"/>
              </a:ext>
            </a:extLst>
          </p:cNvPr>
          <p:cNvSpPr/>
          <p:nvPr/>
        </p:nvSpPr>
        <p:spPr>
          <a:xfrm>
            <a:off x="9067801" y="1660525"/>
            <a:ext cx="1597025" cy="5651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black"/>
                </a:solidFill>
                <a:latin typeface="Calibri"/>
              </a:rPr>
              <a:t>GECONEU</a:t>
            </a:r>
            <a:endParaRPr lang="el-GR" b="1" dirty="0">
              <a:solidFill>
                <a:prstClr val="black"/>
              </a:solidFill>
              <a:latin typeface="Calibri"/>
            </a:endParaRP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extShape 1"/>
          <p:cNvSpPr txBox="1"/>
          <p:nvPr/>
        </p:nvSpPr>
        <p:spPr>
          <a:xfrm>
            <a:off x="1360911" y="589523"/>
            <a:ext cx="9470177" cy="1013620"/>
          </a:xfrm>
          <a:prstGeom prst="rect">
            <a:avLst/>
          </a:prstGeom>
          <a:noFill/>
          <a:ln>
            <a:noFill/>
          </a:ln>
        </p:spPr>
        <p:txBody>
          <a:bodyPr lIns="90000" tIns="45000" rIns="90000" bIns="45000" anchor="b"/>
          <a:lstStyle/>
          <a:p>
            <a:pPr algn="ctr">
              <a:lnSpc>
                <a:spcPct val="100000"/>
              </a:lnSpc>
            </a:pPr>
            <a:r>
              <a:rPr lang="el-GR" sz="3200" b="1" dirty="0">
                <a:solidFill>
                  <a:srgbClr val="FF0000"/>
                </a:solidFill>
              </a:rPr>
              <a:t>Ανάπτυξη </a:t>
            </a:r>
            <a:r>
              <a:rPr lang="el-GR" sz="3200" b="1" dirty="0">
                <a:solidFill>
                  <a:srgbClr val="FF0000"/>
                </a:solidFill>
                <a:ea typeface="Calibri"/>
                <a:cs typeface="Times New Roman"/>
              </a:rPr>
              <a:t>προγράμματος</a:t>
            </a:r>
            <a:r>
              <a:rPr lang="en-US" sz="3200" b="1" dirty="0">
                <a:solidFill>
                  <a:srgbClr val="FF0000"/>
                </a:solidFill>
                <a:ea typeface="Calibri"/>
                <a:cs typeface="Times New Roman"/>
              </a:rPr>
              <a:t> </a:t>
            </a:r>
            <a:r>
              <a:rPr lang="el-GR" sz="3200" b="1" dirty="0">
                <a:solidFill>
                  <a:srgbClr val="FF0000"/>
                </a:solidFill>
                <a:ea typeface="Calibri"/>
                <a:cs typeface="Times New Roman"/>
              </a:rPr>
              <a:t>κατάρτισης για τη βελτίωση της ποιότητας ζωής των ατόμων με νόσο </a:t>
            </a:r>
            <a:r>
              <a:rPr lang="en-US" sz="3200" b="1" dirty="0">
                <a:solidFill>
                  <a:srgbClr val="FF0000"/>
                </a:solidFill>
                <a:ea typeface="Calibri"/>
                <a:cs typeface="Times New Roman"/>
              </a:rPr>
              <a:t>A</a:t>
            </a:r>
            <a:r>
              <a:rPr lang="el-GR" sz="3200" b="1" dirty="0" err="1">
                <a:solidFill>
                  <a:srgbClr val="FF0000"/>
                </a:solidFill>
                <a:ea typeface="Calibri"/>
                <a:cs typeface="Times New Roman"/>
              </a:rPr>
              <a:t>lzheimer</a:t>
            </a:r>
            <a:r>
              <a:rPr lang="el-GR" sz="3200" b="1" dirty="0">
                <a:solidFill>
                  <a:srgbClr val="FF0000"/>
                </a:solidFill>
                <a:ea typeface="Calibri"/>
                <a:cs typeface="Times New Roman"/>
              </a:rPr>
              <a:t>, μέσω των "</a:t>
            </a:r>
            <a:r>
              <a:rPr lang="en-US" sz="3200" b="1" dirty="0">
                <a:solidFill>
                  <a:srgbClr val="FF0000"/>
                </a:solidFill>
                <a:ea typeface="Calibri"/>
                <a:cs typeface="Times New Roman"/>
              </a:rPr>
              <a:t>S</a:t>
            </a:r>
            <a:r>
              <a:rPr lang="el-GR" sz="3200" b="1" dirty="0" err="1">
                <a:solidFill>
                  <a:srgbClr val="FF0000"/>
                </a:solidFill>
                <a:ea typeface="Calibri"/>
                <a:cs typeface="Times New Roman"/>
              </a:rPr>
              <a:t>erious</a:t>
            </a:r>
            <a:r>
              <a:rPr lang="el-GR" sz="3200" b="1" dirty="0">
                <a:solidFill>
                  <a:srgbClr val="FF0000"/>
                </a:solidFill>
                <a:ea typeface="Calibri"/>
                <a:cs typeface="Times New Roman"/>
              </a:rPr>
              <a:t> </a:t>
            </a:r>
            <a:r>
              <a:rPr lang="en-US" sz="3200" b="1" dirty="0">
                <a:solidFill>
                  <a:srgbClr val="FF0000"/>
                </a:solidFill>
                <a:ea typeface="Calibri"/>
                <a:cs typeface="Times New Roman"/>
              </a:rPr>
              <a:t>G</a:t>
            </a:r>
            <a:r>
              <a:rPr lang="el-GR" sz="3200" b="1" dirty="0" err="1">
                <a:solidFill>
                  <a:srgbClr val="FF0000"/>
                </a:solidFill>
                <a:ea typeface="Calibri"/>
                <a:cs typeface="Times New Roman"/>
              </a:rPr>
              <a:t>ames</a:t>
            </a:r>
            <a:r>
              <a:rPr lang="el-GR" sz="3200" b="1" dirty="0">
                <a:solidFill>
                  <a:srgbClr val="FF0000"/>
                </a:solidFill>
                <a:ea typeface="Calibri"/>
                <a:cs typeface="Times New Roman"/>
              </a:rPr>
              <a:t>"</a:t>
            </a:r>
            <a:endParaRPr lang="el-GR" sz="3200" spc="-1" dirty="0">
              <a:solidFill>
                <a:srgbClr val="FF0000"/>
              </a:solidFill>
              <a:uFill>
                <a:solidFill>
                  <a:srgbClr val="FFFFFF"/>
                </a:solidFill>
              </a:uFill>
              <a:latin typeface="Arial" panose="020B0604020202020204" pitchFamily="34" charset="0"/>
              <a:cs typeface="Arial" panose="020B0604020202020204" pitchFamily="34" charset="0"/>
            </a:endParaRPr>
          </a:p>
        </p:txBody>
      </p:sp>
      <p:sp>
        <p:nvSpPr>
          <p:cNvPr id="7" name="6 - Θέση περιεχομένου"/>
          <p:cNvSpPr>
            <a:spLocks noGrp="1"/>
          </p:cNvSpPr>
          <p:nvPr>
            <p:ph idx="1"/>
          </p:nvPr>
        </p:nvSpPr>
        <p:spPr>
          <a:xfrm>
            <a:off x="619917" y="1603143"/>
            <a:ext cx="5758849" cy="5000660"/>
          </a:xfrm>
        </p:spPr>
        <p:txBody>
          <a:bodyPr>
            <a:normAutofit/>
          </a:bodyPr>
          <a:lstStyle/>
          <a:p>
            <a:endParaRPr lang="en-US" sz="2200" spc="-1" dirty="0">
              <a:solidFill>
                <a:srgbClr val="000000"/>
              </a:solidFill>
              <a:uFill>
                <a:solidFill>
                  <a:srgbClr val="FFFFFF"/>
                </a:solidFill>
              </a:uFill>
              <a:latin typeface="Arial" panose="020B0604020202020204" pitchFamily="34" charset="0"/>
              <a:ea typeface="Calibri"/>
              <a:cs typeface="Arial" panose="020B0604020202020204" pitchFamily="34" charset="0"/>
            </a:endParaRPr>
          </a:p>
          <a:p>
            <a:r>
              <a:rPr lang="el-GR" sz="2200" spc="-1" dirty="0">
                <a:solidFill>
                  <a:srgbClr val="000000"/>
                </a:solidFill>
                <a:uFill>
                  <a:solidFill>
                    <a:srgbClr val="FFFFFF"/>
                  </a:solidFill>
                </a:uFill>
                <a:latin typeface="Arial" panose="020B0604020202020204" pitchFamily="34" charset="0"/>
                <a:ea typeface="Calibri"/>
                <a:cs typeface="Arial" panose="020B0604020202020204" pitchFamily="34" charset="0"/>
              </a:rPr>
              <a:t>Σεπτέμβριος</a:t>
            </a:r>
            <a:r>
              <a:rPr lang="en-US" sz="2200" spc="-1" dirty="0">
                <a:solidFill>
                  <a:srgbClr val="000000"/>
                </a:solidFill>
                <a:uFill>
                  <a:solidFill>
                    <a:srgbClr val="FFFFFF"/>
                  </a:solidFill>
                </a:uFill>
                <a:latin typeface="Arial" panose="020B0604020202020204" pitchFamily="34" charset="0"/>
                <a:ea typeface="Calibri"/>
                <a:cs typeface="Arial" panose="020B0604020202020204" pitchFamily="34" charset="0"/>
              </a:rPr>
              <a:t> 2016 - </a:t>
            </a:r>
            <a:r>
              <a:rPr lang="el-GR" sz="2200" spc="-1" dirty="0">
                <a:solidFill>
                  <a:srgbClr val="000000"/>
                </a:solidFill>
                <a:uFill>
                  <a:solidFill>
                    <a:srgbClr val="FFFFFF"/>
                  </a:solidFill>
                </a:uFill>
                <a:latin typeface="Arial" panose="020B0604020202020204" pitchFamily="34" charset="0"/>
                <a:ea typeface="Calibri"/>
                <a:cs typeface="Arial" panose="020B0604020202020204" pitchFamily="34" charset="0"/>
              </a:rPr>
              <a:t>Σεπτέμβριος</a:t>
            </a:r>
            <a:r>
              <a:rPr lang="en-US" sz="2200" spc="-1" dirty="0">
                <a:solidFill>
                  <a:srgbClr val="000000"/>
                </a:solidFill>
                <a:uFill>
                  <a:solidFill>
                    <a:srgbClr val="FFFFFF"/>
                  </a:solidFill>
                </a:uFill>
                <a:latin typeface="Arial" panose="020B0604020202020204" pitchFamily="34" charset="0"/>
                <a:ea typeface="Calibri"/>
                <a:cs typeface="Arial" panose="020B0604020202020204" pitchFamily="34" charset="0"/>
              </a:rPr>
              <a:t> 2018</a:t>
            </a:r>
          </a:p>
          <a:p>
            <a:pPr marL="0" indent="0">
              <a:buNone/>
            </a:pPr>
            <a:endParaRPr lang="en-US" sz="2200" spc="-1" dirty="0">
              <a:solidFill>
                <a:srgbClr val="000000"/>
              </a:solidFill>
              <a:uFill>
                <a:solidFill>
                  <a:srgbClr val="FFFFFF"/>
                </a:solidFill>
              </a:uFill>
              <a:latin typeface="Arial" panose="020B0604020202020204" pitchFamily="34" charset="0"/>
              <a:ea typeface="Calibri"/>
              <a:cs typeface="Arial" panose="020B0604020202020204" pitchFamily="34" charset="0"/>
            </a:endParaRPr>
          </a:p>
          <a:p>
            <a:r>
              <a:rPr lang="el-GR" sz="2200" spc="-1" dirty="0">
                <a:solidFill>
                  <a:srgbClr val="000000"/>
                </a:solidFill>
                <a:uFill>
                  <a:solidFill>
                    <a:srgbClr val="FFFFFF"/>
                  </a:solidFill>
                </a:uFill>
                <a:latin typeface="Arial" panose="020B0604020202020204" pitchFamily="34" charset="0"/>
                <a:ea typeface="Calibri"/>
                <a:cs typeface="Arial" panose="020B0604020202020204" pitchFamily="34" charset="0"/>
              </a:rPr>
              <a:t>Στόχος η βελτίωση των τεχνολογικών και ψηφιακών δεξιοτήτων των ατόμων με </a:t>
            </a:r>
            <a:r>
              <a:rPr lang="el-GR" sz="2200" spc="-1" dirty="0" err="1">
                <a:solidFill>
                  <a:srgbClr val="000000"/>
                </a:solidFill>
                <a:uFill>
                  <a:solidFill>
                    <a:srgbClr val="FFFFFF"/>
                  </a:solidFill>
                </a:uFill>
                <a:latin typeface="Arial" panose="020B0604020202020204" pitchFamily="34" charset="0"/>
                <a:ea typeface="Calibri"/>
                <a:cs typeface="Arial" panose="020B0604020202020204" pitchFamily="34" charset="0"/>
              </a:rPr>
              <a:t>Αλτσχάιμερ</a:t>
            </a:r>
            <a:r>
              <a:rPr lang="el-GR" sz="2200" spc="-1" dirty="0">
                <a:solidFill>
                  <a:srgbClr val="000000"/>
                </a:solidFill>
                <a:uFill>
                  <a:solidFill>
                    <a:srgbClr val="FFFFFF"/>
                  </a:solidFill>
                </a:uFill>
                <a:latin typeface="Arial" panose="020B0604020202020204" pitchFamily="34" charset="0"/>
                <a:ea typeface="Calibri"/>
                <a:cs typeface="Arial" panose="020B0604020202020204" pitchFamily="34" charset="0"/>
              </a:rPr>
              <a:t>, </a:t>
            </a:r>
            <a:r>
              <a:rPr lang="el-GR" sz="2200" b="1" spc="-1" dirty="0">
                <a:solidFill>
                  <a:srgbClr val="FF0000"/>
                </a:solidFill>
                <a:uFill>
                  <a:solidFill>
                    <a:srgbClr val="FFFFFF"/>
                  </a:solidFill>
                </a:uFill>
                <a:latin typeface="Arial" panose="020B0604020202020204" pitchFamily="34" charset="0"/>
                <a:ea typeface="Calibri"/>
                <a:cs typeface="Arial" panose="020B0604020202020204" pitchFamily="34" charset="0"/>
              </a:rPr>
              <a:t>των οικογενειών και των περιθαλπόντων τους</a:t>
            </a:r>
            <a:r>
              <a:rPr lang="el-GR" sz="2200" spc="-1" dirty="0">
                <a:solidFill>
                  <a:srgbClr val="000000"/>
                </a:solidFill>
                <a:uFill>
                  <a:solidFill>
                    <a:srgbClr val="FFFFFF"/>
                  </a:solidFill>
                </a:uFill>
                <a:latin typeface="Arial" panose="020B0604020202020204" pitchFamily="34" charset="0"/>
                <a:ea typeface="Calibri"/>
                <a:cs typeface="Arial" panose="020B0604020202020204" pitchFamily="34" charset="0"/>
              </a:rPr>
              <a:t>, μέσα από την χρήση των Σοβαρών Παιχνιδιών, με απώτερο σκοπό τη βελτίωση της Ποιότητας Ζωής.</a:t>
            </a:r>
            <a:endParaRPr lang="el-GR" sz="220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srcRect/>
          <a:stretch>
            <a:fillRect/>
          </a:stretch>
        </p:blipFill>
        <p:spPr bwMode="auto">
          <a:xfrm>
            <a:off x="999647" y="5233012"/>
            <a:ext cx="3905759" cy="1370791"/>
          </a:xfrm>
          <a:prstGeom prst="rect">
            <a:avLst/>
          </a:prstGeom>
          <a:noFill/>
          <a:ln w="9525">
            <a:noFill/>
            <a:miter lim="800000"/>
            <a:headEnd/>
            <a:tailEnd/>
          </a:ln>
          <a:effectLst/>
        </p:spPr>
      </p:pic>
      <p:pic>
        <p:nvPicPr>
          <p:cNvPr id="2" name="Εικόνα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3800" y="1603143"/>
            <a:ext cx="5408750" cy="4209078"/>
          </a:xfrm>
          <a:prstGeom prst="rect">
            <a:avLst/>
          </a:prstGeom>
        </p:spPr>
      </p:pic>
      <p:pic>
        <p:nvPicPr>
          <p:cNvPr id="3" name="Picture 12" descr="Alzheimer Ellas 1">
            <a:extLst>
              <a:ext uri="{FF2B5EF4-FFF2-40B4-BE49-F238E27FC236}">
                <a16:creationId xmlns:a16="http://schemas.microsoft.com/office/drawing/2014/main" id="{5AFBC8A0-41E7-9200-5E78-07B032AE4E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2" y="96208"/>
            <a:ext cx="9493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075815"/>
      </p:ext>
    </p:extLst>
  </p:cSld>
  <p:clrMapOvr>
    <a:masterClrMapping/>
  </p:clrMapOvr>
  <p:transition spd="med">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extShape 1"/>
          <p:cNvSpPr txBox="1"/>
          <p:nvPr/>
        </p:nvSpPr>
        <p:spPr>
          <a:xfrm>
            <a:off x="0" y="-196200"/>
            <a:ext cx="12192000" cy="990360"/>
          </a:xfrm>
          <a:prstGeom prst="rect">
            <a:avLst/>
          </a:prstGeom>
          <a:noFill/>
          <a:ln>
            <a:noFill/>
          </a:ln>
        </p:spPr>
        <p:txBody>
          <a:bodyPr lIns="90000" tIns="45000" rIns="90000" bIns="45000" anchor="b"/>
          <a:lstStyle/>
          <a:p>
            <a:pPr algn="ctr">
              <a:lnSpc>
                <a:spcPct val="100000"/>
              </a:lnSpc>
            </a:pPr>
            <a:r>
              <a:rPr lang="el-GR" sz="4000" b="1" cap="small" spc="-1" dirty="0" err="1">
                <a:solidFill>
                  <a:srgbClr val="FF0000"/>
                </a:solidFill>
                <a:uFill>
                  <a:solidFill>
                    <a:srgbClr val="FFFFFF"/>
                  </a:solidFill>
                </a:uFill>
                <a:cs typeface="Arial" panose="020B0604020202020204" pitchFamily="34" charset="0"/>
              </a:rPr>
              <a:t>ΟμΑδα</a:t>
            </a:r>
            <a:r>
              <a:rPr lang="el-GR" sz="4000" b="1" cap="small" spc="-1" dirty="0">
                <a:solidFill>
                  <a:srgbClr val="FF0000"/>
                </a:solidFill>
                <a:uFill>
                  <a:solidFill>
                    <a:srgbClr val="FFFFFF"/>
                  </a:solidFill>
                </a:uFill>
                <a:cs typeface="Arial" panose="020B0604020202020204" pitchFamily="34" charset="0"/>
              </a:rPr>
              <a:t> </a:t>
            </a:r>
            <a:r>
              <a:rPr lang="el-GR" sz="4000" b="1" cap="small" spc="-1" dirty="0" err="1">
                <a:solidFill>
                  <a:srgbClr val="FF0000"/>
                </a:solidFill>
                <a:uFill>
                  <a:solidFill>
                    <a:srgbClr val="FFFFFF"/>
                  </a:solidFill>
                </a:uFill>
                <a:cs typeface="Arial" panose="020B0604020202020204" pitchFamily="34" charset="0"/>
              </a:rPr>
              <a:t>Εργου</a:t>
            </a:r>
            <a:endParaRPr lang="el-GR" sz="4000" b="1" spc="-1" dirty="0">
              <a:solidFill>
                <a:srgbClr val="FF0000"/>
              </a:solidFill>
              <a:uFill>
                <a:solidFill>
                  <a:srgbClr val="FFFFFF"/>
                </a:solidFill>
              </a:uFill>
              <a:cs typeface="Arial" panose="020B0604020202020204" pitchFamily="34" charset="0"/>
            </a:endParaRPr>
          </a:p>
        </p:txBody>
      </p:sp>
      <p:sp>
        <p:nvSpPr>
          <p:cNvPr id="215" name="TextShape 2"/>
          <p:cNvSpPr txBox="1"/>
          <p:nvPr/>
        </p:nvSpPr>
        <p:spPr>
          <a:xfrm>
            <a:off x="409903" y="928670"/>
            <a:ext cx="8879657" cy="5232756"/>
          </a:xfrm>
          <a:prstGeom prst="rect">
            <a:avLst/>
          </a:prstGeom>
          <a:noFill/>
          <a:ln>
            <a:noFill/>
          </a:ln>
        </p:spPr>
        <p:txBody>
          <a:bodyPr lIns="90000" tIns="45000" rIns="90000" bIns="45000"/>
          <a:lstStyle/>
          <a:p>
            <a:pPr>
              <a:lnSpc>
                <a:spcPct val="100000"/>
              </a:lnSpc>
            </a:pPr>
            <a:endParaRPr lang="el-GR" sz="2400" spc="-1" dirty="0">
              <a:solidFill>
                <a:srgbClr val="000000"/>
              </a:solidFill>
              <a:uFill>
                <a:solidFill>
                  <a:srgbClr val="FFFFFF"/>
                </a:solidFill>
              </a:uFill>
              <a:latin typeface="Century Schoolbook"/>
            </a:endParaRPr>
          </a:p>
          <a:p>
            <a:pPr marL="274320" indent="-273960">
              <a:buClr>
                <a:srgbClr val="FE8637"/>
              </a:buClr>
              <a:buSzPct val="70000"/>
              <a:buFont typeface="Wingdings" charset="2"/>
              <a:buChar char=""/>
            </a:pPr>
            <a:r>
              <a:rPr lang="el-GR" sz="2400" spc="-1" dirty="0">
                <a:solidFill>
                  <a:srgbClr val="000000"/>
                </a:solidFill>
                <a:uFill>
                  <a:solidFill>
                    <a:srgbClr val="FFFFFF"/>
                  </a:solidFill>
                </a:uFill>
              </a:rPr>
              <a:t>ASOCIACIÓN FAMILIARES ENFERMOS ALZHEIMER VALENCIA (</a:t>
            </a:r>
            <a:r>
              <a:rPr lang="el-GR" sz="2400" spc="-1" dirty="0" err="1">
                <a:solidFill>
                  <a:srgbClr val="000000"/>
                </a:solidFill>
                <a:uFill>
                  <a:solidFill>
                    <a:srgbClr val="FFFFFF"/>
                  </a:solidFill>
                </a:uFill>
              </a:rPr>
              <a:t>Spain</a:t>
            </a:r>
            <a:r>
              <a:rPr lang="el-GR" sz="2400" spc="-1" dirty="0">
                <a:solidFill>
                  <a:srgbClr val="000000"/>
                </a:solidFill>
                <a:uFill>
                  <a:solidFill>
                    <a:srgbClr val="FFFFFF"/>
                  </a:solidFill>
                </a:uFill>
              </a:rPr>
              <a:t>)</a:t>
            </a:r>
            <a:endParaRPr lang="en-US" sz="2400" spc="-1" dirty="0">
              <a:solidFill>
                <a:srgbClr val="000000"/>
              </a:solidFill>
              <a:uFill>
                <a:solidFill>
                  <a:srgbClr val="FFFFFF"/>
                </a:solidFill>
              </a:uFill>
            </a:endParaRPr>
          </a:p>
          <a:p>
            <a:pPr marL="274320" indent="-273960">
              <a:buClr>
                <a:srgbClr val="FE8637"/>
              </a:buClr>
              <a:buSzPct val="70000"/>
              <a:buFont typeface="Wingdings" charset="2"/>
              <a:buChar char=""/>
            </a:pPr>
            <a:endParaRPr lang="el-GR" sz="2400" spc="-1" dirty="0">
              <a:solidFill>
                <a:srgbClr val="000000"/>
              </a:solidFill>
              <a:uFill>
                <a:solidFill>
                  <a:srgbClr val="FFFFFF"/>
                </a:solidFill>
              </a:uFill>
            </a:endParaRPr>
          </a:p>
          <a:p>
            <a:pPr marL="274320" indent="-273960">
              <a:buClr>
                <a:srgbClr val="FE8637"/>
              </a:buClr>
              <a:buSzPct val="70000"/>
              <a:buFont typeface="Wingdings" charset="2"/>
              <a:buChar char=""/>
            </a:pPr>
            <a:r>
              <a:rPr lang="el-GR" sz="2400" spc="-1" dirty="0">
                <a:solidFill>
                  <a:srgbClr val="000000"/>
                </a:solidFill>
                <a:uFill>
                  <a:solidFill>
                    <a:srgbClr val="FFFFFF"/>
                  </a:solidFill>
                </a:uFill>
              </a:rPr>
              <a:t>INSTITUTO DE BIOMECANICA DE VALENCIA (</a:t>
            </a:r>
            <a:r>
              <a:rPr lang="el-GR" sz="2400" spc="-1" dirty="0" err="1">
                <a:solidFill>
                  <a:srgbClr val="000000"/>
                </a:solidFill>
                <a:uFill>
                  <a:solidFill>
                    <a:srgbClr val="FFFFFF"/>
                  </a:solidFill>
                </a:uFill>
              </a:rPr>
              <a:t>Spain</a:t>
            </a:r>
            <a:r>
              <a:rPr lang="el-GR" sz="2400" spc="-1" dirty="0">
                <a:solidFill>
                  <a:srgbClr val="000000"/>
                </a:solidFill>
                <a:uFill>
                  <a:solidFill>
                    <a:srgbClr val="FFFFFF"/>
                  </a:solidFill>
                </a:uFill>
              </a:rPr>
              <a:t>)</a:t>
            </a:r>
            <a:endParaRPr lang="en-US" sz="2400" spc="-1" dirty="0">
              <a:solidFill>
                <a:srgbClr val="000000"/>
              </a:solidFill>
              <a:uFill>
                <a:solidFill>
                  <a:srgbClr val="FFFFFF"/>
                </a:solidFill>
              </a:uFill>
            </a:endParaRPr>
          </a:p>
          <a:p>
            <a:pPr marL="274320" indent="-273960">
              <a:buClr>
                <a:srgbClr val="FE8637"/>
              </a:buClr>
              <a:buSzPct val="70000"/>
              <a:buFont typeface="Wingdings" charset="2"/>
              <a:buChar char=""/>
            </a:pPr>
            <a:endParaRPr lang="el-GR" sz="2400" spc="-1" dirty="0">
              <a:solidFill>
                <a:srgbClr val="000000"/>
              </a:solidFill>
              <a:uFill>
                <a:solidFill>
                  <a:srgbClr val="FFFFFF"/>
                </a:solidFill>
              </a:uFill>
            </a:endParaRPr>
          </a:p>
          <a:p>
            <a:pPr marL="274320" indent="-273960">
              <a:buClr>
                <a:srgbClr val="FE8637"/>
              </a:buClr>
              <a:buSzPct val="70000"/>
              <a:buFont typeface="Wingdings" charset="2"/>
              <a:buChar char=""/>
            </a:pPr>
            <a:r>
              <a:rPr lang="el-GR" sz="2400" spc="-1" dirty="0">
                <a:solidFill>
                  <a:srgbClr val="000000"/>
                </a:solidFill>
                <a:uFill>
                  <a:solidFill>
                    <a:srgbClr val="FFFFFF"/>
                  </a:solidFill>
                </a:uFill>
              </a:rPr>
              <a:t>BOURNEMOUTH UNIVERSITY (UK)</a:t>
            </a:r>
          </a:p>
          <a:p>
            <a:pPr>
              <a:lnSpc>
                <a:spcPct val="100000"/>
              </a:lnSpc>
            </a:pPr>
            <a:endParaRPr lang="el-GR" sz="2400" spc="-1" dirty="0">
              <a:solidFill>
                <a:srgbClr val="000000"/>
              </a:solidFill>
              <a:uFill>
                <a:solidFill>
                  <a:srgbClr val="FFFFFF"/>
                </a:solidFill>
              </a:uFill>
            </a:endParaRPr>
          </a:p>
          <a:p>
            <a:pPr marL="274320" indent="-273960">
              <a:buClr>
                <a:srgbClr val="FE8637"/>
              </a:buClr>
              <a:buSzPct val="70000"/>
              <a:buFont typeface="Wingdings" charset="2"/>
              <a:buChar char=""/>
            </a:pPr>
            <a:r>
              <a:rPr lang="el-GR" sz="2400" spc="-1" dirty="0">
                <a:solidFill>
                  <a:srgbClr val="000000"/>
                </a:solidFill>
                <a:uFill>
                  <a:solidFill>
                    <a:srgbClr val="FFFFFF"/>
                  </a:solidFill>
                </a:uFill>
              </a:rPr>
              <a:t>SPOMINCICA, ALZHEIMER SLOVENIJA (</a:t>
            </a:r>
            <a:r>
              <a:rPr lang="el-GR" sz="2400" spc="-1" dirty="0" err="1">
                <a:solidFill>
                  <a:srgbClr val="000000"/>
                </a:solidFill>
                <a:uFill>
                  <a:solidFill>
                    <a:srgbClr val="FFFFFF"/>
                  </a:solidFill>
                </a:uFill>
              </a:rPr>
              <a:t>Slovenia</a:t>
            </a:r>
            <a:r>
              <a:rPr lang="el-GR" sz="2400" spc="-1" dirty="0">
                <a:solidFill>
                  <a:srgbClr val="000000"/>
                </a:solidFill>
                <a:uFill>
                  <a:solidFill>
                    <a:srgbClr val="FFFFFF"/>
                  </a:solidFill>
                </a:uFill>
              </a:rPr>
              <a:t>)</a:t>
            </a:r>
          </a:p>
          <a:p>
            <a:pPr>
              <a:lnSpc>
                <a:spcPct val="100000"/>
              </a:lnSpc>
            </a:pPr>
            <a:endParaRPr lang="el-GR" sz="2400" spc="-1" dirty="0">
              <a:solidFill>
                <a:srgbClr val="000000"/>
              </a:solidFill>
              <a:uFill>
                <a:solidFill>
                  <a:srgbClr val="FFFFFF"/>
                </a:solidFill>
              </a:uFill>
            </a:endParaRPr>
          </a:p>
          <a:p>
            <a:pPr marL="274320" indent="-273960">
              <a:buClr>
                <a:srgbClr val="FE8637"/>
              </a:buClr>
              <a:buSzPct val="70000"/>
              <a:buFont typeface="Wingdings" charset="2"/>
              <a:buChar char=""/>
            </a:pPr>
            <a:r>
              <a:rPr lang="el-GR" sz="2400" spc="-1" dirty="0">
                <a:solidFill>
                  <a:srgbClr val="000000"/>
                </a:solidFill>
                <a:uFill>
                  <a:solidFill>
                    <a:srgbClr val="FFFFFF"/>
                  </a:solidFill>
                </a:uFill>
              </a:rPr>
              <a:t>SOCIETATEA ROMANA DE SPRIJIN A VARSTNICILOR SI A SUFERINZILOR CU AFECTIUNI DE TIP ALZHEIMER (</a:t>
            </a:r>
            <a:r>
              <a:rPr lang="el-GR" sz="2400" spc="-1" dirty="0" err="1">
                <a:solidFill>
                  <a:srgbClr val="000000"/>
                </a:solidFill>
                <a:uFill>
                  <a:solidFill>
                    <a:srgbClr val="FFFFFF"/>
                  </a:solidFill>
                </a:uFill>
              </a:rPr>
              <a:t>Romania</a:t>
            </a:r>
            <a:r>
              <a:rPr lang="el-GR" sz="2400" spc="-1" dirty="0">
                <a:solidFill>
                  <a:srgbClr val="000000"/>
                </a:solidFill>
                <a:uFill>
                  <a:solidFill>
                    <a:srgbClr val="FFFFFF"/>
                  </a:solidFill>
                </a:uFill>
              </a:rPr>
              <a:t>)</a:t>
            </a:r>
          </a:p>
          <a:p>
            <a:pPr>
              <a:lnSpc>
                <a:spcPct val="100000"/>
              </a:lnSpc>
            </a:pPr>
            <a:endParaRPr lang="el-GR" sz="2400" spc="-1" dirty="0">
              <a:solidFill>
                <a:srgbClr val="000000"/>
              </a:solidFill>
              <a:uFill>
                <a:solidFill>
                  <a:srgbClr val="FFFFFF"/>
                </a:solidFill>
              </a:uFill>
            </a:endParaRPr>
          </a:p>
          <a:p>
            <a:pPr marL="274320" indent="-273960">
              <a:buClr>
                <a:srgbClr val="FE8637"/>
              </a:buClr>
              <a:buSzPct val="70000"/>
              <a:buFont typeface="Wingdings" charset="2"/>
              <a:buChar char=""/>
            </a:pPr>
            <a:r>
              <a:rPr lang="el-GR" sz="2400" spc="-1" dirty="0">
                <a:solidFill>
                  <a:srgbClr val="000000"/>
                </a:solidFill>
                <a:uFill>
                  <a:solidFill>
                    <a:srgbClr val="FFFFFF"/>
                  </a:solidFill>
                </a:uFill>
              </a:rPr>
              <a:t>GREEK ASSOCIATION OF ALZHEIMER’S DISEASE AND RELATED DISORDERS (</a:t>
            </a:r>
            <a:r>
              <a:rPr lang="el-GR" sz="2400" spc="-1" dirty="0" err="1">
                <a:solidFill>
                  <a:srgbClr val="000000"/>
                </a:solidFill>
                <a:uFill>
                  <a:solidFill>
                    <a:srgbClr val="FFFFFF"/>
                  </a:solidFill>
                </a:uFill>
              </a:rPr>
              <a:t>Greece</a:t>
            </a:r>
            <a:r>
              <a:rPr lang="el-GR" sz="2400" spc="-1" dirty="0">
                <a:solidFill>
                  <a:srgbClr val="000000"/>
                </a:solidFill>
                <a:uFill>
                  <a:solidFill>
                    <a:srgbClr val="FFFFFF"/>
                  </a:solidFill>
                </a:uFill>
              </a:rPr>
              <a:t>)</a:t>
            </a:r>
          </a:p>
          <a:p>
            <a:pPr>
              <a:lnSpc>
                <a:spcPct val="100000"/>
              </a:lnSpc>
            </a:pPr>
            <a:endParaRPr lang="el-GR" sz="2400" spc="-1" dirty="0">
              <a:solidFill>
                <a:srgbClr val="000000"/>
              </a:solidFill>
              <a:uFill>
                <a:solidFill>
                  <a:srgbClr val="FFFFFF"/>
                </a:solidFill>
              </a:uFill>
            </a:endParaRPr>
          </a:p>
        </p:txBody>
      </p:sp>
      <p:pic>
        <p:nvPicPr>
          <p:cNvPr id="216" name="Picture 1"/>
          <p:cNvPicPr/>
          <p:nvPr/>
        </p:nvPicPr>
        <p:blipFill>
          <a:blip r:embed="rId3"/>
          <a:stretch/>
        </p:blipFill>
        <p:spPr>
          <a:xfrm>
            <a:off x="9492060" y="3995076"/>
            <a:ext cx="1807560" cy="545040"/>
          </a:xfrm>
          <a:prstGeom prst="rect">
            <a:avLst/>
          </a:prstGeom>
          <a:ln>
            <a:noFill/>
          </a:ln>
        </p:spPr>
      </p:pic>
      <p:pic>
        <p:nvPicPr>
          <p:cNvPr id="218" name="Εικόνα 3"/>
          <p:cNvPicPr/>
          <p:nvPr/>
        </p:nvPicPr>
        <p:blipFill>
          <a:blip r:embed="rId4"/>
          <a:stretch/>
        </p:blipFill>
        <p:spPr>
          <a:xfrm>
            <a:off x="9744892" y="4578610"/>
            <a:ext cx="1180800" cy="1151640"/>
          </a:xfrm>
          <a:prstGeom prst="rect">
            <a:avLst/>
          </a:prstGeom>
          <a:ln>
            <a:noFill/>
          </a:ln>
        </p:spPr>
      </p:pic>
      <p:pic>
        <p:nvPicPr>
          <p:cNvPr id="219" name="Picture 4"/>
          <p:cNvPicPr/>
          <p:nvPr/>
        </p:nvPicPr>
        <p:blipFill>
          <a:blip r:embed="rId5"/>
          <a:stretch/>
        </p:blipFill>
        <p:spPr>
          <a:xfrm>
            <a:off x="9677212" y="5814830"/>
            <a:ext cx="1585800" cy="993240"/>
          </a:xfrm>
          <a:prstGeom prst="rect">
            <a:avLst/>
          </a:prstGeom>
          <a:ln w="9360">
            <a:noFill/>
          </a:ln>
          <a:effectLst>
            <a:softEdge rad="63500"/>
          </a:effectLst>
        </p:spPr>
      </p:pic>
      <p:pic>
        <p:nvPicPr>
          <p:cNvPr id="220" name="Εικόνα 7"/>
          <p:cNvPicPr/>
          <p:nvPr/>
        </p:nvPicPr>
        <p:blipFill>
          <a:blip r:embed="rId6"/>
          <a:stretch/>
        </p:blipFill>
        <p:spPr>
          <a:xfrm>
            <a:off x="9744892" y="1033097"/>
            <a:ext cx="1508040" cy="945720"/>
          </a:xfrm>
          <a:prstGeom prst="rect">
            <a:avLst/>
          </a:prstGeom>
          <a:ln>
            <a:noFill/>
          </a:ln>
        </p:spPr>
      </p:pic>
      <p:pic>
        <p:nvPicPr>
          <p:cNvPr id="221" name="Εικόνα 9"/>
          <p:cNvPicPr/>
          <p:nvPr/>
        </p:nvPicPr>
        <p:blipFill>
          <a:blip r:embed="rId7"/>
          <a:stretch/>
        </p:blipFill>
        <p:spPr>
          <a:xfrm>
            <a:off x="9453677" y="2074947"/>
            <a:ext cx="2084760" cy="786240"/>
          </a:xfrm>
          <a:prstGeom prst="rect">
            <a:avLst/>
          </a:prstGeom>
          <a:ln>
            <a:noFill/>
          </a:ln>
        </p:spPr>
      </p:pic>
      <p:pic>
        <p:nvPicPr>
          <p:cNvPr id="222" name="Εικόνα 10"/>
          <p:cNvPicPr/>
          <p:nvPr/>
        </p:nvPicPr>
        <p:blipFill>
          <a:blip r:embed="rId8"/>
          <a:stretch/>
        </p:blipFill>
        <p:spPr>
          <a:xfrm>
            <a:off x="9744892" y="2957317"/>
            <a:ext cx="1450440" cy="879120"/>
          </a:xfrm>
          <a:prstGeom prst="rect">
            <a:avLst/>
          </a:prstGeom>
          <a:ln>
            <a:noFill/>
          </a:ln>
        </p:spPr>
      </p:pic>
      <p:pic>
        <p:nvPicPr>
          <p:cNvPr id="2" name="Picture 12" descr="Alzheimer Ellas 1">
            <a:extLst>
              <a:ext uri="{FF2B5EF4-FFF2-40B4-BE49-F238E27FC236}">
                <a16:creationId xmlns:a16="http://schemas.microsoft.com/office/drawing/2014/main" id="{F7ADB07B-6FA7-D03D-E308-A796534D92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213" y="81038"/>
            <a:ext cx="1265601" cy="888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5997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extShape 1"/>
          <p:cNvSpPr txBox="1"/>
          <p:nvPr/>
        </p:nvSpPr>
        <p:spPr>
          <a:xfrm>
            <a:off x="0" y="-178676"/>
            <a:ext cx="12192000" cy="1142640"/>
          </a:xfrm>
          <a:prstGeom prst="rect">
            <a:avLst/>
          </a:prstGeom>
          <a:noFill/>
          <a:ln>
            <a:noFill/>
          </a:ln>
        </p:spPr>
        <p:txBody>
          <a:bodyPr lIns="90000" tIns="45000" rIns="90000" bIns="45000" anchor="b"/>
          <a:lstStyle/>
          <a:p>
            <a:pPr algn="ctr">
              <a:lnSpc>
                <a:spcPct val="100000"/>
              </a:lnSpc>
            </a:pPr>
            <a:endParaRPr lang="en-US" sz="3100" u="sng" cap="small" spc="-1" dirty="0">
              <a:uFill>
                <a:solidFill>
                  <a:srgbClr val="FFFFFF"/>
                </a:solidFill>
              </a:uFill>
              <a:latin typeface="Arial" panose="020B0604020202020204" pitchFamily="34" charset="0"/>
              <a:cs typeface="Arial" panose="020B0604020202020204" pitchFamily="34" charset="0"/>
            </a:endParaRPr>
          </a:p>
          <a:p>
            <a:pPr algn="ctr">
              <a:lnSpc>
                <a:spcPct val="100000"/>
              </a:lnSpc>
            </a:pPr>
            <a:endParaRPr lang="en-US" sz="3100" u="sng" cap="small" spc="-1" dirty="0">
              <a:uFill>
                <a:solidFill>
                  <a:srgbClr val="FFFFFF"/>
                </a:solidFill>
              </a:uFill>
              <a:latin typeface="Arial" panose="020B0604020202020204" pitchFamily="34" charset="0"/>
              <a:cs typeface="Arial" panose="020B0604020202020204" pitchFamily="34" charset="0"/>
            </a:endParaRPr>
          </a:p>
          <a:p>
            <a:pPr algn="ctr">
              <a:lnSpc>
                <a:spcPct val="100000"/>
              </a:lnSpc>
            </a:pPr>
            <a:r>
              <a:rPr lang="el-GR" sz="4000" b="1" u="sng" cap="small" spc="-1" dirty="0" err="1">
                <a:solidFill>
                  <a:srgbClr val="FF0000"/>
                </a:solidFill>
                <a:uFill>
                  <a:solidFill>
                    <a:srgbClr val="FFFFFF"/>
                  </a:solidFill>
                </a:uFill>
                <a:latin typeface="Arial" panose="020B0604020202020204" pitchFamily="34" charset="0"/>
                <a:cs typeface="Arial" panose="020B0604020202020204" pitchFamily="34" charset="0"/>
              </a:rPr>
              <a:t>αποτελΕσματα</a:t>
            </a:r>
            <a:endParaRPr lang="en-US" sz="4000" b="1" u="sng" cap="small" spc="-1" dirty="0">
              <a:solidFill>
                <a:srgbClr val="FF0000"/>
              </a:solidFill>
              <a:uFill>
                <a:solidFill>
                  <a:srgbClr val="FFFFFF"/>
                </a:solidFill>
              </a:uFill>
              <a:latin typeface="Arial" panose="020B0604020202020204" pitchFamily="34" charset="0"/>
              <a:cs typeface="Arial" panose="020B0604020202020204" pitchFamily="34" charset="0"/>
            </a:endParaRPr>
          </a:p>
        </p:txBody>
      </p:sp>
      <p:pic>
        <p:nvPicPr>
          <p:cNvPr id="4" name="3 - Εικόνα" descr="adgaming.png"/>
          <p:cNvPicPr>
            <a:picLocks noChangeAspect="1"/>
          </p:cNvPicPr>
          <p:nvPr/>
        </p:nvPicPr>
        <p:blipFill>
          <a:blip r:embed="rId3"/>
          <a:stretch>
            <a:fillRect/>
          </a:stretch>
        </p:blipFill>
        <p:spPr>
          <a:xfrm>
            <a:off x="870225" y="2753710"/>
            <a:ext cx="4277709" cy="3544868"/>
          </a:xfrm>
          <a:prstGeom prst="rect">
            <a:avLst/>
          </a:prstGeom>
        </p:spPr>
      </p:pic>
      <p:pic>
        <p:nvPicPr>
          <p:cNvPr id="5" name="4 - Εικόνα" descr="adgaming..png"/>
          <p:cNvPicPr>
            <a:picLocks noChangeAspect="1"/>
          </p:cNvPicPr>
          <p:nvPr/>
        </p:nvPicPr>
        <p:blipFill>
          <a:blip r:embed="rId4"/>
          <a:stretch>
            <a:fillRect/>
          </a:stretch>
        </p:blipFill>
        <p:spPr>
          <a:xfrm>
            <a:off x="6411310" y="2753710"/>
            <a:ext cx="4529958" cy="3628992"/>
          </a:xfrm>
          <a:prstGeom prst="rect">
            <a:avLst/>
          </a:prstGeom>
        </p:spPr>
      </p:pic>
      <p:sp>
        <p:nvSpPr>
          <p:cNvPr id="2" name="Ορθογώνιο 1"/>
          <p:cNvSpPr/>
          <p:nvPr/>
        </p:nvSpPr>
        <p:spPr>
          <a:xfrm>
            <a:off x="1090939" y="1153228"/>
            <a:ext cx="10092068" cy="1015663"/>
          </a:xfrm>
          <a:prstGeom prst="rect">
            <a:avLst/>
          </a:prstGeom>
        </p:spPr>
        <p:txBody>
          <a:bodyPr wrap="square">
            <a:spAutoFit/>
          </a:bodyPr>
          <a:lstStyle/>
          <a:p>
            <a:pPr algn="ctr"/>
            <a:r>
              <a:rPr lang="en-US" sz="2000" b="1" u="sng" cap="small" spc="-1" dirty="0">
                <a:uFill>
                  <a:solidFill>
                    <a:srgbClr val="FFFFFF"/>
                  </a:solidFill>
                </a:uFill>
                <a:latin typeface="Arial" panose="020B0604020202020204" pitchFamily="34" charset="0"/>
                <a:cs typeface="Arial" panose="020B0604020202020204" pitchFamily="34" charset="0"/>
              </a:rPr>
              <a:t>E-platform</a:t>
            </a:r>
            <a:r>
              <a:rPr lang="en-US" sz="2000" u="sng" cap="small" spc="-1" dirty="0">
                <a:uFill>
                  <a:solidFill>
                    <a:srgbClr val="FFFFFF"/>
                  </a:solidFill>
                </a:uFill>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συμπεριλαμβάνει 25 Σοβαρά Παιχνίδια για νοητική ενδυνάμωση</a:t>
            </a:r>
            <a:endParaRPr lang="en-US" sz="2000" dirty="0">
              <a:solidFill>
                <a:srgbClr val="775F55"/>
              </a:solidFill>
              <a:latin typeface="Arial" panose="020B0604020202020204" pitchFamily="34" charset="0"/>
              <a:cs typeface="Arial" panose="020B0604020202020204" pitchFamily="34" charset="0"/>
              <a:hlinkClick r:id="rId5"/>
            </a:endParaRPr>
          </a:p>
          <a:p>
            <a:pPr algn="ctr"/>
            <a:r>
              <a:rPr lang="en-US" sz="2000" b="1" dirty="0">
                <a:solidFill>
                  <a:srgbClr val="775F55"/>
                </a:solidFill>
                <a:latin typeface="Arial" panose="020B0604020202020204" pitchFamily="34" charset="0"/>
                <a:cs typeface="Arial" panose="020B0604020202020204" pitchFamily="34" charset="0"/>
                <a:hlinkClick r:id="rId5"/>
              </a:rPr>
              <a:t>http://adgaming.ibv.org/en/home/</a:t>
            </a:r>
            <a:br>
              <a:rPr lang="el-GR" sz="2000" dirty="0">
                <a:solidFill>
                  <a:srgbClr val="775F55"/>
                </a:solidFill>
                <a:latin typeface="Arial" panose="020B0604020202020204" pitchFamily="34" charset="0"/>
                <a:cs typeface="Arial" panose="020B0604020202020204" pitchFamily="34" charset="0"/>
              </a:rPr>
            </a:br>
            <a:endParaRPr lang="el-GR" sz="2000" dirty="0">
              <a:latin typeface="Arial" panose="020B0604020202020204" pitchFamily="34" charset="0"/>
              <a:cs typeface="Arial" panose="020B0604020202020204" pitchFamily="34" charset="0"/>
            </a:endParaRPr>
          </a:p>
        </p:txBody>
      </p:sp>
      <p:pic>
        <p:nvPicPr>
          <p:cNvPr id="3" name="Picture 12" descr="Alzheimer Ellas 1">
            <a:extLst>
              <a:ext uri="{FF2B5EF4-FFF2-40B4-BE49-F238E27FC236}">
                <a16:creationId xmlns:a16="http://schemas.microsoft.com/office/drawing/2014/main" id="{D77BD39C-F3E4-2283-F364-D7CFF1B135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13" y="81038"/>
            <a:ext cx="1265601" cy="888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465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extShape 1"/>
          <p:cNvSpPr txBox="1"/>
          <p:nvPr/>
        </p:nvSpPr>
        <p:spPr>
          <a:xfrm>
            <a:off x="0" y="268771"/>
            <a:ext cx="12192000" cy="720080"/>
          </a:xfrm>
          <a:prstGeom prst="rect">
            <a:avLst/>
          </a:prstGeom>
          <a:noFill/>
          <a:ln>
            <a:noFill/>
          </a:ln>
        </p:spPr>
        <p:txBody>
          <a:bodyPr lIns="90000" tIns="45000" rIns="90000" bIns="45000" anchor="b"/>
          <a:lstStyle/>
          <a:p>
            <a:pPr algn="ctr"/>
            <a:r>
              <a:rPr lang="el-GR" sz="3000" b="1" cap="small" spc="-1" dirty="0">
                <a:solidFill>
                  <a:srgbClr val="FF0000"/>
                </a:solidFill>
                <a:uFill>
                  <a:solidFill>
                    <a:srgbClr val="FFFFFF"/>
                  </a:solidFill>
                </a:uFill>
                <a:latin typeface="Calibri"/>
              </a:rPr>
              <a:t>ΤΑ 25 ΣΟΒΑΡΑ ΠΑΙΧΝΙΔΙΑ</a:t>
            </a:r>
            <a:endParaRPr lang="el-GR" sz="3000" b="1" spc="-1" dirty="0">
              <a:solidFill>
                <a:srgbClr val="FF0000"/>
              </a:solidFill>
              <a:uFill>
                <a:solidFill>
                  <a:srgbClr val="FFFFFF"/>
                </a:solidFill>
              </a:uFill>
              <a:latin typeface="Calibri"/>
            </a:endParaRPr>
          </a:p>
        </p:txBody>
      </p:sp>
      <p:sp>
        <p:nvSpPr>
          <p:cNvPr id="230" name="TextShape 2"/>
          <p:cNvSpPr txBox="1"/>
          <p:nvPr/>
        </p:nvSpPr>
        <p:spPr>
          <a:xfrm>
            <a:off x="508295" y="1142984"/>
            <a:ext cx="4400280" cy="3929090"/>
          </a:xfrm>
          <a:prstGeom prst="rect">
            <a:avLst/>
          </a:prstGeom>
          <a:noFill/>
          <a:ln>
            <a:noFill/>
          </a:ln>
        </p:spPr>
        <p:txBody>
          <a:bodyPr lIns="90000" tIns="45000" rIns="90000" bIns="45000"/>
          <a:lstStyle/>
          <a:p>
            <a:pPr marL="274320" indent="-273960">
              <a:buClr>
                <a:srgbClr val="FE8637"/>
              </a:buClr>
              <a:buSzPct val="70000"/>
              <a:buFont typeface="Wingdings" charset="2"/>
              <a:buChar char=""/>
            </a:pPr>
            <a:r>
              <a:rPr lang="el-GR" spc="-1" dirty="0" err="1">
                <a:solidFill>
                  <a:srgbClr val="000000"/>
                </a:solidFill>
                <a:uFill>
                  <a:solidFill>
                    <a:srgbClr val="FFFFFF"/>
                  </a:solidFill>
                </a:uFill>
                <a:latin typeface="Century Schoolbook"/>
              </a:rPr>
              <a:t>Shapes</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Bingo</a:t>
            </a:r>
            <a:r>
              <a:rPr lang="el-GR" spc="-1" dirty="0">
                <a:solidFill>
                  <a:srgbClr val="000000"/>
                </a:solidFill>
                <a:uFill>
                  <a:solidFill>
                    <a:srgbClr val="FFFFFF"/>
                  </a:solidFill>
                </a:uFill>
                <a:latin typeface="Century Schoolbook"/>
              </a:rPr>
              <a:t> </a:t>
            </a:r>
          </a:p>
          <a:p>
            <a:pPr marL="274320" indent="-273960">
              <a:buClr>
                <a:srgbClr val="FE8637"/>
              </a:buClr>
              <a:buSzPct val="70000"/>
              <a:buFont typeface="Wingdings" charset="2"/>
              <a:buChar char=""/>
            </a:pPr>
            <a:r>
              <a:rPr lang="el-GR" spc="-1" dirty="0">
                <a:solidFill>
                  <a:srgbClr val="000000"/>
                </a:solidFill>
                <a:uFill>
                  <a:solidFill>
                    <a:srgbClr val="FFFFFF"/>
                  </a:solidFill>
                </a:uFill>
                <a:latin typeface="Century Schoolbook"/>
              </a:rPr>
              <a:t>Word </a:t>
            </a:r>
            <a:r>
              <a:rPr lang="el-GR" spc="-1" dirty="0" err="1">
                <a:solidFill>
                  <a:srgbClr val="000000"/>
                </a:solidFill>
                <a:uFill>
                  <a:solidFill>
                    <a:srgbClr val="FFFFFF"/>
                  </a:solidFill>
                </a:uFill>
                <a:latin typeface="Century Schoolbook"/>
              </a:rPr>
              <a:t>scramble</a:t>
            </a:r>
            <a:r>
              <a:rPr lang="el-GR" spc="-1" dirty="0">
                <a:solidFill>
                  <a:srgbClr val="000000"/>
                </a:solidFill>
                <a:uFill>
                  <a:solidFill>
                    <a:srgbClr val="FFFFFF"/>
                  </a:solidFill>
                </a:uFill>
                <a:latin typeface="Century Schoolbook"/>
              </a:rPr>
              <a:t> </a:t>
            </a:r>
          </a:p>
          <a:p>
            <a:pPr marL="274320" indent="-273960">
              <a:buClr>
                <a:srgbClr val="FE8637"/>
              </a:buClr>
              <a:buSzPct val="70000"/>
              <a:buFont typeface="Wingdings" charset="2"/>
              <a:buChar char=""/>
            </a:pPr>
            <a:r>
              <a:rPr lang="el-GR" spc="-1" dirty="0" err="1">
                <a:solidFill>
                  <a:srgbClr val="000000"/>
                </a:solidFill>
                <a:uFill>
                  <a:solidFill>
                    <a:srgbClr val="FFFFFF"/>
                  </a:solidFill>
                </a:uFill>
                <a:latin typeface="Century Schoolbook"/>
              </a:rPr>
              <a:t>Hangman</a:t>
            </a:r>
            <a:r>
              <a:rPr lang="el-GR" spc="-1" dirty="0">
                <a:solidFill>
                  <a:srgbClr val="000000"/>
                </a:solidFill>
                <a:uFill>
                  <a:solidFill>
                    <a:srgbClr val="FFFFFF"/>
                  </a:solidFill>
                </a:uFill>
                <a:latin typeface="Century Schoolbook"/>
              </a:rPr>
              <a:t> </a:t>
            </a:r>
          </a:p>
          <a:p>
            <a:pPr marL="274320" indent="-273960">
              <a:buClr>
                <a:srgbClr val="FE8637"/>
              </a:buClr>
              <a:buSzPct val="70000"/>
              <a:buFont typeface="Wingdings" charset="2"/>
              <a:buChar char=""/>
            </a:pPr>
            <a:r>
              <a:rPr lang="el-GR" spc="-1" dirty="0" err="1">
                <a:solidFill>
                  <a:srgbClr val="000000"/>
                </a:solidFill>
                <a:uFill>
                  <a:solidFill>
                    <a:srgbClr val="FFFFFF"/>
                  </a:solidFill>
                </a:uFill>
                <a:latin typeface="Century Schoolbook"/>
              </a:rPr>
              <a:t>Pixels</a:t>
            </a:r>
            <a:r>
              <a:rPr lang="el-GR" spc="-1" dirty="0">
                <a:solidFill>
                  <a:srgbClr val="000000"/>
                </a:solidFill>
                <a:uFill>
                  <a:solidFill>
                    <a:srgbClr val="FFFFFF"/>
                  </a:solidFill>
                </a:uFill>
                <a:latin typeface="Century Schoolbook"/>
              </a:rPr>
              <a:t> </a:t>
            </a:r>
          </a:p>
          <a:p>
            <a:pPr marL="274320" indent="-273960">
              <a:buClr>
                <a:srgbClr val="FE8637"/>
              </a:buClr>
              <a:buSzPct val="70000"/>
              <a:buFont typeface="Wingdings" charset="2"/>
              <a:buChar char=""/>
            </a:pPr>
            <a:r>
              <a:rPr lang="el-GR" spc="-1" dirty="0" err="1">
                <a:solidFill>
                  <a:srgbClr val="000000"/>
                </a:solidFill>
                <a:uFill>
                  <a:solidFill>
                    <a:srgbClr val="FFFFFF"/>
                  </a:solidFill>
                </a:uFill>
                <a:latin typeface="Century Schoolbook"/>
              </a:rPr>
              <a:t>Sea</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Hero</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Quest</a:t>
            </a:r>
            <a:r>
              <a:rPr lang="el-GR" spc="-1" dirty="0">
                <a:solidFill>
                  <a:srgbClr val="000000"/>
                </a:solidFill>
                <a:uFill>
                  <a:solidFill>
                    <a:srgbClr val="FFFFFF"/>
                  </a:solidFill>
                </a:uFill>
                <a:latin typeface="Century Schoolbook"/>
              </a:rPr>
              <a:t> </a:t>
            </a:r>
          </a:p>
          <a:p>
            <a:pPr marL="274320" indent="-273960">
              <a:buClr>
                <a:srgbClr val="FE8637"/>
              </a:buClr>
              <a:buSzPct val="70000"/>
              <a:buFont typeface="Wingdings" charset="2"/>
              <a:buChar char=""/>
            </a:pPr>
            <a:r>
              <a:rPr lang="el-GR" spc="-1" dirty="0" err="1">
                <a:solidFill>
                  <a:srgbClr val="000000"/>
                </a:solidFill>
                <a:uFill>
                  <a:solidFill>
                    <a:srgbClr val="FFFFFF"/>
                  </a:solidFill>
                </a:uFill>
                <a:latin typeface="Century Schoolbook"/>
              </a:rPr>
              <a:t>Math</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Run</a:t>
            </a:r>
            <a:r>
              <a:rPr lang="el-GR" spc="-1" dirty="0">
                <a:solidFill>
                  <a:srgbClr val="000000"/>
                </a:solidFill>
                <a:uFill>
                  <a:solidFill>
                    <a:srgbClr val="FFFFFF"/>
                  </a:solidFill>
                </a:uFill>
                <a:latin typeface="Century Schoolbook"/>
              </a:rPr>
              <a:t> </a:t>
            </a:r>
          </a:p>
          <a:p>
            <a:pPr marL="274320" indent="-273960">
              <a:buClr>
                <a:srgbClr val="FE8637"/>
              </a:buClr>
              <a:buSzPct val="70000"/>
              <a:buFont typeface="Wingdings" charset="2"/>
              <a:buChar char=""/>
            </a:pPr>
            <a:r>
              <a:rPr lang="el-GR" spc="-1" dirty="0" err="1">
                <a:solidFill>
                  <a:srgbClr val="000000"/>
                </a:solidFill>
                <a:uFill>
                  <a:solidFill>
                    <a:srgbClr val="FFFFFF"/>
                  </a:solidFill>
                </a:uFill>
                <a:latin typeface="Century Schoolbook"/>
              </a:rPr>
              <a:t>Google</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Earth</a:t>
            </a:r>
            <a:r>
              <a:rPr lang="el-GR" spc="-1" dirty="0">
                <a:solidFill>
                  <a:srgbClr val="000000"/>
                </a:solidFill>
                <a:uFill>
                  <a:solidFill>
                    <a:srgbClr val="FFFFFF"/>
                  </a:solidFill>
                </a:uFill>
                <a:latin typeface="Century Schoolbook"/>
              </a:rPr>
              <a:t> </a:t>
            </a:r>
          </a:p>
          <a:p>
            <a:pPr marL="274320" indent="-273960">
              <a:buClr>
                <a:srgbClr val="FE8637"/>
              </a:buClr>
              <a:buSzPct val="70000"/>
              <a:buFont typeface="Wingdings" charset="2"/>
              <a:buChar char=""/>
            </a:pPr>
            <a:r>
              <a:rPr lang="el-GR" spc="-1" dirty="0" err="1">
                <a:solidFill>
                  <a:srgbClr val="000000"/>
                </a:solidFill>
                <a:uFill>
                  <a:solidFill>
                    <a:srgbClr val="FFFFFF"/>
                  </a:solidFill>
                </a:uFill>
                <a:latin typeface="Century Schoolbook"/>
              </a:rPr>
              <a:t>Wii</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Sports</a:t>
            </a:r>
            <a:r>
              <a:rPr lang="el-GR" spc="-1" dirty="0">
                <a:solidFill>
                  <a:srgbClr val="000000"/>
                </a:solidFill>
                <a:uFill>
                  <a:solidFill>
                    <a:srgbClr val="FFFFFF"/>
                  </a:solidFill>
                </a:uFill>
                <a:latin typeface="Century Schoolbook"/>
              </a:rPr>
              <a:t> </a:t>
            </a:r>
          </a:p>
          <a:p>
            <a:pPr marL="274320" indent="-273960">
              <a:buClr>
                <a:srgbClr val="FE8637"/>
              </a:buClr>
              <a:buSzPct val="70000"/>
              <a:buFont typeface="Wingdings" charset="2"/>
              <a:buChar char=""/>
            </a:pPr>
            <a:r>
              <a:rPr lang="el-GR" spc="-1" dirty="0" err="1">
                <a:solidFill>
                  <a:srgbClr val="000000"/>
                </a:solidFill>
                <a:uFill>
                  <a:solidFill>
                    <a:srgbClr val="FFFFFF"/>
                  </a:solidFill>
                </a:uFill>
                <a:latin typeface="Century Schoolbook"/>
              </a:rPr>
              <a:t>Kinect</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sports</a:t>
            </a:r>
            <a:r>
              <a:rPr lang="el-GR" spc="-1" dirty="0">
                <a:solidFill>
                  <a:srgbClr val="000000"/>
                </a:solidFill>
                <a:uFill>
                  <a:solidFill>
                    <a:srgbClr val="FFFFFF"/>
                  </a:solidFill>
                </a:uFill>
                <a:latin typeface="Century Schoolbook"/>
              </a:rPr>
              <a:t> </a:t>
            </a:r>
          </a:p>
          <a:p>
            <a:pPr marL="274320" indent="-273960">
              <a:buClr>
                <a:srgbClr val="FE8637"/>
              </a:buClr>
              <a:buSzPct val="70000"/>
              <a:buFont typeface="Wingdings" charset="2"/>
              <a:buChar char=""/>
            </a:pPr>
            <a:r>
              <a:rPr lang="el-GR" spc="-1" dirty="0" err="1">
                <a:solidFill>
                  <a:srgbClr val="000000"/>
                </a:solidFill>
                <a:uFill>
                  <a:solidFill>
                    <a:srgbClr val="FFFFFF"/>
                  </a:solidFill>
                </a:uFill>
                <a:latin typeface="Century Schoolbook"/>
              </a:rPr>
              <a:t>Kinesiotherapy</a:t>
            </a:r>
            <a:r>
              <a:rPr lang="el-GR" spc="-1" dirty="0">
                <a:solidFill>
                  <a:srgbClr val="000000"/>
                </a:solidFill>
                <a:uFill>
                  <a:solidFill>
                    <a:srgbClr val="FFFFFF"/>
                  </a:solidFill>
                </a:uFill>
                <a:latin typeface="Century Schoolbook"/>
              </a:rPr>
              <a:t> </a:t>
            </a:r>
          </a:p>
          <a:p>
            <a:pPr marL="274320" indent="-273960">
              <a:buClr>
                <a:srgbClr val="FE8637"/>
              </a:buClr>
              <a:buSzPct val="70000"/>
              <a:buFont typeface="Wingdings" charset="2"/>
              <a:buChar char=""/>
            </a:pPr>
            <a:r>
              <a:rPr lang="el-GR" spc="-1" dirty="0" err="1">
                <a:solidFill>
                  <a:srgbClr val="000000"/>
                </a:solidFill>
                <a:uFill>
                  <a:solidFill>
                    <a:srgbClr val="FFFFFF"/>
                  </a:solidFill>
                </a:uFill>
                <a:latin typeface="Century Schoolbook"/>
              </a:rPr>
              <a:t>Virtual</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Garden</a:t>
            </a:r>
            <a:r>
              <a:rPr lang="el-GR" spc="-1" dirty="0">
                <a:solidFill>
                  <a:srgbClr val="000000"/>
                </a:solidFill>
                <a:uFill>
                  <a:solidFill>
                    <a:srgbClr val="FFFFFF"/>
                  </a:solidFill>
                </a:uFill>
                <a:latin typeface="Century Schoolbook"/>
              </a:rPr>
              <a:t> </a:t>
            </a:r>
          </a:p>
          <a:p>
            <a:pPr marL="274320" indent="-273960">
              <a:buClr>
                <a:srgbClr val="FE8637"/>
              </a:buClr>
              <a:buSzPct val="70000"/>
              <a:buFont typeface="Wingdings" charset="2"/>
              <a:buChar char=""/>
            </a:pPr>
            <a:r>
              <a:rPr lang="el-GR" spc="-1" dirty="0" err="1">
                <a:solidFill>
                  <a:srgbClr val="000000"/>
                </a:solidFill>
                <a:uFill>
                  <a:solidFill>
                    <a:srgbClr val="FFFFFF"/>
                  </a:solidFill>
                </a:uFill>
                <a:latin typeface="Century Schoolbook"/>
              </a:rPr>
              <a:t>Supermarket</a:t>
            </a:r>
            <a:r>
              <a:rPr lang="el-GR" spc="-1" dirty="0">
                <a:solidFill>
                  <a:srgbClr val="000000"/>
                </a:solidFill>
                <a:uFill>
                  <a:solidFill>
                    <a:srgbClr val="FFFFFF"/>
                  </a:solidFill>
                </a:uFill>
                <a:latin typeface="Century Schoolbook"/>
              </a:rPr>
              <a:t> </a:t>
            </a:r>
          </a:p>
          <a:p>
            <a:pPr marL="274320" indent="-273960">
              <a:buClr>
                <a:srgbClr val="FE8637"/>
              </a:buClr>
              <a:buSzPct val="70000"/>
              <a:buFont typeface="Wingdings" charset="2"/>
              <a:buChar char=""/>
            </a:pPr>
            <a:r>
              <a:rPr lang="el-GR" spc="-1" dirty="0" err="1">
                <a:solidFill>
                  <a:srgbClr val="000000"/>
                </a:solidFill>
                <a:uFill>
                  <a:solidFill>
                    <a:srgbClr val="FFFFFF"/>
                  </a:solidFill>
                </a:uFill>
                <a:latin typeface="Century Schoolbook"/>
              </a:rPr>
              <a:t>Dual</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Task</a:t>
            </a:r>
            <a:r>
              <a:rPr lang="el-GR" spc="-1" dirty="0">
                <a:solidFill>
                  <a:srgbClr val="000000"/>
                </a:solidFill>
                <a:uFill>
                  <a:solidFill>
                    <a:srgbClr val="FFFFFF"/>
                  </a:solidFill>
                </a:uFill>
                <a:latin typeface="Century Schoolbook"/>
              </a:rPr>
              <a:t> </a:t>
            </a:r>
          </a:p>
          <a:p>
            <a:pPr marL="274320" indent="-273960">
              <a:buClr>
                <a:srgbClr val="FE8637"/>
              </a:buClr>
              <a:buSzPct val="70000"/>
              <a:buFont typeface="Wingdings" charset="2"/>
              <a:buChar char=""/>
            </a:pPr>
            <a:r>
              <a:rPr lang="el-GR" spc="-1" dirty="0" err="1">
                <a:solidFill>
                  <a:srgbClr val="000000"/>
                </a:solidFill>
                <a:uFill>
                  <a:solidFill>
                    <a:srgbClr val="FFFFFF"/>
                  </a:solidFill>
                </a:uFill>
                <a:latin typeface="Century Schoolbook"/>
              </a:rPr>
              <a:t>Complete</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brain</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workout</a:t>
            </a:r>
            <a:r>
              <a:rPr lang="el-GR" spc="-1" dirty="0">
                <a:solidFill>
                  <a:srgbClr val="000000"/>
                </a:solidFill>
                <a:uFill>
                  <a:solidFill>
                    <a:srgbClr val="FFFFFF"/>
                  </a:solidFill>
                </a:uFill>
                <a:latin typeface="Century Schoolbook"/>
              </a:rPr>
              <a:t> </a:t>
            </a:r>
          </a:p>
          <a:p>
            <a:pPr marL="274320" indent="-273960">
              <a:buClr>
                <a:srgbClr val="FE8637"/>
              </a:buClr>
              <a:buSzPct val="70000"/>
              <a:buFont typeface="Wingdings" charset="2"/>
              <a:buChar char=""/>
            </a:pPr>
            <a:r>
              <a:rPr lang="el-GR" spc="-1" dirty="0" err="1">
                <a:solidFill>
                  <a:srgbClr val="000000"/>
                </a:solidFill>
                <a:uFill>
                  <a:solidFill>
                    <a:srgbClr val="FFFFFF"/>
                  </a:solidFill>
                </a:uFill>
                <a:latin typeface="Century Schoolbook"/>
              </a:rPr>
              <a:t>Driving</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and</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parking</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cars</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games</a:t>
            </a:r>
            <a:r>
              <a:rPr lang="el-GR" spc="-1" dirty="0">
                <a:solidFill>
                  <a:srgbClr val="000000"/>
                </a:solidFill>
                <a:uFill>
                  <a:solidFill>
                    <a:srgbClr val="FFFFFF"/>
                  </a:solidFill>
                </a:uFill>
                <a:latin typeface="Century Schoolbook"/>
              </a:rPr>
              <a:t> </a:t>
            </a:r>
          </a:p>
          <a:p>
            <a:endParaRPr lang="el-GR" sz="2400" spc="-1" dirty="0">
              <a:solidFill>
                <a:srgbClr val="000000"/>
              </a:solidFill>
              <a:uFill>
                <a:solidFill>
                  <a:srgbClr val="FFFFFF"/>
                </a:solidFill>
              </a:uFill>
              <a:latin typeface="Century Schoolbook"/>
            </a:endParaRPr>
          </a:p>
        </p:txBody>
      </p:sp>
      <p:sp>
        <p:nvSpPr>
          <p:cNvPr id="231" name="TextShape 3"/>
          <p:cNvSpPr txBox="1"/>
          <p:nvPr/>
        </p:nvSpPr>
        <p:spPr>
          <a:xfrm>
            <a:off x="6172320" y="1142984"/>
            <a:ext cx="4038120" cy="4571656"/>
          </a:xfrm>
          <a:prstGeom prst="rect">
            <a:avLst/>
          </a:prstGeom>
          <a:noFill/>
          <a:ln>
            <a:noFill/>
          </a:ln>
        </p:spPr>
        <p:txBody>
          <a:bodyPr lIns="90000" tIns="45000" rIns="90000" bIns="45000"/>
          <a:lstStyle/>
          <a:p>
            <a:pPr marL="274320" indent="-273960">
              <a:buClr>
                <a:srgbClr val="FE8637"/>
              </a:buClr>
              <a:buSzPct val="70000"/>
              <a:buFont typeface="Wingdings" charset="2"/>
              <a:buChar char=""/>
            </a:pPr>
            <a:r>
              <a:rPr lang="el-GR" spc="-1" dirty="0" err="1">
                <a:solidFill>
                  <a:srgbClr val="000000"/>
                </a:solidFill>
                <a:uFill>
                  <a:solidFill>
                    <a:srgbClr val="FFFFFF"/>
                  </a:solidFill>
                </a:uFill>
                <a:latin typeface="Century Schoolbook"/>
              </a:rPr>
              <a:t>Motoric</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tree</a:t>
            </a:r>
            <a:r>
              <a:rPr lang="el-GR" spc="-1" dirty="0">
                <a:solidFill>
                  <a:srgbClr val="000000"/>
                </a:solidFill>
                <a:uFill>
                  <a:solidFill>
                    <a:srgbClr val="FFFFFF"/>
                  </a:solidFill>
                </a:uFill>
                <a:latin typeface="Century Schoolbook"/>
              </a:rPr>
              <a:t> </a:t>
            </a:r>
          </a:p>
          <a:p>
            <a:pPr marL="274320" indent="-273960">
              <a:buClr>
                <a:srgbClr val="FE8637"/>
              </a:buClr>
              <a:buSzPct val="70000"/>
              <a:buFont typeface="Wingdings" charset="2"/>
              <a:buChar char=""/>
            </a:pPr>
            <a:r>
              <a:rPr lang="el-GR" spc="-1" dirty="0" err="1">
                <a:solidFill>
                  <a:srgbClr val="000000"/>
                </a:solidFill>
                <a:uFill>
                  <a:solidFill>
                    <a:srgbClr val="FFFFFF"/>
                  </a:solidFill>
                </a:uFill>
                <a:latin typeface="Century Schoolbook"/>
              </a:rPr>
              <a:t>Maxi</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beads</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sticks</a:t>
            </a:r>
            <a:r>
              <a:rPr lang="el-GR" spc="-1" dirty="0">
                <a:solidFill>
                  <a:srgbClr val="000000"/>
                </a:solidFill>
                <a:uFill>
                  <a:solidFill>
                    <a:srgbClr val="FFFFFF"/>
                  </a:solidFill>
                </a:uFill>
                <a:latin typeface="Century Schoolbook"/>
              </a:rPr>
              <a:t> </a:t>
            </a:r>
          </a:p>
          <a:p>
            <a:pPr marL="274320" indent="-273960">
              <a:buClr>
                <a:srgbClr val="FE8637"/>
              </a:buClr>
              <a:buSzPct val="70000"/>
              <a:buFont typeface="Wingdings" charset="2"/>
              <a:buChar char=""/>
            </a:pPr>
            <a:r>
              <a:rPr lang="el-GR" spc="-1" dirty="0">
                <a:solidFill>
                  <a:srgbClr val="000000"/>
                </a:solidFill>
                <a:uFill>
                  <a:solidFill>
                    <a:srgbClr val="FFFFFF"/>
                  </a:solidFill>
                </a:uFill>
                <a:latin typeface="Century Schoolbook"/>
              </a:rPr>
              <a:t>Word </a:t>
            </a:r>
            <a:r>
              <a:rPr lang="el-GR" spc="-1" dirty="0" err="1">
                <a:solidFill>
                  <a:srgbClr val="000000"/>
                </a:solidFill>
                <a:uFill>
                  <a:solidFill>
                    <a:srgbClr val="FFFFFF"/>
                  </a:solidFill>
                </a:uFill>
                <a:latin typeface="Century Schoolbook"/>
              </a:rPr>
              <a:t>games</a:t>
            </a:r>
            <a:r>
              <a:rPr lang="el-GR" spc="-1" dirty="0">
                <a:solidFill>
                  <a:srgbClr val="000000"/>
                </a:solidFill>
                <a:uFill>
                  <a:solidFill>
                    <a:srgbClr val="FFFFFF"/>
                  </a:solidFill>
                </a:uFill>
                <a:latin typeface="Century Schoolbook"/>
              </a:rPr>
              <a:t> </a:t>
            </a:r>
          </a:p>
          <a:p>
            <a:pPr marL="274320" indent="-273960">
              <a:buClr>
                <a:srgbClr val="FE8637"/>
              </a:buClr>
              <a:buSzPct val="70000"/>
              <a:buFont typeface="Wingdings" charset="2"/>
              <a:buChar char=""/>
            </a:pPr>
            <a:r>
              <a:rPr lang="el-GR" spc="-1" dirty="0" err="1">
                <a:solidFill>
                  <a:srgbClr val="000000"/>
                </a:solidFill>
                <a:uFill>
                  <a:solidFill>
                    <a:srgbClr val="FFFFFF"/>
                  </a:solidFill>
                </a:uFill>
                <a:latin typeface="Century Schoolbook"/>
              </a:rPr>
              <a:t>Large</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pieces</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jigsaw</a:t>
            </a:r>
            <a:endParaRPr lang="el-GR" spc="-1" dirty="0">
              <a:solidFill>
                <a:srgbClr val="000000"/>
              </a:solidFill>
              <a:uFill>
                <a:solidFill>
                  <a:srgbClr val="FFFFFF"/>
                </a:solidFill>
              </a:uFill>
              <a:latin typeface="Century Schoolbook"/>
            </a:endParaRPr>
          </a:p>
          <a:p>
            <a:pPr marL="274320" indent="-273960">
              <a:buClr>
                <a:srgbClr val="FE8637"/>
              </a:buClr>
              <a:buSzPct val="70000"/>
              <a:buFont typeface="Wingdings" charset="2"/>
              <a:buChar char=""/>
            </a:pPr>
            <a:r>
              <a:rPr lang="el-GR" spc="-1" dirty="0" err="1">
                <a:solidFill>
                  <a:srgbClr val="000000"/>
                </a:solidFill>
                <a:uFill>
                  <a:solidFill>
                    <a:srgbClr val="FFFFFF"/>
                  </a:solidFill>
                </a:uFill>
                <a:latin typeface="Century Schoolbook"/>
              </a:rPr>
              <a:t>Tactile</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disks</a:t>
            </a:r>
            <a:r>
              <a:rPr lang="el-GR" spc="-1" dirty="0">
                <a:solidFill>
                  <a:srgbClr val="000000"/>
                </a:solidFill>
                <a:uFill>
                  <a:solidFill>
                    <a:srgbClr val="FFFFFF"/>
                  </a:solidFill>
                </a:uFill>
                <a:latin typeface="Century Schoolbook"/>
              </a:rPr>
              <a:t> </a:t>
            </a:r>
          </a:p>
          <a:p>
            <a:pPr marL="274320" indent="-273960">
              <a:buClr>
                <a:srgbClr val="FE8637"/>
              </a:buClr>
              <a:buSzPct val="70000"/>
              <a:buFont typeface="Wingdings" charset="2"/>
              <a:buChar char=""/>
            </a:pPr>
            <a:r>
              <a:rPr lang="el-GR" spc="-1" dirty="0" err="1">
                <a:solidFill>
                  <a:srgbClr val="000000"/>
                </a:solidFill>
                <a:uFill>
                  <a:solidFill>
                    <a:srgbClr val="FFFFFF"/>
                  </a:solidFill>
                </a:uFill>
                <a:latin typeface="Century Schoolbook"/>
              </a:rPr>
              <a:t>SixStix</a:t>
            </a:r>
            <a:r>
              <a:rPr lang="el-GR" spc="-1" dirty="0">
                <a:solidFill>
                  <a:srgbClr val="000000"/>
                </a:solidFill>
                <a:uFill>
                  <a:solidFill>
                    <a:srgbClr val="FFFFFF"/>
                  </a:solidFill>
                </a:uFill>
                <a:latin typeface="Century Schoolbook"/>
              </a:rPr>
              <a:t> </a:t>
            </a:r>
          </a:p>
          <a:p>
            <a:pPr marL="274320" indent="-273960">
              <a:buClr>
                <a:srgbClr val="FE8637"/>
              </a:buClr>
              <a:buSzPct val="70000"/>
              <a:buFont typeface="Wingdings" charset="2"/>
              <a:buChar char=""/>
            </a:pPr>
            <a:r>
              <a:rPr lang="el-GR" spc="-1" dirty="0" err="1">
                <a:solidFill>
                  <a:srgbClr val="000000"/>
                </a:solidFill>
                <a:uFill>
                  <a:solidFill>
                    <a:srgbClr val="FFFFFF"/>
                  </a:solidFill>
                </a:uFill>
                <a:latin typeface="Century Schoolbook"/>
              </a:rPr>
              <a:t>Maze</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games</a:t>
            </a:r>
            <a:r>
              <a:rPr lang="el-GR" spc="-1" dirty="0">
                <a:solidFill>
                  <a:srgbClr val="000000"/>
                </a:solidFill>
                <a:uFill>
                  <a:solidFill>
                    <a:srgbClr val="FFFFFF"/>
                  </a:solidFill>
                </a:uFill>
                <a:latin typeface="Century Schoolbook"/>
              </a:rPr>
              <a:t> </a:t>
            </a:r>
          </a:p>
          <a:p>
            <a:pPr marL="274320" indent="-273960">
              <a:buClr>
                <a:srgbClr val="FE8637"/>
              </a:buClr>
              <a:buSzPct val="70000"/>
              <a:buFont typeface="Wingdings" charset="2"/>
              <a:buChar char=""/>
            </a:pPr>
            <a:r>
              <a:rPr lang="el-GR" spc="-1" dirty="0" err="1">
                <a:solidFill>
                  <a:srgbClr val="000000"/>
                </a:solidFill>
                <a:uFill>
                  <a:solidFill>
                    <a:srgbClr val="FFFFFF"/>
                  </a:solidFill>
                </a:uFill>
                <a:latin typeface="Century Schoolbook"/>
              </a:rPr>
              <a:t>Brain</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tuner</a:t>
            </a:r>
            <a:r>
              <a:rPr lang="el-GR" spc="-1" dirty="0">
                <a:solidFill>
                  <a:srgbClr val="000000"/>
                </a:solidFill>
                <a:uFill>
                  <a:solidFill>
                    <a:srgbClr val="FFFFFF"/>
                  </a:solidFill>
                </a:uFill>
                <a:latin typeface="Century Schoolbook"/>
              </a:rPr>
              <a:t> </a:t>
            </a:r>
          </a:p>
          <a:p>
            <a:pPr marL="274320" indent="-273960">
              <a:buClr>
                <a:srgbClr val="FE8637"/>
              </a:buClr>
              <a:buSzPct val="70000"/>
              <a:buFont typeface="Wingdings" charset="2"/>
              <a:buChar char=""/>
            </a:pPr>
            <a:r>
              <a:rPr lang="el-GR" spc="-1" dirty="0">
                <a:solidFill>
                  <a:srgbClr val="000000"/>
                </a:solidFill>
                <a:uFill>
                  <a:solidFill>
                    <a:srgbClr val="FFFFFF"/>
                  </a:solidFill>
                </a:uFill>
                <a:latin typeface="Century Schoolbook"/>
              </a:rPr>
              <a:t>3 D </a:t>
            </a:r>
            <a:r>
              <a:rPr lang="el-GR" spc="-1" dirty="0" err="1">
                <a:solidFill>
                  <a:srgbClr val="000000"/>
                </a:solidFill>
                <a:uFill>
                  <a:solidFill>
                    <a:srgbClr val="FFFFFF"/>
                  </a:solidFill>
                </a:uFill>
                <a:latin typeface="Century Schoolbook"/>
              </a:rPr>
              <a:t>Flesh</a:t>
            </a:r>
            <a:r>
              <a:rPr lang="el-GR" spc="-1" dirty="0">
                <a:solidFill>
                  <a:srgbClr val="000000"/>
                </a:solidFill>
                <a:uFill>
                  <a:solidFill>
                    <a:srgbClr val="FFFFFF"/>
                  </a:solidFill>
                </a:uFill>
                <a:latin typeface="Century Schoolbook"/>
              </a:rPr>
              <a:t> </a:t>
            </a:r>
            <a:r>
              <a:rPr lang="el-GR" spc="-1" dirty="0" err="1">
                <a:solidFill>
                  <a:srgbClr val="000000"/>
                </a:solidFill>
                <a:uFill>
                  <a:solidFill>
                    <a:srgbClr val="FFFFFF"/>
                  </a:solidFill>
                </a:uFill>
                <a:latin typeface="Century Schoolbook"/>
              </a:rPr>
              <a:t>Chess</a:t>
            </a:r>
            <a:r>
              <a:rPr lang="el-GR" spc="-1" dirty="0">
                <a:solidFill>
                  <a:srgbClr val="000000"/>
                </a:solidFill>
                <a:uFill>
                  <a:solidFill>
                    <a:srgbClr val="FFFFFF"/>
                  </a:solidFill>
                </a:uFill>
                <a:latin typeface="Century Schoolbook"/>
              </a:rPr>
              <a:t> </a:t>
            </a:r>
          </a:p>
          <a:p>
            <a:endParaRPr lang="el-GR" sz="1600" spc="-1" dirty="0">
              <a:solidFill>
                <a:srgbClr val="000000"/>
              </a:solidFill>
              <a:uFill>
                <a:solidFill>
                  <a:srgbClr val="FFFFFF"/>
                </a:solidFill>
              </a:uFill>
              <a:latin typeface="Century Schoolbook"/>
            </a:endParaRPr>
          </a:p>
        </p:txBody>
      </p:sp>
      <p:pic>
        <p:nvPicPr>
          <p:cNvPr id="8" name="5 - Εικόνα" descr="Αποτέλεσμα εικόνας για supermarket VSM dementia"/>
          <p:cNvPicPr>
            <a:picLocks noChangeAspect="1" noChangeArrowheads="1"/>
          </p:cNvPicPr>
          <p:nvPr/>
        </p:nvPicPr>
        <p:blipFill>
          <a:blip r:embed="rId3"/>
          <a:srcRect/>
          <a:stretch>
            <a:fillRect/>
          </a:stretch>
        </p:blipFill>
        <p:spPr bwMode="auto">
          <a:xfrm>
            <a:off x="9370443" y="2293753"/>
            <a:ext cx="2233446" cy="1703278"/>
          </a:xfrm>
          <a:prstGeom prst="rect">
            <a:avLst/>
          </a:prstGeom>
          <a:noFill/>
          <a:ln w="9525">
            <a:noFill/>
            <a:miter lim="800000"/>
            <a:headEnd/>
            <a:tailEnd/>
          </a:ln>
        </p:spPr>
      </p:pic>
      <p:pic>
        <p:nvPicPr>
          <p:cNvPr id="9" name="6 - Εικόνα" descr="gd2"/>
          <p:cNvPicPr>
            <a:picLocks noChangeAspect="1" noChangeArrowheads="1"/>
          </p:cNvPicPr>
          <p:nvPr/>
        </p:nvPicPr>
        <p:blipFill>
          <a:blip r:embed="rId4" cstate="print"/>
          <a:srcRect/>
          <a:stretch>
            <a:fillRect/>
          </a:stretch>
        </p:blipFill>
        <p:spPr bwMode="auto">
          <a:xfrm>
            <a:off x="9483566" y="572891"/>
            <a:ext cx="2120324" cy="1646441"/>
          </a:xfrm>
          <a:prstGeom prst="rect">
            <a:avLst/>
          </a:prstGeom>
          <a:noFill/>
          <a:ln w="9525">
            <a:noFill/>
            <a:miter lim="800000"/>
            <a:headEnd/>
            <a:tailEnd/>
          </a:ln>
        </p:spPr>
      </p:pic>
      <p:pic>
        <p:nvPicPr>
          <p:cNvPr id="10" name="0 - Εικόνα" descr="complete-brain-workout-12.jpg"/>
          <p:cNvPicPr>
            <a:picLocks noChangeAspect="1" noChangeArrowheads="1"/>
          </p:cNvPicPr>
          <p:nvPr/>
        </p:nvPicPr>
        <p:blipFill>
          <a:blip r:embed="rId5"/>
          <a:srcRect/>
          <a:stretch>
            <a:fillRect/>
          </a:stretch>
        </p:blipFill>
        <p:spPr bwMode="auto">
          <a:xfrm>
            <a:off x="9009878" y="4461722"/>
            <a:ext cx="2632649" cy="1957000"/>
          </a:xfrm>
          <a:prstGeom prst="rect">
            <a:avLst/>
          </a:prstGeom>
          <a:noFill/>
          <a:ln w="9525">
            <a:noFill/>
            <a:miter lim="800000"/>
            <a:headEnd/>
            <a:tailEnd/>
          </a:ln>
        </p:spPr>
      </p:pic>
      <p:pic>
        <p:nvPicPr>
          <p:cNvPr id="11" name="9 - Εικόνα" descr="12"/>
          <p:cNvPicPr>
            <a:picLocks noChangeAspect="1" noChangeArrowheads="1"/>
          </p:cNvPicPr>
          <p:nvPr/>
        </p:nvPicPr>
        <p:blipFill>
          <a:blip r:embed="rId6"/>
          <a:srcRect/>
          <a:stretch>
            <a:fillRect/>
          </a:stretch>
        </p:blipFill>
        <p:spPr bwMode="auto">
          <a:xfrm>
            <a:off x="6821436" y="3889160"/>
            <a:ext cx="2187575" cy="1979613"/>
          </a:xfrm>
          <a:prstGeom prst="rect">
            <a:avLst/>
          </a:prstGeom>
          <a:noFill/>
          <a:ln w="9525">
            <a:noFill/>
            <a:miter lim="800000"/>
            <a:headEnd/>
            <a:tailEnd/>
          </a:ln>
        </p:spPr>
      </p:pic>
      <p:pic>
        <p:nvPicPr>
          <p:cNvPr id="12" name="10 - Εικόνα" descr="15"/>
          <p:cNvPicPr>
            <a:picLocks noChangeAspect="1" noChangeArrowheads="1"/>
          </p:cNvPicPr>
          <p:nvPr/>
        </p:nvPicPr>
        <p:blipFill>
          <a:blip r:embed="rId7"/>
          <a:srcRect/>
          <a:stretch>
            <a:fillRect/>
          </a:stretch>
        </p:blipFill>
        <p:spPr bwMode="auto">
          <a:xfrm>
            <a:off x="3422810" y="2392167"/>
            <a:ext cx="1920875" cy="1916113"/>
          </a:xfrm>
          <a:prstGeom prst="rect">
            <a:avLst/>
          </a:prstGeom>
          <a:noFill/>
          <a:ln w="9525">
            <a:noFill/>
            <a:miter lim="800000"/>
            <a:headEnd/>
            <a:tailEnd/>
          </a:ln>
        </p:spPr>
      </p:pic>
      <p:pic>
        <p:nvPicPr>
          <p:cNvPr id="13" name="8 - Εικόνα" descr="mfeFLp2"/>
          <p:cNvPicPr>
            <a:picLocks noChangeAspect="1" noChangeArrowheads="1"/>
          </p:cNvPicPr>
          <p:nvPr/>
        </p:nvPicPr>
        <p:blipFill>
          <a:blip r:embed="rId8"/>
          <a:srcRect/>
          <a:stretch>
            <a:fillRect/>
          </a:stretch>
        </p:blipFill>
        <p:spPr bwMode="auto">
          <a:xfrm>
            <a:off x="2708435" y="1334184"/>
            <a:ext cx="1428750" cy="1384300"/>
          </a:xfrm>
          <a:prstGeom prst="rect">
            <a:avLst/>
          </a:prstGeom>
          <a:noFill/>
          <a:ln w="9525">
            <a:noFill/>
            <a:miter lim="800000"/>
            <a:headEnd/>
            <a:tailEnd/>
          </a:ln>
        </p:spPr>
      </p:pic>
      <p:pic>
        <p:nvPicPr>
          <p:cNvPr id="15" name="Picture 10" descr="C:\Users\Ioana Caciula\Desktop\documente\AD GAMING\parking cars game 1.jpg"/>
          <p:cNvPicPr/>
          <p:nvPr/>
        </p:nvPicPr>
        <p:blipFill>
          <a:blip r:embed="rId9">
            <a:extLst>
              <a:ext uri="{28A0092B-C50C-407E-A947-70E740481C1C}">
                <a14:useLocalDpi xmlns:a14="http://schemas.microsoft.com/office/drawing/2010/main" val="0"/>
              </a:ext>
            </a:extLst>
          </a:blip>
          <a:srcRect/>
          <a:stretch>
            <a:fillRect/>
          </a:stretch>
        </p:blipFill>
        <p:spPr bwMode="auto">
          <a:xfrm>
            <a:off x="991355" y="5634844"/>
            <a:ext cx="2173247" cy="1176393"/>
          </a:xfrm>
          <a:prstGeom prst="rect">
            <a:avLst/>
          </a:prstGeom>
          <a:noFill/>
          <a:ln>
            <a:noFill/>
          </a:ln>
        </p:spPr>
      </p:pic>
      <p:pic>
        <p:nvPicPr>
          <p:cNvPr id="16" name="Εικόνα 15"/>
          <p:cNvPicPr/>
          <p:nvPr/>
        </p:nvPicPr>
        <p:blipFill>
          <a:blip r:embed="rId10" cstate="print"/>
          <a:srcRect/>
          <a:stretch>
            <a:fillRect/>
          </a:stretch>
        </p:blipFill>
        <p:spPr bwMode="auto">
          <a:xfrm>
            <a:off x="3683400" y="5513817"/>
            <a:ext cx="2373157" cy="1344183"/>
          </a:xfrm>
          <a:prstGeom prst="rect">
            <a:avLst/>
          </a:prstGeom>
          <a:noFill/>
          <a:ln w="9525">
            <a:noFill/>
            <a:miter lim="800000"/>
            <a:headEnd/>
            <a:tailEnd/>
          </a:ln>
        </p:spPr>
      </p:pic>
      <p:pic>
        <p:nvPicPr>
          <p:cNvPr id="17" name="Picture 2" descr="C:\Users\Ioana Caciula\Desktop\documente\AD GAMING\chessboard.jpg"/>
          <p:cNvPicPr/>
          <p:nvPr/>
        </p:nvPicPr>
        <p:blipFill>
          <a:blip r:embed="rId11">
            <a:extLst>
              <a:ext uri="{28A0092B-C50C-407E-A947-70E740481C1C}">
                <a14:useLocalDpi xmlns:a14="http://schemas.microsoft.com/office/drawing/2010/main" val="0"/>
              </a:ext>
            </a:extLst>
          </a:blip>
          <a:srcRect/>
          <a:stretch>
            <a:fillRect/>
          </a:stretch>
        </p:blipFill>
        <p:spPr bwMode="auto">
          <a:xfrm>
            <a:off x="5882398" y="5440222"/>
            <a:ext cx="2393875" cy="1483656"/>
          </a:xfrm>
          <a:prstGeom prst="rect">
            <a:avLst/>
          </a:prstGeom>
          <a:noFill/>
          <a:ln>
            <a:noFill/>
          </a:ln>
        </p:spPr>
      </p:pic>
      <p:pic>
        <p:nvPicPr>
          <p:cNvPr id="2" name="Picture 12" descr="Alzheimer Ellas 1">
            <a:extLst>
              <a:ext uri="{FF2B5EF4-FFF2-40B4-BE49-F238E27FC236}">
                <a16:creationId xmlns:a16="http://schemas.microsoft.com/office/drawing/2014/main" id="{C456395A-D15D-1360-77BF-E98409AFBA5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213" y="81038"/>
            <a:ext cx="1265601" cy="888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8924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31 - Εικόνα" descr="Research-projects16.jpg">
            <a:extLst>
              <a:ext uri="{FF2B5EF4-FFF2-40B4-BE49-F238E27FC236}">
                <a16:creationId xmlns:a16="http://schemas.microsoft.com/office/drawing/2014/main" id="{6B7CDFA8-2CE7-FA0D-823F-8A4BF6A4DCCD}"/>
              </a:ext>
            </a:extLst>
          </p:cNvPr>
          <p:cNvPicPr>
            <a:picLocks noChangeAspect="1"/>
          </p:cNvPicPr>
          <p:nvPr/>
        </p:nvPicPr>
        <p:blipFill>
          <a:blip r:embed="rId2">
            <a:lum bright="6000" contrast="12000"/>
          </a:blip>
          <a:stretch>
            <a:fillRect/>
          </a:stretch>
        </p:blipFill>
        <p:spPr>
          <a:xfrm>
            <a:off x="1489075" y="38100"/>
            <a:ext cx="9055100" cy="6629400"/>
          </a:xfrm>
          <a:prstGeom prst="rect">
            <a:avLst/>
          </a:prstGeom>
          <a:effectLst>
            <a:outerShdw blurRad="50800" dist="50800" dir="5400000" algn="ctr" rotWithShape="0">
              <a:srgbClr val="000000">
                <a:alpha val="75000"/>
              </a:srgbClr>
            </a:outerShdw>
          </a:effectLst>
        </p:spPr>
      </p:pic>
      <p:sp>
        <p:nvSpPr>
          <p:cNvPr id="14" name="13 - TextBox">
            <a:extLst>
              <a:ext uri="{FF2B5EF4-FFF2-40B4-BE49-F238E27FC236}">
                <a16:creationId xmlns:a16="http://schemas.microsoft.com/office/drawing/2014/main" id="{534CD2DA-7F62-BAC1-D93D-C70201A2B7C2}"/>
              </a:ext>
            </a:extLst>
          </p:cNvPr>
          <p:cNvSpPr txBox="1"/>
          <p:nvPr/>
        </p:nvSpPr>
        <p:spPr>
          <a:xfrm>
            <a:off x="5773739" y="2840039"/>
            <a:ext cx="644525" cy="1246187"/>
          </a:xfrm>
          <a:prstGeom prst="rect">
            <a:avLst/>
          </a:prstGeom>
          <a:noFill/>
        </p:spPr>
        <p:txBody>
          <a:bodyPr>
            <a:spAutoFit/>
          </a:bodyPr>
          <a:lstStyle/>
          <a:p>
            <a:pPr algn="ctr" fontAlgn="base">
              <a:spcBef>
                <a:spcPct val="0"/>
              </a:spcBef>
              <a:spcAft>
                <a:spcPct val="0"/>
              </a:spcAft>
              <a:defRPr/>
            </a:pPr>
            <a:r>
              <a:rPr lang="en-US" sz="1500" b="1" dirty="0">
                <a:solidFill>
                  <a:srgbClr val="EEECE1">
                    <a:lumMod val="25000"/>
                  </a:srgbClr>
                </a:solidFill>
                <a:latin typeface="Arial" panose="020B0604020202020204" pitchFamily="34" charset="0"/>
                <a:cs typeface="Arial" panose="020B0604020202020204" pitchFamily="34" charset="0"/>
              </a:rPr>
              <a:t>Research &amp; Projects</a:t>
            </a:r>
            <a:endParaRPr lang="el-GR" sz="1500" b="1" dirty="0">
              <a:solidFill>
                <a:prstClr val="black"/>
              </a:solidFill>
              <a:latin typeface="Arial" panose="020B0604020202020204" pitchFamily="34" charset="0"/>
              <a:cs typeface="Arial" panose="020B0604020202020204" pitchFamily="34" charset="0"/>
            </a:endParaRPr>
          </a:p>
        </p:txBody>
      </p:sp>
      <p:sp>
        <p:nvSpPr>
          <p:cNvPr id="15" name="14 - Έλλειψη">
            <a:extLst>
              <a:ext uri="{FF2B5EF4-FFF2-40B4-BE49-F238E27FC236}">
                <a16:creationId xmlns:a16="http://schemas.microsoft.com/office/drawing/2014/main" id="{B4DD0A46-DD1E-83BC-5B0B-DC9B07451078}"/>
              </a:ext>
            </a:extLst>
          </p:cNvPr>
          <p:cNvSpPr/>
          <p:nvPr/>
        </p:nvSpPr>
        <p:spPr>
          <a:xfrm>
            <a:off x="3457575" y="1017589"/>
            <a:ext cx="175418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DESCRIPA</a:t>
            </a:r>
            <a:endParaRPr lang="el-GR" dirty="0">
              <a:solidFill>
                <a:prstClr val="white"/>
              </a:solidFill>
              <a:latin typeface="Calibri"/>
            </a:endParaRPr>
          </a:p>
        </p:txBody>
      </p:sp>
      <p:sp>
        <p:nvSpPr>
          <p:cNvPr id="16" name="15 - Έλλειψη">
            <a:extLst>
              <a:ext uri="{FF2B5EF4-FFF2-40B4-BE49-F238E27FC236}">
                <a16:creationId xmlns:a16="http://schemas.microsoft.com/office/drawing/2014/main" id="{48E9C782-BCF9-1698-F84B-ED8F7826AD17}"/>
              </a:ext>
            </a:extLst>
          </p:cNvPr>
          <p:cNvSpPr/>
          <p:nvPr/>
        </p:nvSpPr>
        <p:spPr>
          <a:xfrm>
            <a:off x="4646614" y="393701"/>
            <a:ext cx="847725"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ICTUS</a:t>
            </a:r>
            <a:endParaRPr lang="el-GR" sz="1200" dirty="0">
              <a:solidFill>
                <a:prstClr val="white"/>
              </a:solidFill>
              <a:latin typeface="Calibri"/>
            </a:endParaRPr>
          </a:p>
        </p:txBody>
      </p:sp>
      <p:sp>
        <p:nvSpPr>
          <p:cNvPr id="17" name="16 - Έλλειψη">
            <a:extLst>
              <a:ext uri="{FF2B5EF4-FFF2-40B4-BE49-F238E27FC236}">
                <a16:creationId xmlns:a16="http://schemas.microsoft.com/office/drawing/2014/main" id="{E373AA6B-E2BE-7C16-4E07-BCC6CE1E0CE2}"/>
              </a:ext>
            </a:extLst>
          </p:cNvPr>
          <p:cNvSpPr/>
          <p:nvPr/>
        </p:nvSpPr>
        <p:spPr>
          <a:xfrm>
            <a:off x="7018338" y="911225"/>
            <a:ext cx="1060450" cy="7493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600" dirty="0">
                <a:solidFill>
                  <a:prstClr val="black"/>
                </a:solidFill>
                <a:latin typeface="Calibri"/>
              </a:rPr>
              <a:t>ASPAD</a:t>
            </a:r>
            <a:endParaRPr lang="el-GR" sz="1600" dirty="0">
              <a:solidFill>
                <a:prstClr val="black"/>
              </a:solidFill>
              <a:latin typeface="Calibri"/>
            </a:endParaRPr>
          </a:p>
        </p:txBody>
      </p:sp>
      <p:sp>
        <p:nvSpPr>
          <p:cNvPr id="18" name="17 - Έλλειψη">
            <a:extLst>
              <a:ext uri="{FF2B5EF4-FFF2-40B4-BE49-F238E27FC236}">
                <a16:creationId xmlns:a16="http://schemas.microsoft.com/office/drawing/2014/main" id="{6F67D913-1A01-F1B3-4AEC-8E4D56C939DC}"/>
              </a:ext>
            </a:extLst>
          </p:cNvPr>
          <p:cNvSpPr/>
          <p:nvPr/>
        </p:nvSpPr>
        <p:spPr>
          <a:xfrm>
            <a:off x="7904164" y="3697289"/>
            <a:ext cx="1925637"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EhcoBUTLER</a:t>
            </a:r>
            <a:endParaRPr lang="el-GR" dirty="0">
              <a:solidFill>
                <a:prstClr val="white"/>
              </a:solidFill>
              <a:latin typeface="Calibri"/>
            </a:endParaRPr>
          </a:p>
        </p:txBody>
      </p:sp>
      <p:sp>
        <p:nvSpPr>
          <p:cNvPr id="19" name="18 - Έλλειψη">
            <a:extLst>
              <a:ext uri="{FF2B5EF4-FFF2-40B4-BE49-F238E27FC236}">
                <a16:creationId xmlns:a16="http://schemas.microsoft.com/office/drawing/2014/main" id="{FDDF796F-C562-3465-93A0-69B19062D678}"/>
              </a:ext>
            </a:extLst>
          </p:cNvPr>
          <p:cNvSpPr/>
          <p:nvPr/>
        </p:nvSpPr>
        <p:spPr>
          <a:xfrm>
            <a:off x="7180263" y="5089525"/>
            <a:ext cx="1731962"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Dem@care</a:t>
            </a:r>
            <a:endParaRPr lang="el-GR" dirty="0">
              <a:solidFill>
                <a:prstClr val="white"/>
              </a:solidFill>
              <a:latin typeface="Calibri"/>
            </a:endParaRPr>
          </a:p>
        </p:txBody>
      </p:sp>
      <p:sp>
        <p:nvSpPr>
          <p:cNvPr id="20" name="19 - Έλλειψη">
            <a:extLst>
              <a:ext uri="{FF2B5EF4-FFF2-40B4-BE49-F238E27FC236}">
                <a16:creationId xmlns:a16="http://schemas.microsoft.com/office/drawing/2014/main" id="{FB7E676B-202E-8FF5-E83E-9B6853B33834}"/>
              </a:ext>
            </a:extLst>
          </p:cNvPr>
          <p:cNvSpPr/>
          <p:nvPr/>
        </p:nvSpPr>
        <p:spPr>
          <a:xfrm>
            <a:off x="6270626" y="4284663"/>
            <a:ext cx="227012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BIOMARK-APD</a:t>
            </a:r>
            <a:endParaRPr lang="el-GR" dirty="0">
              <a:solidFill>
                <a:prstClr val="white"/>
              </a:solidFill>
              <a:latin typeface="Calibri"/>
            </a:endParaRPr>
          </a:p>
        </p:txBody>
      </p:sp>
      <p:sp>
        <p:nvSpPr>
          <p:cNvPr id="21" name="20 - Έλλειψη">
            <a:extLst>
              <a:ext uri="{FF2B5EF4-FFF2-40B4-BE49-F238E27FC236}">
                <a16:creationId xmlns:a16="http://schemas.microsoft.com/office/drawing/2014/main" id="{6201FCE9-9045-D5F9-4677-8A2B6CAAD20A}"/>
              </a:ext>
            </a:extLst>
          </p:cNvPr>
          <p:cNvSpPr/>
          <p:nvPr/>
        </p:nvSpPr>
        <p:spPr>
          <a:xfrm>
            <a:off x="5105400" y="4398963"/>
            <a:ext cx="960438" cy="804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NILVAD</a:t>
            </a:r>
            <a:endParaRPr lang="el-GR" sz="1200" dirty="0">
              <a:solidFill>
                <a:prstClr val="white"/>
              </a:solidFill>
              <a:latin typeface="Calibri"/>
            </a:endParaRPr>
          </a:p>
        </p:txBody>
      </p:sp>
      <p:sp>
        <p:nvSpPr>
          <p:cNvPr id="22" name="21 - Έλλειψη">
            <a:extLst>
              <a:ext uri="{FF2B5EF4-FFF2-40B4-BE49-F238E27FC236}">
                <a16:creationId xmlns:a16="http://schemas.microsoft.com/office/drawing/2014/main" id="{90A004AE-9FF9-A555-8848-4DBD9CAF803C}"/>
              </a:ext>
            </a:extLst>
          </p:cNvPr>
          <p:cNvSpPr/>
          <p:nvPr/>
        </p:nvSpPr>
        <p:spPr>
          <a:xfrm>
            <a:off x="1763713" y="4916489"/>
            <a:ext cx="1947862"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Pharmacog</a:t>
            </a:r>
            <a:endParaRPr lang="el-GR" dirty="0">
              <a:solidFill>
                <a:prstClr val="white"/>
              </a:solidFill>
              <a:latin typeface="Calibri"/>
            </a:endParaRPr>
          </a:p>
        </p:txBody>
      </p:sp>
      <p:sp>
        <p:nvSpPr>
          <p:cNvPr id="23" name="22 - Έλλειψη">
            <a:extLst>
              <a:ext uri="{FF2B5EF4-FFF2-40B4-BE49-F238E27FC236}">
                <a16:creationId xmlns:a16="http://schemas.microsoft.com/office/drawing/2014/main" id="{778FF1FD-5F8D-909F-0E9E-B39C0E92EFBB}"/>
              </a:ext>
            </a:extLst>
          </p:cNvPr>
          <p:cNvSpPr/>
          <p:nvPr/>
        </p:nvSpPr>
        <p:spPr>
          <a:xfrm>
            <a:off x="3395664" y="4179888"/>
            <a:ext cx="89217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900" dirty="0">
                <a:solidFill>
                  <a:prstClr val="white"/>
                </a:solidFill>
                <a:latin typeface="Calibri"/>
              </a:rPr>
              <a:t>MIRAGE</a:t>
            </a:r>
            <a:endParaRPr lang="el-GR" sz="900" dirty="0">
              <a:solidFill>
                <a:prstClr val="white"/>
              </a:solidFill>
              <a:latin typeface="Calibri"/>
            </a:endParaRPr>
          </a:p>
        </p:txBody>
      </p:sp>
      <p:sp>
        <p:nvSpPr>
          <p:cNvPr id="24" name="23 - Έλλειψη">
            <a:extLst>
              <a:ext uri="{FF2B5EF4-FFF2-40B4-BE49-F238E27FC236}">
                <a16:creationId xmlns:a16="http://schemas.microsoft.com/office/drawing/2014/main" id="{BE6EE7EF-2021-E2DE-DAD0-8D896B56DFC8}"/>
              </a:ext>
            </a:extLst>
          </p:cNvPr>
          <p:cNvSpPr/>
          <p:nvPr/>
        </p:nvSpPr>
        <p:spPr>
          <a:xfrm>
            <a:off x="8764589" y="2759076"/>
            <a:ext cx="1779587" cy="8032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2000" b="1" dirty="0">
                <a:solidFill>
                  <a:prstClr val="black"/>
                </a:solidFill>
                <a:latin typeface="Calibri"/>
              </a:rPr>
              <a:t>AD-Gaming</a:t>
            </a:r>
            <a:endParaRPr lang="el-GR" sz="2000" b="1" dirty="0">
              <a:solidFill>
                <a:prstClr val="black"/>
              </a:solidFill>
              <a:latin typeface="Calibri"/>
            </a:endParaRPr>
          </a:p>
        </p:txBody>
      </p:sp>
      <p:sp>
        <p:nvSpPr>
          <p:cNvPr id="25" name="24 - Έλλειψη">
            <a:extLst>
              <a:ext uri="{FF2B5EF4-FFF2-40B4-BE49-F238E27FC236}">
                <a16:creationId xmlns:a16="http://schemas.microsoft.com/office/drawing/2014/main" id="{FA6AE668-6127-5862-0524-CCAD0C29CB3D}"/>
              </a:ext>
            </a:extLst>
          </p:cNvPr>
          <p:cNvSpPr/>
          <p:nvPr/>
        </p:nvSpPr>
        <p:spPr>
          <a:xfrm>
            <a:off x="6096000" y="234951"/>
            <a:ext cx="769938"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a:solidFill>
                  <a:prstClr val="white"/>
                </a:solidFill>
                <a:latin typeface="Calibri"/>
              </a:rPr>
              <a:t>SHARE</a:t>
            </a:r>
            <a:endParaRPr lang="el-GR" sz="1050" dirty="0">
              <a:solidFill>
                <a:prstClr val="white"/>
              </a:solidFill>
              <a:latin typeface="Calibri"/>
            </a:endParaRPr>
          </a:p>
        </p:txBody>
      </p:sp>
      <p:sp>
        <p:nvSpPr>
          <p:cNvPr id="26" name="25 - Έλλειψη">
            <a:extLst>
              <a:ext uri="{FF2B5EF4-FFF2-40B4-BE49-F238E27FC236}">
                <a16:creationId xmlns:a16="http://schemas.microsoft.com/office/drawing/2014/main" id="{E0A8BD0F-E1EB-5A54-2BB8-EAF1CD8EEB25}"/>
              </a:ext>
            </a:extLst>
          </p:cNvPr>
          <p:cNvSpPr/>
          <p:nvPr/>
        </p:nvSpPr>
        <p:spPr>
          <a:xfrm>
            <a:off x="9182101" y="4546601"/>
            <a:ext cx="849313"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err="1">
                <a:solidFill>
                  <a:prstClr val="white"/>
                </a:solidFill>
                <a:latin typeface="Calibri"/>
              </a:rPr>
              <a:t>Altoida</a:t>
            </a:r>
            <a:endParaRPr lang="el-GR" sz="1050" dirty="0">
              <a:solidFill>
                <a:prstClr val="white"/>
              </a:solidFill>
              <a:latin typeface="Calibri"/>
            </a:endParaRPr>
          </a:p>
        </p:txBody>
      </p:sp>
      <p:sp>
        <p:nvSpPr>
          <p:cNvPr id="27" name="26 - Έλλειψη">
            <a:extLst>
              <a:ext uri="{FF2B5EF4-FFF2-40B4-BE49-F238E27FC236}">
                <a16:creationId xmlns:a16="http://schemas.microsoft.com/office/drawing/2014/main" id="{C7685846-ACAB-C382-47EE-3290C881E632}"/>
              </a:ext>
            </a:extLst>
          </p:cNvPr>
          <p:cNvSpPr/>
          <p:nvPr/>
        </p:nvSpPr>
        <p:spPr>
          <a:xfrm>
            <a:off x="3194050" y="3265489"/>
            <a:ext cx="106203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EDAR</a:t>
            </a:r>
            <a:endParaRPr lang="el-GR" dirty="0">
              <a:solidFill>
                <a:prstClr val="white"/>
              </a:solidFill>
              <a:latin typeface="Calibri"/>
            </a:endParaRPr>
          </a:p>
        </p:txBody>
      </p:sp>
      <p:sp>
        <p:nvSpPr>
          <p:cNvPr id="28" name="27 - Έλλειψη">
            <a:extLst>
              <a:ext uri="{FF2B5EF4-FFF2-40B4-BE49-F238E27FC236}">
                <a16:creationId xmlns:a16="http://schemas.microsoft.com/office/drawing/2014/main" id="{B623EB50-168B-D675-1D61-FE1AFDE45CED}"/>
              </a:ext>
            </a:extLst>
          </p:cNvPr>
          <p:cNvSpPr/>
          <p:nvPr/>
        </p:nvSpPr>
        <p:spPr>
          <a:xfrm>
            <a:off x="2438400" y="1608139"/>
            <a:ext cx="1689100" cy="69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ENIR</a:t>
            </a:r>
            <a:endParaRPr lang="el-GR" dirty="0">
              <a:solidFill>
                <a:prstClr val="white"/>
              </a:solidFill>
              <a:latin typeface="Calibri"/>
            </a:endParaRPr>
          </a:p>
        </p:txBody>
      </p:sp>
      <p:sp>
        <p:nvSpPr>
          <p:cNvPr id="29" name="28 - Έλλειψη">
            <a:extLst>
              <a:ext uri="{FF2B5EF4-FFF2-40B4-BE49-F238E27FC236}">
                <a16:creationId xmlns:a16="http://schemas.microsoft.com/office/drawing/2014/main" id="{9660C31D-2A3F-2DA8-F8D9-DEE32B803658}"/>
              </a:ext>
            </a:extLst>
          </p:cNvPr>
          <p:cNvSpPr/>
          <p:nvPr/>
        </p:nvSpPr>
        <p:spPr>
          <a:xfrm>
            <a:off x="5302250" y="1106489"/>
            <a:ext cx="1677988" cy="55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Discover</a:t>
            </a:r>
            <a:endParaRPr lang="el-GR" sz="1200" dirty="0">
              <a:solidFill>
                <a:prstClr val="white"/>
              </a:solidFill>
              <a:latin typeface="Calibri"/>
            </a:endParaRPr>
          </a:p>
        </p:txBody>
      </p:sp>
      <p:sp>
        <p:nvSpPr>
          <p:cNvPr id="30" name="29 - Έλλειψη">
            <a:extLst>
              <a:ext uri="{FF2B5EF4-FFF2-40B4-BE49-F238E27FC236}">
                <a16:creationId xmlns:a16="http://schemas.microsoft.com/office/drawing/2014/main" id="{959E4CA8-D2F9-287F-7948-69BF309D6DE2}"/>
              </a:ext>
            </a:extLst>
          </p:cNvPr>
          <p:cNvSpPr/>
          <p:nvPr/>
        </p:nvSpPr>
        <p:spPr>
          <a:xfrm>
            <a:off x="6016625" y="5089525"/>
            <a:ext cx="1003300" cy="750888"/>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b="1" dirty="0">
                <a:solidFill>
                  <a:prstClr val="white"/>
                </a:solidFill>
                <a:latin typeface="Calibri"/>
              </a:rPr>
              <a:t>LLM</a:t>
            </a:r>
            <a:endParaRPr lang="el-GR" b="1" dirty="0">
              <a:solidFill>
                <a:prstClr val="white"/>
              </a:solidFill>
              <a:latin typeface="Calibri"/>
            </a:endParaRPr>
          </a:p>
        </p:txBody>
      </p:sp>
      <p:pic>
        <p:nvPicPr>
          <p:cNvPr id="141332" name="Picture 5">
            <a:extLst>
              <a:ext uri="{FF2B5EF4-FFF2-40B4-BE49-F238E27FC236}">
                <a16:creationId xmlns:a16="http://schemas.microsoft.com/office/drawing/2014/main" id="{13EDEF33-ED8E-E6F5-DA19-6240460A7C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338" y="2732089"/>
            <a:ext cx="14097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4 - Έλλειψη">
            <a:extLst>
              <a:ext uri="{FF2B5EF4-FFF2-40B4-BE49-F238E27FC236}">
                <a16:creationId xmlns:a16="http://schemas.microsoft.com/office/drawing/2014/main" id="{1681FB33-A917-980F-BE1A-514F8B033E03}"/>
              </a:ext>
            </a:extLst>
          </p:cNvPr>
          <p:cNvSpPr/>
          <p:nvPr/>
        </p:nvSpPr>
        <p:spPr>
          <a:xfrm>
            <a:off x="7918450" y="917575"/>
            <a:ext cx="191135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Caregivers-pro</a:t>
            </a:r>
            <a:endParaRPr lang="el-GR" dirty="0">
              <a:solidFill>
                <a:prstClr val="white"/>
              </a:solidFill>
              <a:latin typeface="Calibri"/>
            </a:endParaRPr>
          </a:p>
        </p:txBody>
      </p:sp>
      <p:sp>
        <p:nvSpPr>
          <p:cNvPr id="36" name="35 - Έλλειψη">
            <a:extLst>
              <a:ext uri="{FF2B5EF4-FFF2-40B4-BE49-F238E27FC236}">
                <a16:creationId xmlns:a16="http://schemas.microsoft.com/office/drawing/2014/main" id="{E4291014-87E5-226F-F44C-7CBEC8287545}"/>
              </a:ext>
            </a:extLst>
          </p:cNvPr>
          <p:cNvSpPr/>
          <p:nvPr/>
        </p:nvSpPr>
        <p:spPr>
          <a:xfrm>
            <a:off x="7864476" y="1822450"/>
            <a:ext cx="1363663"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err="1">
                <a:solidFill>
                  <a:prstClr val="white"/>
                </a:solidFill>
                <a:latin typeface="Calibri"/>
              </a:rPr>
              <a:t>i</a:t>
            </a:r>
            <a:r>
              <a:rPr lang="en-US" sz="1200" dirty="0">
                <a:solidFill>
                  <a:prstClr val="white"/>
                </a:solidFill>
                <a:latin typeface="Calibri"/>
              </a:rPr>
              <a:t>-connect</a:t>
            </a:r>
            <a:endParaRPr lang="el-GR" sz="1200" dirty="0">
              <a:solidFill>
                <a:prstClr val="white"/>
              </a:solidFill>
              <a:latin typeface="Calibri"/>
            </a:endParaRPr>
          </a:p>
        </p:txBody>
      </p:sp>
      <p:sp>
        <p:nvSpPr>
          <p:cNvPr id="2" name="26 - Έλλειψη">
            <a:extLst>
              <a:ext uri="{FF2B5EF4-FFF2-40B4-BE49-F238E27FC236}">
                <a16:creationId xmlns:a16="http://schemas.microsoft.com/office/drawing/2014/main" id="{8ACCE0D5-C492-9735-5957-47C87E3F6CE5}"/>
              </a:ext>
            </a:extLst>
          </p:cNvPr>
          <p:cNvSpPr/>
          <p:nvPr/>
        </p:nvSpPr>
        <p:spPr>
          <a:xfrm>
            <a:off x="4608514" y="1671639"/>
            <a:ext cx="1436687" cy="7508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b="1" dirty="0">
                <a:solidFill>
                  <a:prstClr val="black"/>
                </a:solidFill>
                <a:latin typeface="Calibri"/>
              </a:rPr>
              <a:t>RECAGE</a:t>
            </a:r>
            <a:endParaRPr lang="el-GR" b="1" dirty="0">
              <a:solidFill>
                <a:prstClr val="black"/>
              </a:solidFill>
              <a:latin typeface="Calibri"/>
            </a:endParaRPr>
          </a:p>
        </p:txBody>
      </p:sp>
      <p:sp>
        <p:nvSpPr>
          <p:cNvPr id="3" name="26 - Έλλειψη">
            <a:extLst>
              <a:ext uri="{FF2B5EF4-FFF2-40B4-BE49-F238E27FC236}">
                <a16:creationId xmlns:a16="http://schemas.microsoft.com/office/drawing/2014/main" id="{78B0EC37-86AF-3C68-4F05-E3B7DC55F159}"/>
              </a:ext>
            </a:extLst>
          </p:cNvPr>
          <p:cNvSpPr/>
          <p:nvPr/>
        </p:nvSpPr>
        <p:spPr>
          <a:xfrm>
            <a:off x="6021388" y="1822450"/>
            <a:ext cx="1060450"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PILOT</a:t>
            </a:r>
            <a:endParaRPr lang="el-GR" dirty="0">
              <a:solidFill>
                <a:prstClr val="white"/>
              </a:solidFill>
              <a:latin typeface="Calibri"/>
            </a:endParaRPr>
          </a:p>
        </p:txBody>
      </p:sp>
      <p:sp>
        <p:nvSpPr>
          <p:cNvPr id="4" name="26 - Έλλειψη">
            <a:extLst>
              <a:ext uri="{FF2B5EF4-FFF2-40B4-BE49-F238E27FC236}">
                <a16:creationId xmlns:a16="http://schemas.microsoft.com/office/drawing/2014/main" id="{36902332-C56B-C5F0-2286-446FD5F82E8C}"/>
              </a:ext>
            </a:extLst>
          </p:cNvPr>
          <p:cNvSpPr/>
          <p:nvPr/>
        </p:nvSpPr>
        <p:spPr>
          <a:xfrm>
            <a:off x="6853239" y="3265489"/>
            <a:ext cx="1692275"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DEMENTIA RIGHTS</a:t>
            </a:r>
            <a:endParaRPr lang="el-GR" dirty="0">
              <a:solidFill>
                <a:prstClr val="white"/>
              </a:solidFill>
              <a:latin typeface="Calibri"/>
            </a:endParaRPr>
          </a:p>
        </p:txBody>
      </p:sp>
      <p:sp>
        <p:nvSpPr>
          <p:cNvPr id="5" name="26 - Έλλειψη">
            <a:extLst>
              <a:ext uri="{FF2B5EF4-FFF2-40B4-BE49-F238E27FC236}">
                <a16:creationId xmlns:a16="http://schemas.microsoft.com/office/drawing/2014/main" id="{3579D712-238A-8052-4478-1350C65AF82A}"/>
              </a:ext>
            </a:extLst>
          </p:cNvPr>
          <p:cNvSpPr/>
          <p:nvPr/>
        </p:nvSpPr>
        <p:spPr>
          <a:xfrm>
            <a:off x="4579939" y="3662364"/>
            <a:ext cx="1436687"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BRIDGE</a:t>
            </a:r>
            <a:endParaRPr lang="el-GR" dirty="0">
              <a:solidFill>
                <a:prstClr val="white"/>
              </a:solidFill>
              <a:latin typeface="Calibri"/>
            </a:endParaRPr>
          </a:p>
        </p:txBody>
      </p:sp>
      <p:sp>
        <p:nvSpPr>
          <p:cNvPr id="6" name="26 - Έλλειψη">
            <a:extLst>
              <a:ext uri="{FF2B5EF4-FFF2-40B4-BE49-F238E27FC236}">
                <a16:creationId xmlns:a16="http://schemas.microsoft.com/office/drawing/2014/main" id="{46A838F1-3B00-7E70-90C9-8DAF35CB3C88}"/>
              </a:ext>
            </a:extLst>
          </p:cNvPr>
          <p:cNvSpPr/>
          <p:nvPr/>
        </p:nvSpPr>
        <p:spPr>
          <a:xfrm>
            <a:off x="3656014" y="2527300"/>
            <a:ext cx="191293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STORY2 REMEMBER</a:t>
            </a:r>
            <a:endParaRPr lang="el-GR" dirty="0">
              <a:solidFill>
                <a:prstClr val="white"/>
              </a:solidFill>
              <a:latin typeface="Calibri"/>
            </a:endParaRPr>
          </a:p>
        </p:txBody>
      </p:sp>
      <p:sp>
        <p:nvSpPr>
          <p:cNvPr id="7" name="26 - Έλλειψη">
            <a:extLst>
              <a:ext uri="{FF2B5EF4-FFF2-40B4-BE49-F238E27FC236}">
                <a16:creationId xmlns:a16="http://schemas.microsoft.com/office/drawing/2014/main" id="{3BF23F1A-5465-545A-1053-281C169068A4}"/>
              </a:ext>
            </a:extLst>
          </p:cNvPr>
          <p:cNvSpPr/>
          <p:nvPr/>
        </p:nvSpPr>
        <p:spPr>
          <a:xfrm>
            <a:off x="6965950" y="2355850"/>
            <a:ext cx="14097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RADAR</a:t>
            </a:r>
            <a:endParaRPr lang="el-GR" dirty="0">
              <a:solidFill>
                <a:prstClr val="white"/>
              </a:solidFill>
              <a:latin typeface="Calibri"/>
            </a:endParaRPr>
          </a:p>
        </p:txBody>
      </p:sp>
      <p:sp>
        <p:nvSpPr>
          <p:cNvPr id="8" name="26 - Έλλειψη">
            <a:extLst>
              <a:ext uri="{FF2B5EF4-FFF2-40B4-BE49-F238E27FC236}">
                <a16:creationId xmlns:a16="http://schemas.microsoft.com/office/drawing/2014/main" id="{F36DBFA0-49D7-58C1-6FF3-90A2AD9ACC01}"/>
              </a:ext>
            </a:extLst>
          </p:cNvPr>
          <p:cNvSpPr/>
          <p:nvPr/>
        </p:nvSpPr>
        <p:spPr>
          <a:xfrm>
            <a:off x="4119564" y="5089525"/>
            <a:ext cx="118268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EPIONI</a:t>
            </a:r>
            <a:endParaRPr lang="el-GR" dirty="0">
              <a:solidFill>
                <a:prstClr val="white"/>
              </a:solidFill>
              <a:latin typeface="Calibri"/>
            </a:endParaRPr>
          </a:p>
        </p:txBody>
      </p:sp>
      <p:sp>
        <p:nvSpPr>
          <p:cNvPr id="9" name="Οβάλ 8">
            <a:extLst>
              <a:ext uri="{FF2B5EF4-FFF2-40B4-BE49-F238E27FC236}">
                <a16:creationId xmlns:a16="http://schemas.microsoft.com/office/drawing/2014/main" id="{6448944E-5613-18BE-B637-C5DC477EF5F3}"/>
              </a:ext>
            </a:extLst>
          </p:cNvPr>
          <p:cNvSpPr/>
          <p:nvPr/>
        </p:nvSpPr>
        <p:spPr>
          <a:xfrm>
            <a:off x="8540750" y="5626100"/>
            <a:ext cx="1670050"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DEMLENS</a:t>
            </a:r>
            <a:endParaRPr lang="el-GR" dirty="0">
              <a:solidFill>
                <a:prstClr val="white"/>
              </a:solidFill>
              <a:latin typeface="Calibri"/>
            </a:endParaRPr>
          </a:p>
        </p:txBody>
      </p:sp>
      <p:sp>
        <p:nvSpPr>
          <p:cNvPr id="10" name="Οβάλ 9">
            <a:extLst>
              <a:ext uri="{FF2B5EF4-FFF2-40B4-BE49-F238E27FC236}">
                <a16:creationId xmlns:a16="http://schemas.microsoft.com/office/drawing/2014/main" id="{646A38B3-C0D5-2E63-E963-8BDF8552E526}"/>
              </a:ext>
            </a:extLst>
          </p:cNvPr>
          <p:cNvSpPr/>
          <p:nvPr/>
        </p:nvSpPr>
        <p:spPr>
          <a:xfrm>
            <a:off x="1676400" y="5918200"/>
            <a:ext cx="1881188"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dirty="0">
                <a:solidFill>
                  <a:prstClr val="white"/>
                </a:solidFill>
                <a:latin typeface="Calibri"/>
              </a:rPr>
              <a:t>Υποστηρίζω</a:t>
            </a:r>
          </a:p>
        </p:txBody>
      </p:sp>
      <p:sp>
        <p:nvSpPr>
          <p:cNvPr id="11" name="Οβάλ 10">
            <a:extLst>
              <a:ext uri="{FF2B5EF4-FFF2-40B4-BE49-F238E27FC236}">
                <a16:creationId xmlns:a16="http://schemas.microsoft.com/office/drawing/2014/main" id="{EC9C3EF1-7BC7-6626-26DB-57B43433F791}"/>
              </a:ext>
            </a:extLst>
          </p:cNvPr>
          <p:cNvSpPr/>
          <p:nvPr/>
        </p:nvSpPr>
        <p:spPr>
          <a:xfrm>
            <a:off x="1981200" y="55563"/>
            <a:ext cx="1881188" cy="506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b="1">
                <a:solidFill>
                  <a:prstClr val="white"/>
                </a:solidFill>
                <a:latin typeface="Times New Roman" panose="02020603050405020304" pitchFamily="18" charset="0"/>
                <a:ea typeface="Times New Roman" panose="02020603050405020304" pitchFamily="18" charset="0"/>
              </a:rPr>
              <a:t>WCACD</a:t>
            </a:r>
            <a:endParaRPr lang="el-GR" dirty="0">
              <a:solidFill>
                <a:prstClr val="white"/>
              </a:solidFill>
              <a:latin typeface="Calibri"/>
            </a:endParaRPr>
          </a:p>
        </p:txBody>
      </p:sp>
      <p:sp>
        <p:nvSpPr>
          <p:cNvPr id="12" name="Οβάλ 11">
            <a:extLst>
              <a:ext uri="{FF2B5EF4-FFF2-40B4-BE49-F238E27FC236}">
                <a16:creationId xmlns:a16="http://schemas.microsoft.com/office/drawing/2014/main" id="{4D38C3CD-07AD-6A62-F1F9-6196C0226A98}"/>
              </a:ext>
            </a:extLst>
          </p:cNvPr>
          <p:cNvSpPr/>
          <p:nvPr/>
        </p:nvSpPr>
        <p:spPr>
          <a:xfrm>
            <a:off x="7315200" y="147638"/>
            <a:ext cx="31242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b-NO" altLang="el-GR" dirty="0">
                <a:solidFill>
                  <a:prstClr val="white"/>
                </a:solidFill>
                <a:latin typeface="Calibri"/>
                <a:cs typeface="Calibri" panose="020F0502020204030204" pitchFamily="34" charset="0"/>
              </a:rPr>
              <a:t>PSW in dementia care</a:t>
            </a:r>
            <a:endParaRPr lang="el-GR" dirty="0">
              <a:solidFill>
                <a:prstClr val="white"/>
              </a:solidFill>
              <a:latin typeface="Calibri"/>
            </a:endParaRPr>
          </a:p>
        </p:txBody>
      </p:sp>
      <p:sp>
        <p:nvSpPr>
          <p:cNvPr id="13" name="Οβάλ 12">
            <a:extLst>
              <a:ext uri="{FF2B5EF4-FFF2-40B4-BE49-F238E27FC236}">
                <a16:creationId xmlns:a16="http://schemas.microsoft.com/office/drawing/2014/main" id="{DA14CD8A-5A1B-D036-DC8D-6805AF6135D5}"/>
              </a:ext>
            </a:extLst>
          </p:cNvPr>
          <p:cNvSpPr/>
          <p:nvPr/>
        </p:nvSpPr>
        <p:spPr>
          <a:xfrm>
            <a:off x="1524001" y="2352676"/>
            <a:ext cx="2017713"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Times New Roman" panose="02020603050405020304" pitchFamily="18" charset="0"/>
                <a:ea typeface="Times New Roman" panose="02020603050405020304" pitchFamily="18" charset="0"/>
              </a:rPr>
              <a:t>INFOCARE</a:t>
            </a:r>
            <a:endParaRPr lang="el-GR" dirty="0">
              <a:solidFill>
                <a:prstClr val="white"/>
              </a:solidFill>
              <a:latin typeface="Calibri"/>
            </a:endParaRPr>
          </a:p>
        </p:txBody>
      </p:sp>
      <p:sp>
        <p:nvSpPr>
          <p:cNvPr id="31" name="Οβάλ 30">
            <a:extLst>
              <a:ext uri="{FF2B5EF4-FFF2-40B4-BE49-F238E27FC236}">
                <a16:creationId xmlns:a16="http://schemas.microsoft.com/office/drawing/2014/main" id="{81E568A2-2345-1613-5EEA-5A29891B6892}"/>
              </a:ext>
            </a:extLst>
          </p:cNvPr>
          <p:cNvSpPr/>
          <p:nvPr/>
        </p:nvSpPr>
        <p:spPr>
          <a:xfrm>
            <a:off x="4327526" y="5918200"/>
            <a:ext cx="2638425"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Times New Roman" panose="02020603050405020304" pitchFamily="18" charset="0"/>
                <a:ea typeface="Times New Roman" panose="02020603050405020304" pitchFamily="18" charset="0"/>
              </a:rPr>
              <a:t>Games4CoSkills</a:t>
            </a:r>
            <a:endParaRPr lang="el-GR" dirty="0">
              <a:solidFill>
                <a:prstClr val="white"/>
              </a:solidFill>
              <a:latin typeface="Calibri"/>
            </a:endParaRPr>
          </a:p>
        </p:txBody>
      </p:sp>
      <p:sp>
        <p:nvSpPr>
          <p:cNvPr id="33" name="Οβάλ 32">
            <a:extLst>
              <a:ext uri="{FF2B5EF4-FFF2-40B4-BE49-F238E27FC236}">
                <a16:creationId xmlns:a16="http://schemas.microsoft.com/office/drawing/2014/main" id="{19CC7E59-82DC-D0C0-3079-03F911A8152E}"/>
              </a:ext>
            </a:extLst>
          </p:cNvPr>
          <p:cNvSpPr/>
          <p:nvPr/>
        </p:nvSpPr>
        <p:spPr>
          <a:xfrm>
            <a:off x="1524000" y="3640137"/>
            <a:ext cx="2033588" cy="65722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l-GR" b="1" dirty="0">
              <a:solidFill>
                <a:schemeClr val="tx1"/>
              </a:solidFill>
              <a:latin typeface="Times New Roman" panose="02020603050405020304" pitchFamily="18" charset="0"/>
              <a:ea typeface="FreeSans"/>
            </a:endParaRPr>
          </a:p>
          <a:p>
            <a:pPr algn="ctr" eaLnBrk="0" fontAlgn="base" hangingPunct="0">
              <a:spcBef>
                <a:spcPct val="0"/>
              </a:spcBef>
              <a:spcAft>
                <a:spcPct val="0"/>
              </a:spcAft>
              <a:defRPr/>
            </a:pPr>
            <a:r>
              <a:rPr lang="en-US" b="1" dirty="0">
                <a:solidFill>
                  <a:schemeClr val="tx1"/>
                </a:solidFill>
                <a:latin typeface="Times New Roman" panose="02020603050405020304" pitchFamily="18" charset="0"/>
                <a:ea typeface="FreeSans"/>
              </a:rPr>
              <a:t>E</a:t>
            </a:r>
            <a:r>
              <a:rPr lang="el-GR" b="1" dirty="0">
                <a:solidFill>
                  <a:schemeClr val="tx1"/>
                </a:solidFill>
                <a:latin typeface="Times New Roman" panose="02020603050405020304" pitchFamily="18" charset="0"/>
                <a:ea typeface="FreeSans"/>
              </a:rPr>
              <a:t>.</a:t>
            </a:r>
            <a:r>
              <a:rPr lang="en-US" b="1" dirty="0">
                <a:solidFill>
                  <a:schemeClr val="tx1"/>
                </a:solidFill>
                <a:latin typeface="Times New Roman" panose="02020603050405020304" pitchFamily="18" charset="0"/>
                <a:ea typeface="FreeSans"/>
              </a:rPr>
              <a:t>L</a:t>
            </a:r>
            <a:r>
              <a:rPr lang="el-GR" b="1" dirty="0">
                <a:solidFill>
                  <a:schemeClr val="tx1"/>
                </a:solidFill>
                <a:latin typeface="Times New Roman" panose="02020603050405020304" pitchFamily="18" charset="0"/>
                <a:ea typeface="FreeSans"/>
              </a:rPr>
              <a:t>.</a:t>
            </a:r>
            <a:r>
              <a:rPr lang="en-US" b="1" dirty="0">
                <a:solidFill>
                  <a:schemeClr val="tx1"/>
                </a:solidFill>
                <a:latin typeface="Times New Roman" panose="02020603050405020304" pitchFamily="18" charset="0"/>
                <a:ea typeface="FreeSans"/>
              </a:rPr>
              <a:t>So</a:t>
            </a:r>
            <a:r>
              <a:rPr lang="el-GR" b="1" dirty="0">
                <a:solidFill>
                  <a:schemeClr val="tx1"/>
                </a:solidFill>
                <a:latin typeface="Times New Roman" panose="02020603050405020304" pitchFamily="18" charset="0"/>
                <a:ea typeface="FreeSans"/>
              </a:rPr>
              <a:t>.</a:t>
            </a:r>
            <a:r>
              <a:rPr lang="en-US" b="1" dirty="0">
                <a:solidFill>
                  <a:schemeClr val="tx1"/>
                </a:solidFill>
                <a:latin typeface="Times New Roman" panose="02020603050405020304" pitchFamily="18" charset="0"/>
                <a:ea typeface="FreeSans"/>
              </a:rPr>
              <a:t>M</a:t>
            </a:r>
            <a:r>
              <a:rPr lang="el-GR" b="1" dirty="0">
                <a:solidFill>
                  <a:schemeClr val="tx1"/>
                </a:solidFill>
                <a:latin typeface="Times New Roman" panose="02020603050405020304" pitchFamily="18" charset="0"/>
                <a:ea typeface="FreeSans"/>
              </a:rPr>
              <a:t>.</a:t>
            </a:r>
            <a:r>
              <a:rPr lang="en-US" b="1" dirty="0">
                <a:solidFill>
                  <a:schemeClr val="tx1"/>
                </a:solidFill>
                <a:latin typeface="Times New Roman" panose="02020603050405020304" pitchFamily="18" charset="0"/>
                <a:ea typeface="FreeSans"/>
              </a:rPr>
              <a:t>C</a:t>
            </a:r>
            <a:r>
              <a:rPr lang="el-GR" b="1" dirty="0">
                <a:solidFill>
                  <a:schemeClr val="tx1"/>
                </a:solidFill>
                <a:latin typeface="Times New Roman" panose="02020603050405020304" pitchFamily="18" charset="0"/>
                <a:ea typeface="FreeSans"/>
              </a:rPr>
              <a:t>.</a:t>
            </a:r>
            <a:r>
              <a:rPr lang="en-US" dirty="0">
                <a:solidFill>
                  <a:prstClr val="white"/>
                </a:solidFill>
                <a:latin typeface="Times New Roman" panose="02020603050405020304" pitchFamily="18" charset="0"/>
                <a:ea typeface="FreeSans"/>
              </a:rPr>
              <a:t>I</a:t>
            </a:r>
            <a:endParaRPr lang="el-GR" dirty="0">
              <a:solidFill>
                <a:prstClr val="white"/>
              </a:solidFill>
              <a:latin typeface="Calibri"/>
            </a:endParaRPr>
          </a:p>
        </p:txBody>
      </p:sp>
      <p:sp>
        <p:nvSpPr>
          <p:cNvPr id="37" name="Οβάλ 36">
            <a:extLst>
              <a:ext uri="{FF2B5EF4-FFF2-40B4-BE49-F238E27FC236}">
                <a16:creationId xmlns:a16="http://schemas.microsoft.com/office/drawing/2014/main" id="{E72EA564-635D-6C76-E4BD-6E6A5289963A}"/>
              </a:ext>
            </a:extLst>
          </p:cNvPr>
          <p:cNvSpPr/>
          <p:nvPr/>
        </p:nvSpPr>
        <p:spPr>
          <a:xfrm>
            <a:off x="1752600" y="760413"/>
            <a:ext cx="1881188" cy="538162"/>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VRADA</a:t>
            </a:r>
            <a:endParaRPr lang="el-GR" dirty="0">
              <a:solidFill>
                <a:prstClr val="white"/>
              </a:solidFill>
              <a:latin typeface="Calibri"/>
            </a:endParaRPr>
          </a:p>
        </p:txBody>
      </p:sp>
      <p:sp>
        <p:nvSpPr>
          <p:cNvPr id="34" name="Οβάλ 33">
            <a:extLst>
              <a:ext uri="{FF2B5EF4-FFF2-40B4-BE49-F238E27FC236}">
                <a16:creationId xmlns:a16="http://schemas.microsoft.com/office/drawing/2014/main" id="{DF08C333-5BA7-6CA7-A5F7-757665E5D2DA}"/>
              </a:ext>
            </a:extLst>
          </p:cNvPr>
          <p:cNvSpPr/>
          <p:nvPr/>
        </p:nvSpPr>
        <p:spPr>
          <a:xfrm>
            <a:off x="9067801" y="1660525"/>
            <a:ext cx="1597025" cy="5651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black"/>
                </a:solidFill>
                <a:latin typeface="Calibri"/>
              </a:rPr>
              <a:t>GECONEU</a:t>
            </a:r>
            <a:endParaRPr lang="el-GR" b="1" dirty="0">
              <a:solidFill>
                <a:prstClr val="black"/>
              </a:solidFill>
              <a:latin typeface="Calibri"/>
            </a:endParaRPr>
          </a:p>
        </p:txBody>
      </p:sp>
    </p:spTree>
    <p:extLst>
      <p:ext uri="{BB962C8B-B14F-4D97-AF65-F5344CB8AC3E}">
        <p14:creationId xmlns:p14="http://schemas.microsoft.com/office/powerpoint/2010/main" val="1950179008"/>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31 - Εικόνα" descr="Research-projects16.jpg">
            <a:extLst>
              <a:ext uri="{FF2B5EF4-FFF2-40B4-BE49-F238E27FC236}">
                <a16:creationId xmlns:a16="http://schemas.microsoft.com/office/drawing/2014/main" id="{0E9FBC92-FF28-E385-F76C-00F5E182360A}"/>
              </a:ext>
            </a:extLst>
          </p:cNvPr>
          <p:cNvPicPr>
            <a:picLocks noChangeAspect="1"/>
          </p:cNvPicPr>
          <p:nvPr/>
        </p:nvPicPr>
        <p:blipFill>
          <a:blip r:embed="rId2">
            <a:lum bright="6000" contrast="12000"/>
          </a:blip>
          <a:stretch>
            <a:fillRect/>
          </a:stretch>
        </p:blipFill>
        <p:spPr>
          <a:xfrm>
            <a:off x="0" y="73025"/>
            <a:ext cx="12192000" cy="6629400"/>
          </a:xfrm>
          <a:prstGeom prst="rect">
            <a:avLst/>
          </a:prstGeom>
          <a:effectLst>
            <a:outerShdw blurRad="50800" dist="50800" dir="5400000" algn="ctr" rotWithShape="0">
              <a:srgbClr val="000000">
                <a:alpha val="75000"/>
              </a:srgbClr>
            </a:outerShdw>
          </a:effectLst>
        </p:spPr>
      </p:pic>
      <p:sp>
        <p:nvSpPr>
          <p:cNvPr id="14" name="13 - TextBox">
            <a:extLst>
              <a:ext uri="{FF2B5EF4-FFF2-40B4-BE49-F238E27FC236}">
                <a16:creationId xmlns:a16="http://schemas.microsoft.com/office/drawing/2014/main" id="{6F50E913-CAD7-091D-8757-1695DAEF0E02}"/>
              </a:ext>
            </a:extLst>
          </p:cNvPr>
          <p:cNvSpPr txBox="1"/>
          <p:nvPr/>
        </p:nvSpPr>
        <p:spPr>
          <a:xfrm>
            <a:off x="5773739" y="2840039"/>
            <a:ext cx="644525" cy="1246187"/>
          </a:xfrm>
          <a:prstGeom prst="rect">
            <a:avLst/>
          </a:prstGeom>
          <a:noFill/>
        </p:spPr>
        <p:txBody>
          <a:bodyPr>
            <a:spAutoFit/>
          </a:bodyPr>
          <a:lstStyle/>
          <a:p>
            <a:pPr algn="ctr" fontAlgn="base">
              <a:spcBef>
                <a:spcPct val="0"/>
              </a:spcBef>
              <a:spcAft>
                <a:spcPct val="0"/>
              </a:spcAft>
              <a:defRPr/>
            </a:pPr>
            <a:r>
              <a:rPr lang="en-US" sz="1500" b="1" dirty="0">
                <a:solidFill>
                  <a:srgbClr val="EEECE1">
                    <a:lumMod val="25000"/>
                  </a:srgbClr>
                </a:solidFill>
                <a:latin typeface="Arial" panose="020B0604020202020204" pitchFamily="34" charset="0"/>
                <a:cs typeface="Arial" panose="020B0604020202020204" pitchFamily="34" charset="0"/>
              </a:rPr>
              <a:t>Research &amp; Projects</a:t>
            </a:r>
            <a:endParaRPr lang="el-GR" sz="1500" b="1" dirty="0">
              <a:solidFill>
                <a:prstClr val="black"/>
              </a:solidFill>
              <a:latin typeface="Arial" panose="020B0604020202020204" pitchFamily="34" charset="0"/>
              <a:cs typeface="Arial" panose="020B0604020202020204" pitchFamily="34" charset="0"/>
            </a:endParaRPr>
          </a:p>
        </p:txBody>
      </p:sp>
      <p:sp>
        <p:nvSpPr>
          <p:cNvPr id="15" name="14 - Έλλειψη">
            <a:extLst>
              <a:ext uri="{FF2B5EF4-FFF2-40B4-BE49-F238E27FC236}">
                <a16:creationId xmlns:a16="http://schemas.microsoft.com/office/drawing/2014/main" id="{D5350475-0901-17AA-E90E-DE2B713C9DB5}"/>
              </a:ext>
            </a:extLst>
          </p:cNvPr>
          <p:cNvSpPr/>
          <p:nvPr/>
        </p:nvSpPr>
        <p:spPr>
          <a:xfrm>
            <a:off x="3457575" y="1017589"/>
            <a:ext cx="175418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DESCRIPA</a:t>
            </a:r>
            <a:endParaRPr lang="el-GR" dirty="0">
              <a:solidFill>
                <a:prstClr val="white"/>
              </a:solidFill>
              <a:latin typeface="Calibri"/>
            </a:endParaRPr>
          </a:p>
        </p:txBody>
      </p:sp>
      <p:sp>
        <p:nvSpPr>
          <p:cNvPr id="16" name="15 - Έλλειψη">
            <a:extLst>
              <a:ext uri="{FF2B5EF4-FFF2-40B4-BE49-F238E27FC236}">
                <a16:creationId xmlns:a16="http://schemas.microsoft.com/office/drawing/2014/main" id="{380313F5-BE47-FE2A-B17C-72F72EB7750B}"/>
              </a:ext>
            </a:extLst>
          </p:cNvPr>
          <p:cNvSpPr/>
          <p:nvPr/>
        </p:nvSpPr>
        <p:spPr>
          <a:xfrm>
            <a:off x="4327526" y="393701"/>
            <a:ext cx="1166813" cy="69691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2000" b="1" dirty="0">
                <a:solidFill>
                  <a:prstClr val="white"/>
                </a:solidFill>
                <a:latin typeface="Calibri"/>
              </a:rPr>
              <a:t>ICTUS</a:t>
            </a:r>
            <a:endParaRPr lang="el-GR" sz="2000" b="1" dirty="0">
              <a:solidFill>
                <a:prstClr val="white"/>
              </a:solidFill>
              <a:latin typeface="Calibri"/>
            </a:endParaRPr>
          </a:p>
        </p:txBody>
      </p:sp>
      <p:sp>
        <p:nvSpPr>
          <p:cNvPr id="17" name="16 - Έλλειψη">
            <a:extLst>
              <a:ext uri="{FF2B5EF4-FFF2-40B4-BE49-F238E27FC236}">
                <a16:creationId xmlns:a16="http://schemas.microsoft.com/office/drawing/2014/main" id="{E37022B9-9B22-0B34-1D37-41B0B06096F9}"/>
              </a:ext>
            </a:extLst>
          </p:cNvPr>
          <p:cNvSpPr/>
          <p:nvPr/>
        </p:nvSpPr>
        <p:spPr>
          <a:xfrm>
            <a:off x="6807200" y="911225"/>
            <a:ext cx="1271588" cy="7493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schemeClr val="tx1"/>
                </a:solidFill>
                <a:latin typeface="Calibri"/>
              </a:rPr>
              <a:t>ASPAD</a:t>
            </a:r>
            <a:endParaRPr lang="el-GR" dirty="0">
              <a:solidFill>
                <a:schemeClr val="tx1"/>
              </a:solidFill>
              <a:latin typeface="Calibri"/>
            </a:endParaRPr>
          </a:p>
        </p:txBody>
      </p:sp>
      <p:sp>
        <p:nvSpPr>
          <p:cNvPr id="18" name="17 - Έλλειψη">
            <a:extLst>
              <a:ext uri="{FF2B5EF4-FFF2-40B4-BE49-F238E27FC236}">
                <a16:creationId xmlns:a16="http://schemas.microsoft.com/office/drawing/2014/main" id="{AFFC00F0-20EC-D048-115C-CA64BC299B86}"/>
              </a:ext>
            </a:extLst>
          </p:cNvPr>
          <p:cNvSpPr/>
          <p:nvPr/>
        </p:nvSpPr>
        <p:spPr>
          <a:xfrm>
            <a:off x="7904164" y="3697289"/>
            <a:ext cx="1925637"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EhcoBUTLER</a:t>
            </a:r>
            <a:endParaRPr lang="el-GR" dirty="0">
              <a:solidFill>
                <a:prstClr val="white"/>
              </a:solidFill>
              <a:latin typeface="Calibri"/>
            </a:endParaRPr>
          </a:p>
        </p:txBody>
      </p:sp>
      <p:sp>
        <p:nvSpPr>
          <p:cNvPr id="19" name="18 - Έλλειψη">
            <a:extLst>
              <a:ext uri="{FF2B5EF4-FFF2-40B4-BE49-F238E27FC236}">
                <a16:creationId xmlns:a16="http://schemas.microsoft.com/office/drawing/2014/main" id="{50670B40-432D-87CB-BFF8-6AD10DF72490}"/>
              </a:ext>
            </a:extLst>
          </p:cNvPr>
          <p:cNvSpPr/>
          <p:nvPr/>
        </p:nvSpPr>
        <p:spPr>
          <a:xfrm>
            <a:off x="7180263" y="5089525"/>
            <a:ext cx="1731962"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Dem@care</a:t>
            </a:r>
            <a:endParaRPr lang="el-GR" dirty="0">
              <a:solidFill>
                <a:prstClr val="white"/>
              </a:solidFill>
              <a:latin typeface="Calibri"/>
            </a:endParaRPr>
          </a:p>
        </p:txBody>
      </p:sp>
      <p:sp>
        <p:nvSpPr>
          <p:cNvPr id="20" name="19 - Έλλειψη">
            <a:extLst>
              <a:ext uri="{FF2B5EF4-FFF2-40B4-BE49-F238E27FC236}">
                <a16:creationId xmlns:a16="http://schemas.microsoft.com/office/drawing/2014/main" id="{1AAE534B-85D0-AF12-D3E3-6C74DC735554}"/>
              </a:ext>
            </a:extLst>
          </p:cNvPr>
          <p:cNvSpPr/>
          <p:nvPr/>
        </p:nvSpPr>
        <p:spPr>
          <a:xfrm>
            <a:off x="6270626" y="4284663"/>
            <a:ext cx="2270125" cy="7493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b="1" dirty="0">
                <a:solidFill>
                  <a:schemeClr val="bg1"/>
                </a:solidFill>
                <a:latin typeface="Calibri"/>
              </a:rPr>
              <a:t>BIOMARK-APD</a:t>
            </a:r>
          </a:p>
          <a:p>
            <a:pPr algn="ctr" fontAlgn="base">
              <a:spcBef>
                <a:spcPct val="0"/>
              </a:spcBef>
              <a:spcAft>
                <a:spcPct val="0"/>
              </a:spcAft>
              <a:defRPr/>
            </a:pPr>
            <a:r>
              <a:rPr lang="en-US" b="1" dirty="0">
                <a:solidFill>
                  <a:schemeClr val="bg1"/>
                </a:solidFill>
                <a:latin typeface="Calibri"/>
              </a:rPr>
              <a:t>(16)</a:t>
            </a:r>
            <a:endParaRPr lang="el-GR" b="1" dirty="0">
              <a:solidFill>
                <a:schemeClr val="bg1"/>
              </a:solidFill>
              <a:latin typeface="Calibri"/>
            </a:endParaRPr>
          </a:p>
        </p:txBody>
      </p:sp>
      <p:sp>
        <p:nvSpPr>
          <p:cNvPr id="21" name="20 - Έλλειψη">
            <a:extLst>
              <a:ext uri="{FF2B5EF4-FFF2-40B4-BE49-F238E27FC236}">
                <a16:creationId xmlns:a16="http://schemas.microsoft.com/office/drawing/2014/main" id="{E8BC09AB-80B5-A25F-B1A7-D1D38BBE0477}"/>
              </a:ext>
            </a:extLst>
          </p:cNvPr>
          <p:cNvSpPr/>
          <p:nvPr/>
        </p:nvSpPr>
        <p:spPr>
          <a:xfrm>
            <a:off x="5105400" y="4398963"/>
            <a:ext cx="960438" cy="804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NILVAD</a:t>
            </a:r>
            <a:endParaRPr lang="el-GR" sz="1200" dirty="0">
              <a:solidFill>
                <a:prstClr val="white"/>
              </a:solidFill>
              <a:latin typeface="Calibri"/>
            </a:endParaRPr>
          </a:p>
        </p:txBody>
      </p:sp>
      <p:sp>
        <p:nvSpPr>
          <p:cNvPr id="22" name="21 - Έλλειψη">
            <a:extLst>
              <a:ext uri="{FF2B5EF4-FFF2-40B4-BE49-F238E27FC236}">
                <a16:creationId xmlns:a16="http://schemas.microsoft.com/office/drawing/2014/main" id="{4E44B7F8-B120-8066-789A-1819426BCA7A}"/>
              </a:ext>
            </a:extLst>
          </p:cNvPr>
          <p:cNvSpPr/>
          <p:nvPr/>
        </p:nvSpPr>
        <p:spPr>
          <a:xfrm>
            <a:off x="1763713" y="4916489"/>
            <a:ext cx="1947862"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Pharmacog</a:t>
            </a:r>
            <a:endParaRPr lang="el-GR" dirty="0">
              <a:solidFill>
                <a:prstClr val="white"/>
              </a:solidFill>
              <a:latin typeface="Calibri"/>
            </a:endParaRPr>
          </a:p>
        </p:txBody>
      </p:sp>
      <p:sp>
        <p:nvSpPr>
          <p:cNvPr id="23" name="22 - Έλλειψη">
            <a:extLst>
              <a:ext uri="{FF2B5EF4-FFF2-40B4-BE49-F238E27FC236}">
                <a16:creationId xmlns:a16="http://schemas.microsoft.com/office/drawing/2014/main" id="{AE700BDF-56B1-8782-77FA-58E46613B46F}"/>
              </a:ext>
            </a:extLst>
          </p:cNvPr>
          <p:cNvSpPr/>
          <p:nvPr/>
        </p:nvSpPr>
        <p:spPr>
          <a:xfrm>
            <a:off x="3395664" y="4179888"/>
            <a:ext cx="89217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900" dirty="0">
                <a:solidFill>
                  <a:prstClr val="white"/>
                </a:solidFill>
                <a:latin typeface="Calibri"/>
              </a:rPr>
              <a:t>MIRAGE</a:t>
            </a:r>
            <a:endParaRPr lang="el-GR" sz="900" dirty="0">
              <a:solidFill>
                <a:prstClr val="white"/>
              </a:solidFill>
              <a:latin typeface="Calibri"/>
            </a:endParaRPr>
          </a:p>
        </p:txBody>
      </p:sp>
      <p:sp>
        <p:nvSpPr>
          <p:cNvPr id="24" name="23 - Έλλειψη">
            <a:extLst>
              <a:ext uri="{FF2B5EF4-FFF2-40B4-BE49-F238E27FC236}">
                <a16:creationId xmlns:a16="http://schemas.microsoft.com/office/drawing/2014/main" id="{93845691-549F-8D07-A96F-7FD709A6A009}"/>
              </a:ext>
            </a:extLst>
          </p:cNvPr>
          <p:cNvSpPr/>
          <p:nvPr/>
        </p:nvSpPr>
        <p:spPr>
          <a:xfrm>
            <a:off x="8764589" y="2759076"/>
            <a:ext cx="1216025"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AD-Gaming</a:t>
            </a:r>
            <a:endParaRPr lang="el-GR" sz="1200" dirty="0">
              <a:solidFill>
                <a:prstClr val="white"/>
              </a:solidFill>
              <a:latin typeface="Calibri"/>
            </a:endParaRPr>
          </a:p>
        </p:txBody>
      </p:sp>
      <p:sp>
        <p:nvSpPr>
          <p:cNvPr id="25" name="24 - Έλλειψη">
            <a:extLst>
              <a:ext uri="{FF2B5EF4-FFF2-40B4-BE49-F238E27FC236}">
                <a16:creationId xmlns:a16="http://schemas.microsoft.com/office/drawing/2014/main" id="{8F620557-358B-F111-F621-1F1121440C02}"/>
              </a:ext>
            </a:extLst>
          </p:cNvPr>
          <p:cNvSpPr/>
          <p:nvPr/>
        </p:nvSpPr>
        <p:spPr>
          <a:xfrm>
            <a:off x="6096000" y="234951"/>
            <a:ext cx="769938"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a:solidFill>
                  <a:prstClr val="white"/>
                </a:solidFill>
                <a:latin typeface="Calibri"/>
              </a:rPr>
              <a:t>SHARE</a:t>
            </a:r>
            <a:endParaRPr lang="el-GR" sz="1050" dirty="0">
              <a:solidFill>
                <a:prstClr val="white"/>
              </a:solidFill>
              <a:latin typeface="Calibri"/>
            </a:endParaRPr>
          </a:p>
        </p:txBody>
      </p:sp>
      <p:sp>
        <p:nvSpPr>
          <p:cNvPr id="26" name="25 - Έλλειψη">
            <a:extLst>
              <a:ext uri="{FF2B5EF4-FFF2-40B4-BE49-F238E27FC236}">
                <a16:creationId xmlns:a16="http://schemas.microsoft.com/office/drawing/2014/main" id="{64432A74-82E1-639D-28C9-D2FFFDF68790}"/>
              </a:ext>
            </a:extLst>
          </p:cNvPr>
          <p:cNvSpPr/>
          <p:nvPr/>
        </p:nvSpPr>
        <p:spPr>
          <a:xfrm>
            <a:off x="9182101" y="4546601"/>
            <a:ext cx="849313"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err="1">
                <a:solidFill>
                  <a:prstClr val="white"/>
                </a:solidFill>
                <a:latin typeface="Calibri"/>
              </a:rPr>
              <a:t>Altoida</a:t>
            </a:r>
            <a:endParaRPr lang="el-GR" sz="1050" dirty="0">
              <a:solidFill>
                <a:prstClr val="white"/>
              </a:solidFill>
              <a:latin typeface="Calibri"/>
            </a:endParaRPr>
          </a:p>
        </p:txBody>
      </p:sp>
      <p:sp>
        <p:nvSpPr>
          <p:cNvPr id="27" name="26 - Έλλειψη">
            <a:extLst>
              <a:ext uri="{FF2B5EF4-FFF2-40B4-BE49-F238E27FC236}">
                <a16:creationId xmlns:a16="http://schemas.microsoft.com/office/drawing/2014/main" id="{337D33C9-3A36-9E11-8A33-96E77C2003AC}"/>
              </a:ext>
            </a:extLst>
          </p:cNvPr>
          <p:cNvSpPr/>
          <p:nvPr/>
        </p:nvSpPr>
        <p:spPr>
          <a:xfrm>
            <a:off x="3194050" y="3265489"/>
            <a:ext cx="106203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EDAR</a:t>
            </a:r>
            <a:endParaRPr lang="el-GR" dirty="0">
              <a:solidFill>
                <a:prstClr val="white"/>
              </a:solidFill>
              <a:latin typeface="Calibri"/>
            </a:endParaRPr>
          </a:p>
        </p:txBody>
      </p:sp>
      <p:sp>
        <p:nvSpPr>
          <p:cNvPr id="28" name="27 - Έλλειψη">
            <a:extLst>
              <a:ext uri="{FF2B5EF4-FFF2-40B4-BE49-F238E27FC236}">
                <a16:creationId xmlns:a16="http://schemas.microsoft.com/office/drawing/2014/main" id="{E171AA48-D4BA-AFF8-B69F-E96CD4C7CCE4}"/>
              </a:ext>
            </a:extLst>
          </p:cNvPr>
          <p:cNvSpPr/>
          <p:nvPr/>
        </p:nvSpPr>
        <p:spPr>
          <a:xfrm>
            <a:off x="2438400" y="1608139"/>
            <a:ext cx="1689100" cy="69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ENIR</a:t>
            </a:r>
            <a:endParaRPr lang="el-GR" dirty="0">
              <a:solidFill>
                <a:prstClr val="white"/>
              </a:solidFill>
              <a:latin typeface="Calibri"/>
            </a:endParaRPr>
          </a:p>
        </p:txBody>
      </p:sp>
      <p:sp>
        <p:nvSpPr>
          <p:cNvPr id="29" name="28 - Έλλειψη">
            <a:extLst>
              <a:ext uri="{FF2B5EF4-FFF2-40B4-BE49-F238E27FC236}">
                <a16:creationId xmlns:a16="http://schemas.microsoft.com/office/drawing/2014/main" id="{E8F93727-D193-1EFD-B293-8BEA4810C296}"/>
              </a:ext>
            </a:extLst>
          </p:cNvPr>
          <p:cNvSpPr/>
          <p:nvPr/>
        </p:nvSpPr>
        <p:spPr>
          <a:xfrm>
            <a:off x="5302250" y="1106489"/>
            <a:ext cx="1677988" cy="55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Discover</a:t>
            </a:r>
            <a:endParaRPr lang="el-GR" sz="1200" dirty="0">
              <a:solidFill>
                <a:prstClr val="white"/>
              </a:solidFill>
              <a:latin typeface="Calibri"/>
            </a:endParaRPr>
          </a:p>
        </p:txBody>
      </p:sp>
      <p:sp>
        <p:nvSpPr>
          <p:cNvPr id="30" name="29 - Έλλειψη">
            <a:extLst>
              <a:ext uri="{FF2B5EF4-FFF2-40B4-BE49-F238E27FC236}">
                <a16:creationId xmlns:a16="http://schemas.microsoft.com/office/drawing/2014/main" id="{04E7DCA5-A01E-B4A8-FA0C-11A1CC64F9F8}"/>
              </a:ext>
            </a:extLst>
          </p:cNvPr>
          <p:cNvSpPr/>
          <p:nvPr/>
        </p:nvSpPr>
        <p:spPr>
          <a:xfrm>
            <a:off x="6016625" y="5089525"/>
            <a:ext cx="10033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LLM</a:t>
            </a:r>
            <a:endParaRPr lang="el-GR" dirty="0">
              <a:solidFill>
                <a:prstClr val="white"/>
              </a:solidFill>
              <a:latin typeface="Calibri"/>
            </a:endParaRPr>
          </a:p>
        </p:txBody>
      </p:sp>
      <p:pic>
        <p:nvPicPr>
          <p:cNvPr id="123924" name="Picture 5">
            <a:extLst>
              <a:ext uri="{FF2B5EF4-FFF2-40B4-BE49-F238E27FC236}">
                <a16:creationId xmlns:a16="http://schemas.microsoft.com/office/drawing/2014/main" id="{E7F1EC9C-6060-80C4-E69C-6C333EA055D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338" y="2732089"/>
            <a:ext cx="14097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4 - Έλλειψη">
            <a:extLst>
              <a:ext uri="{FF2B5EF4-FFF2-40B4-BE49-F238E27FC236}">
                <a16:creationId xmlns:a16="http://schemas.microsoft.com/office/drawing/2014/main" id="{19250E3A-A1AE-E9D9-3D61-A05FD7E7E4B0}"/>
              </a:ext>
            </a:extLst>
          </p:cNvPr>
          <p:cNvSpPr/>
          <p:nvPr/>
        </p:nvSpPr>
        <p:spPr>
          <a:xfrm>
            <a:off x="7918450" y="917575"/>
            <a:ext cx="191135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Caregivers-pro</a:t>
            </a:r>
            <a:endParaRPr lang="el-GR" dirty="0">
              <a:solidFill>
                <a:prstClr val="white"/>
              </a:solidFill>
              <a:latin typeface="Calibri"/>
            </a:endParaRPr>
          </a:p>
        </p:txBody>
      </p:sp>
      <p:sp>
        <p:nvSpPr>
          <p:cNvPr id="36" name="35 - Έλλειψη">
            <a:extLst>
              <a:ext uri="{FF2B5EF4-FFF2-40B4-BE49-F238E27FC236}">
                <a16:creationId xmlns:a16="http://schemas.microsoft.com/office/drawing/2014/main" id="{E8BD1ADA-F870-7D3B-FCB2-CC593E764F3A}"/>
              </a:ext>
            </a:extLst>
          </p:cNvPr>
          <p:cNvSpPr/>
          <p:nvPr/>
        </p:nvSpPr>
        <p:spPr>
          <a:xfrm>
            <a:off x="7864476" y="1822450"/>
            <a:ext cx="1363663"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err="1">
                <a:solidFill>
                  <a:prstClr val="white"/>
                </a:solidFill>
                <a:latin typeface="Calibri"/>
              </a:rPr>
              <a:t>i</a:t>
            </a:r>
            <a:r>
              <a:rPr lang="en-US" sz="1200" dirty="0">
                <a:solidFill>
                  <a:prstClr val="white"/>
                </a:solidFill>
                <a:latin typeface="Calibri"/>
              </a:rPr>
              <a:t>-connect</a:t>
            </a:r>
            <a:endParaRPr lang="el-GR" sz="1200" dirty="0">
              <a:solidFill>
                <a:prstClr val="white"/>
              </a:solidFill>
              <a:latin typeface="Calibri"/>
            </a:endParaRPr>
          </a:p>
        </p:txBody>
      </p:sp>
      <p:sp>
        <p:nvSpPr>
          <p:cNvPr id="2" name="26 - Έλλειψη">
            <a:extLst>
              <a:ext uri="{FF2B5EF4-FFF2-40B4-BE49-F238E27FC236}">
                <a16:creationId xmlns:a16="http://schemas.microsoft.com/office/drawing/2014/main" id="{4C253D6E-B924-F624-BA2D-0881EB567990}"/>
              </a:ext>
            </a:extLst>
          </p:cNvPr>
          <p:cNvSpPr/>
          <p:nvPr/>
        </p:nvSpPr>
        <p:spPr>
          <a:xfrm>
            <a:off x="4367214" y="1671639"/>
            <a:ext cx="1677987" cy="75088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white"/>
                </a:solidFill>
                <a:latin typeface="Calibri"/>
              </a:rPr>
              <a:t>RECAGE</a:t>
            </a:r>
            <a:endParaRPr lang="el-GR" sz="2000" b="1" dirty="0">
              <a:solidFill>
                <a:prstClr val="white"/>
              </a:solidFill>
              <a:latin typeface="Calibri"/>
            </a:endParaRPr>
          </a:p>
        </p:txBody>
      </p:sp>
      <p:sp>
        <p:nvSpPr>
          <p:cNvPr id="3" name="26 - Έλλειψη">
            <a:extLst>
              <a:ext uri="{FF2B5EF4-FFF2-40B4-BE49-F238E27FC236}">
                <a16:creationId xmlns:a16="http://schemas.microsoft.com/office/drawing/2014/main" id="{5865DD8A-4FF5-6935-A43A-A171F6E9DD70}"/>
              </a:ext>
            </a:extLst>
          </p:cNvPr>
          <p:cNvSpPr/>
          <p:nvPr/>
        </p:nvSpPr>
        <p:spPr>
          <a:xfrm>
            <a:off x="6021388" y="1822450"/>
            <a:ext cx="1060450"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PILOT</a:t>
            </a:r>
            <a:endParaRPr lang="el-GR" dirty="0">
              <a:solidFill>
                <a:prstClr val="white"/>
              </a:solidFill>
              <a:latin typeface="Calibri"/>
            </a:endParaRPr>
          </a:p>
        </p:txBody>
      </p:sp>
      <p:sp>
        <p:nvSpPr>
          <p:cNvPr id="4" name="26 - Έλλειψη">
            <a:extLst>
              <a:ext uri="{FF2B5EF4-FFF2-40B4-BE49-F238E27FC236}">
                <a16:creationId xmlns:a16="http://schemas.microsoft.com/office/drawing/2014/main" id="{ACE987FF-024A-D8D0-1C42-258C592589E7}"/>
              </a:ext>
            </a:extLst>
          </p:cNvPr>
          <p:cNvSpPr/>
          <p:nvPr/>
        </p:nvSpPr>
        <p:spPr>
          <a:xfrm>
            <a:off x="6853239" y="3265489"/>
            <a:ext cx="1692275"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DEMENTIA RIGHT</a:t>
            </a:r>
            <a:endParaRPr lang="el-GR" dirty="0">
              <a:solidFill>
                <a:prstClr val="white"/>
              </a:solidFill>
              <a:latin typeface="Calibri"/>
            </a:endParaRPr>
          </a:p>
        </p:txBody>
      </p:sp>
      <p:sp>
        <p:nvSpPr>
          <p:cNvPr id="5" name="26 - Έλλειψη">
            <a:extLst>
              <a:ext uri="{FF2B5EF4-FFF2-40B4-BE49-F238E27FC236}">
                <a16:creationId xmlns:a16="http://schemas.microsoft.com/office/drawing/2014/main" id="{F5921C76-BD16-6DD6-2CE1-540CFE540195}"/>
              </a:ext>
            </a:extLst>
          </p:cNvPr>
          <p:cNvSpPr/>
          <p:nvPr/>
        </p:nvSpPr>
        <p:spPr>
          <a:xfrm>
            <a:off x="4579939" y="3662364"/>
            <a:ext cx="1436687"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BRIDGE</a:t>
            </a:r>
            <a:endParaRPr lang="el-GR" dirty="0">
              <a:solidFill>
                <a:prstClr val="white"/>
              </a:solidFill>
              <a:latin typeface="Calibri"/>
            </a:endParaRPr>
          </a:p>
        </p:txBody>
      </p:sp>
      <p:sp>
        <p:nvSpPr>
          <p:cNvPr id="6" name="26 - Έλλειψη">
            <a:extLst>
              <a:ext uri="{FF2B5EF4-FFF2-40B4-BE49-F238E27FC236}">
                <a16:creationId xmlns:a16="http://schemas.microsoft.com/office/drawing/2014/main" id="{42BFE4C2-34F7-1E4D-37E7-6F4AF7B0E470}"/>
              </a:ext>
            </a:extLst>
          </p:cNvPr>
          <p:cNvSpPr/>
          <p:nvPr/>
        </p:nvSpPr>
        <p:spPr>
          <a:xfrm>
            <a:off x="3656014" y="2527300"/>
            <a:ext cx="191293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STORY2 REMEMBER</a:t>
            </a:r>
            <a:endParaRPr lang="el-GR" dirty="0">
              <a:solidFill>
                <a:prstClr val="white"/>
              </a:solidFill>
              <a:latin typeface="Calibri"/>
            </a:endParaRPr>
          </a:p>
        </p:txBody>
      </p:sp>
      <p:sp>
        <p:nvSpPr>
          <p:cNvPr id="7" name="26 - Έλλειψη">
            <a:extLst>
              <a:ext uri="{FF2B5EF4-FFF2-40B4-BE49-F238E27FC236}">
                <a16:creationId xmlns:a16="http://schemas.microsoft.com/office/drawing/2014/main" id="{C8208A41-A257-5DAC-3AE6-F892269FF4DD}"/>
              </a:ext>
            </a:extLst>
          </p:cNvPr>
          <p:cNvSpPr/>
          <p:nvPr/>
        </p:nvSpPr>
        <p:spPr>
          <a:xfrm>
            <a:off x="6807200" y="2355850"/>
            <a:ext cx="1568450" cy="75088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2400" dirty="0">
                <a:solidFill>
                  <a:prstClr val="white"/>
                </a:solidFill>
                <a:latin typeface="Calibri"/>
              </a:rPr>
              <a:t>RADAR</a:t>
            </a:r>
            <a:endParaRPr lang="el-GR" sz="2400" dirty="0">
              <a:solidFill>
                <a:prstClr val="white"/>
              </a:solidFill>
              <a:latin typeface="Calibri"/>
            </a:endParaRPr>
          </a:p>
        </p:txBody>
      </p:sp>
      <p:sp>
        <p:nvSpPr>
          <p:cNvPr id="8" name="26 - Έλλειψη">
            <a:extLst>
              <a:ext uri="{FF2B5EF4-FFF2-40B4-BE49-F238E27FC236}">
                <a16:creationId xmlns:a16="http://schemas.microsoft.com/office/drawing/2014/main" id="{AD4C9CEE-2212-B3A1-263E-67214ECF3E39}"/>
              </a:ext>
            </a:extLst>
          </p:cNvPr>
          <p:cNvSpPr/>
          <p:nvPr/>
        </p:nvSpPr>
        <p:spPr>
          <a:xfrm>
            <a:off x="4119564" y="5089525"/>
            <a:ext cx="118268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EPIONI</a:t>
            </a:r>
            <a:endParaRPr lang="el-GR" dirty="0">
              <a:solidFill>
                <a:prstClr val="white"/>
              </a:solidFill>
              <a:latin typeface="Calibri"/>
            </a:endParaRPr>
          </a:p>
        </p:txBody>
      </p:sp>
      <p:sp>
        <p:nvSpPr>
          <p:cNvPr id="9" name="Οβάλ 8">
            <a:extLst>
              <a:ext uri="{FF2B5EF4-FFF2-40B4-BE49-F238E27FC236}">
                <a16:creationId xmlns:a16="http://schemas.microsoft.com/office/drawing/2014/main" id="{4A75AC57-1EE9-16CA-F924-DB240E6E27FD}"/>
              </a:ext>
            </a:extLst>
          </p:cNvPr>
          <p:cNvSpPr/>
          <p:nvPr/>
        </p:nvSpPr>
        <p:spPr>
          <a:xfrm>
            <a:off x="8540750" y="5626100"/>
            <a:ext cx="1670050"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DEMLENS</a:t>
            </a:r>
            <a:endParaRPr lang="el-GR" dirty="0">
              <a:solidFill>
                <a:prstClr val="white"/>
              </a:solidFill>
              <a:latin typeface="Calibri"/>
            </a:endParaRPr>
          </a:p>
        </p:txBody>
      </p:sp>
      <p:sp>
        <p:nvSpPr>
          <p:cNvPr id="10" name="Οβάλ 9">
            <a:extLst>
              <a:ext uri="{FF2B5EF4-FFF2-40B4-BE49-F238E27FC236}">
                <a16:creationId xmlns:a16="http://schemas.microsoft.com/office/drawing/2014/main" id="{99F09D11-A415-B452-E85F-094F27F3089C}"/>
              </a:ext>
            </a:extLst>
          </p:cNvPr>
          <p:cNvSpPr/>
          <p:nvPr/>
        </p:nvSpPr>
        <p:spPr>
          <a:xfrm>
            <a:off x="1676400" y="5918200"/>
            <a:ext cx="1881188"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dirty="0">
                <a:solidFill>
                  <a:prstClr val="white"/>
                </a:solidFill>
                <a:latin typeface="Calibri"/>
              </a:rPr>
              <a:t>Υποστηρίζω</a:t>
            </a:r>
          </a:p>
        </p:txBody>
      </p:sp>
      <p:sp>
        <p:nvSpPr>
          <p:cNvPr id="11" name="Οβάλ 10">
            <a:extLst>
              <a:ext uri="{FF2B5EF4-FFF2-40B4-BE49-F238E27FC236}">
                <a16:creationId xmlns:a16="http://schemas.microsoft.com/office/drawing/2014/main" id="{E3C727C0-AAE2-3985-F649-B4E6BF6E04D6}"/>
              </a:ext>
            </a:extLst>
          </p:cNvPr>
          <p:cNvSpPr/>
          <p:nvPr/>
        </p:nvSpPr>
        <p:spPr>
          <a:xfrm>
            <a:off x="1981200" y="55563"/>
            <a:ext cx="1881188" cy="506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b="1">
                <a:solidFill>
                  <a:prstClr val="white"/>
                </a:solidFill>
                <a:latin typeface="Times New Roman" panose="02020603050405020304" pitchFamily="18" charset="0"/>
                <a:ea typeface="Times New Roman" panose="02020603050405020304" pitchFamily="18" charset="0"/>
              </a:rPr>
              <a:t>WCACD</a:t>
            </a:r>
            <a:endParaRPr lang="el-GR" dirty="0">
              <a:solidFill>
                <a:prstClr val="white"/>
              </a:solidFill>
              <a:latin typeface="Calibri"/>
            </a:endParaRPr>
          </a:p>
        </p:txBody>
      </p:sp>
      <p:sp>
        <p:nvSpPr>
          <p:cNvPr id="12" name="Οβάλ 11">
            <a:extLst>
              <a:ext uri="{FF2B5EF4-FFF2-40B4-BE49-F238E27FC236}">
                <a16:creationId xmlns:a16="http://schemas.microsoft.com/office/drawing/2014/main" id="{2749BB38-C226-6DB4-28FB-16B7EC7B975C}"/>
              </a:ext>
            </a:extLst>
          </p:cNvPr>
          <p:cNvSpPr/>
          <p:nvPr/>
        </p:nvSpPr>
        <p:spPr>
          <a:xfrm>
            <a:off x="7315200" y="147638"/>
            <a:ext cx="31242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b-NO" altLang="el-GR" dirty="0">
                <a:solidFill>
                  <a:prstClr val="white"/>
                </a:solidFill>
                <a:latin typeface="Calibri"/>
                <a:cs typeface="Calibri" panose="020F0502020204030204" pitchFamily="34" charset="0"/>
              </a:rPr>
              <a:t>PSW in dementia care</a:t>
            </a:r>
            <a:endParaRPr lang="el-GR" dirty="0">
              <a:solidFill>
                <a:prstClr val="white"/>
              </a:solidFill>
              <a:latin typeface="Calibri"/>
            </a:endParaRPr>
          </a:p>
        </p:txBody>
      </p:sp>
      <p:sp>
        <p:nvSpPr>
          <p:cNvPr id="13" name="Οβάλ 12">
            <a:extLst>
              <a:ext uri="{FF2B5EF4-FFF2-40B4-BE49-F238E27FC236}">
                <a16:creationId xmlns:a16="http://schemas.microsoft.com/office/drawing/2014/main" id="{EEF2C92F-75EC-BD20-C6C6-609A19A154B4}"/>
              </a:ext>
            </a:extLst>
          </p:cNvPr>
          <p:cNvSpPr/>
          <p:nvPr/>
        </p:nvSpPr>
        <p:spPr>
          <a:xfrm>
            <a:off x="1524001" y="2352676"/>
            <a:ext cx="2017713"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Times New Roman" panose="02020603050405020304" pitchFamily="18" charset="0"/>
                <a:ea typeface="Times New Roman" panose="02020603050405020304" pitchFamily="18" charset="0"/>
              </a:rPr>
              <a:t>INFOCARE</a:t>
            </a:r>
            <a:endParaRPr lang="el-GR" dirty="0">
              <a:solidFill>
                <a:prstClr val="white"/>
              </a:solidFill>
              <a:latin typeface="Calibri"/>
            </a:endParaRPr>
          </a:p>
        </p:txBody>
      </p:sp>
      <p:sp>
        <p:nvSpPr>
          <p:cNvPr id="31" name="Οβάλ 30">
            <a:extLst>
              <a:ext uri="{FF2B5EF4-FFF2-40B4-BE49-F238E27FC236}">
                <a16:creationId xmlns:a16="http://schemas.microsoft.com/office/drawing/2014/main" id="{C145D24B-2F55-05BE-A1CE-CB44DB2438D1}"/>
              </a:ext>
            </a:extLst>
          </p:cNvPr>
          <p:cNvSpPr/>
          <p:nvPr/>
        </p:nvSpPr>
        <p:spPr>
          <a:xfrm>
            <a:off x="4327526" y="5918200"/>
            <a:ext cx="2638425"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Times New Roman" panose="02020603050405020304" pitchFamily="18" charset="0"/>
                <a:ea typeface="Times New Roman" panose="02020603050405020304" pitchFamily="18" charset="0"/>
              </a:rPr>
              <a:t>Games4CoSkills</a:t>
            </a:r>
            <a:endParaRPr lang="el-GR" dirty="0">
              <a:solidFill>
                <a:prstClr val="white"/>
              </a:solidFill>
              <a:latin typeface="Calibri"/>
            </a:endParaRPr>
          </a:p>
        </p:txBody>
      </p:sp>
      <p:sp>
        <p:nvSpPr>
          <p:cNvPr id="33" name="Οβάλ 32">
            <a:extLst>
              <a:ext uri="{FF2B5EF4-FFF2-40B4-BE49-F238E27FC236}">
                <a16:creationId xmlns:a16="http://schemas.microsoft.com/office/drawing/2014/main" id="{9E624CF4-21CF-1038-FC96-80BDDCCCDC2B}"/>
              </a:ext>
            </a:extLst>
          </p:cNvPr>
          <p:cNvSpPr/>
          <p:nvPr/>
        </p:nvSpPr>
        <p:spPr>
          <a:xfrm>
            <a:off x="1524000" y="3810001"/>
            <a:ext cx="2033588"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prstClr val="white"/>
                </a:solidFill>
                <a:latin typeface="Times New Roman" panose="02020603050405020304" pitchFamily="18" charset="0"/>
                <a:ea typeface="FreeSans"/>
              </a:rPr>
              <a:t>E</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L</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So</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M</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C</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I</a:t>
            </a:r>
            <a:endParaRPr lang="el-GR" dirty="0">
              <a:solidFill>
                <a:prstClr val="white"/>
              </a:solidFill>
              <a:latin typeface="Calibri"/>
            </a:endParaRPr>
          </a:p>
        </p:txBody>
      </p:sp>
      <p:sp>
        <p:nvSpPr>
          <p:cNvPr id="37" name="Οβάλ 36">
            <a:extLst>
              <a:ext uri="{FF2B5EF4-FFF2-40B4-BE49-F238E27FC236}">
                <a16:creationId xmlns:a16="http://schemas.microsoft.com/office/drawing/2014/main" id="{40103B39-A8DC-8954-0603-83357170FA95}"/>
              </a:ext>
            </a:extLst>
          </p:cNvPr>
          <p:cNvSpPr/>
          <p:nvPr/>
        </p:nvSpPr>
        <p:spPr>
          <a:xfrm>
            <a:off x="1752600" y="760413"/>
            <a:ext cx="1881188" cy="5381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Calibri"/>
              </a:rPr>
              <a:t>VRADA</a:t>
            </a:r>
            <a:endParaRPr lang="el-GR" b="1" dirty="0">
              <a:solidFill>
                <a:prstClr val="white"/>
              </a:solidFill>
              <a:latin typeface="Calibri"/>
            </a:endParaRPr>
          </a:p>
        </p:txBody>
      </p:sp>
    </p:spTree>
    <p:extLst>
      <p:ext uri="{BB962C8B-B14F-4D97-AF65-F5344CB8AC3E}">
        <p14:creationId xmlns:p14="http://schemas.microsoft.com/office/powerpoint/2010/main" val="744657578"/>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80181"/>
            <a:ext cx="12192000" cy="1325563"/>
          </a:xfrm>
        </p:spPr>
        <p:txBody>
          <a:bodyPr>
            <a:noAutofit/>
          </a:bodyPr>
          <a:lstStyle/>
          <a:p>
            <a:pPr algn="ctr"/>
            <a:r>
              <a:rPr lang="el-GR" sz="2500" b="1" dirty="0">
                <a:solidFill>
                  <a:srgbClr val="FF0000"/>
                </a:solidFill>
                <a:latin typeface="Arial" panose="020B0604020202020204" pitchFamily="34" charset="0"/>
                <a:cs typeface="Arial" panose="020B0604020202020204" pitchFamily="34" charset="0"/>
              </a:rPr>
              <a:t>ΜΑΘΗΜΑΤΑ ΑΓΓΛΙΚΩΝ ΜΕ ΤΗΝ ΧΡΗΣΗ ΤΡΑΓΟΥΔΙΩΝ ΓΙΑ ΑΤΟΜΑ ΜΕ ΗΠΙΑ ΝΟΗΤΙΚΗ ΔΙΑΤΑΡΑΧΗ</a:t>
            </a:r>
            <a:br>
              <a:rPr lang="en-US" sz="2500" b="1" dirty="0">
                <a:latin typeface="Arial" panose="020B0604020202020204" pitchFamily="34" charset="0"/>
                <a:cs typeface="Arial" panose="020B0604020202020204" pitchFamily="34" charset="0"/>
              </a:rPr>
            </a:br>
            <a:r>
              <a:rPr lang="en-US" sz="2500" b="1" dirty="0">
                <a:latin typeface="Arial" panose="020B0604020202020204" pitchFamily="34" charset="0"/>
                <a:cs typeface="Arial" panose="020B0604020202020204" pitchFamily="34" charset="0"/>
                <a:hlinkClick r:id="rId2"/>
              </a:rPr>
              <a:t>www.songsforcare.eu</a:t>
            </a:r>
            <a:br>
              <a:rPr lang="en-US" sz="2500" b="1" dirty="0">
                <a:latin typeface="Arial" panose="020B0604020202020204" pitchFamily="34" charset="0"/>
                <a:cs typeface="Arial" panose="020B0604020202020204" pitchFamily="34" charset="0"/>
              </a:rPr>
            </a:br>
            <a:br>
              <a:rPr lang="el-GR" sz="2500" b="1" dirty="0">
                <a:latin typeface="Arial" panose="020B0604020202020204" pitchFamily="34" charset="0"/>
                <a:cs typeface="Arial" panose="020B0604020202020204" pitchFamily="34" charset="0"/>
              </a:rPr>
            </a:br>
            <a:endParaRPr lang="el-GR" sz="2500" b="1" dirty="0">
              <a:latin typeface="Arial" panose="020B0604020202020204" pitchFamily="34" charset="0"/>
              <a:cs typeface="Arial" panose="020B0604020202020204" pitchFamily="34" charset="0"/>
            </a:endParaRPr>
          </a:p>
        </p:txBody>
      </p:sp>
      <p:sp>
        <p:nvSpPr>
          <p:cNvPr id="3" name="2 - Θέση περιεχομένου"/>
          <p:cNvSpPr>
            <a:spLocks noGrp="1"/>
          </p:cNvSpPr>
          <p:nvPr>
            <p:ph idx="1"/>
          </p:nvPr>
        </p:nvSpPr>
        <p:spPr>
          <a:xfrm>
            <a:off x="308472" y="1626251"/>
            <a:ext cx="11282465" cy="5429288"/>
          </a:xfrm>
        </p:spPr>
        <p:txBody>
          <a:bodyPr>
            <a:noAutofit/>
          </a:bodyPr>
          <a:lstStyle/>
          <a:p>
            <a:r>
              <a:rPr lang="el-GR" sz="1800" dirty="0"/>
              <a:t>Σεπτέμβριος</a:t>
            </a:r>
            <a:r>
              <a:rPr lang="en-US" sz="1800" dirty="0"/>
              <a:t> 2020- </a:t>
            </a:r>
            <a:r>
              <a:rPr lang="el-GR" sz="1800" dirty="0"/>
              <a:t>Φεβρουάριος</a:t>
            </a:r>
            <a:r>
              <a:rPr lang="en-US" sz="1800" dirty="0"/>
              <a:t> 2023</a:t>
            </a:r>
            <a:endParaRPr lang="el-GR" sz="1800" dirty="0"/>
          </a:p>
          <a:p>
            <a:endParaRPr lang="en-US" sz="1800" dirty="0"/>
          </a:p>
          <a:p>
            <a:pPr marL="0" indent="0">
              <a:buNone/>
            </a:pPr>
            <a:r>
              <a:rPr lang="en-US" sz="1800" b="1" dirty="0">
                <a:solidFill>
                  <a:srgbClr val="FF0000"/>
                </a:solidFill>
              </a:rPr>
              <a:t>  </a:t>
            </a:r>
            <a:r>
              <a:rPr lang="el-GR" sz="1800" b="1" dirty="0">
                <a:solidFill>
                  <a:srgbClr val="FF0000"/>
                </a:solidFill>
              </a:rPr>
              <a:t>Στόχοι</a:t>
            </a:r>
            <a:r>
              <a:rPr lang="en-US" sz="1800" dirty="0"/>
              <a:t> </a:t>
            </a:r>
          </a:p>
          <a:p>
            <a:pPr marL="0" indent="0">
              <a:buNone/>
            </a:pPr>
            <a:r>
              <a:rPr lang="el-GR" sz="1800" dirty="0"/>
              <a:t>1. </a:t>
            </a:r>
            <a:r>
              <a:rPr lang="el-GR" sz="2400" dirty="0"/>
              <a:t>Βελτιώσει τις νοητικές λειτουργίες των ασθενών</a:t>
            </a:r>
          </a:p>
          <a:p>
            <a:pPr marL="0" indent="0">
              <a:buNone/>
            </a:pPr>
            <a:r>
              <a:rPr lang="el-GR" sz="2400" dirty="0"/>
              <a:t>2. Υποστηρίξει τη διδακτική διαδικασία μέσω της χρήσης τραγουδιών.</a:t>
            </a:r>
          </a:p>
          <a:p>
            <a:pPr marL="0" indent="0">
              <a:buNone/>
            </a:pPr>
            <a:r>
              <a:rPr lang="el-GR" sz="2400" dirty="0"/>
              <a:t>3. Μειώσει το άγχος και να αυξήσει τα θετικά συναισθήματα.</a:t>
            </a:r>
          </a:p>
          <a:p>
            <a:pPr marL="0" indent="0">
              <a:buNone/>
            </a:pPr>
            <a:r>
              <a:rPr lang="el-GR" sz="2400" dirty="0"/>
              <a:t>4. Βελτιώσει την κοινωνικοποίηση των συμμετεχόντων και την αίσθηση ότι ανήκουν σε μια ομάδα.</a:t>
            </a:r>
          </a:p>
          <a:p>
            <a:pPr marL="0" indent="0">
              <a:buNone/>
            </a:pPr>
            <a:r>
              <a:rPr lang="el-GR" sz="2400" dirty="0"/>
              <a:t>5. Δράσει προληπτικά απέναντι στη νόσο </a:t>
            </a:r>
            <a:r>
              <a:rPr lang="el-GR" sz="2400" dirty="0" err="1"/>
              <a:t>Alzheimer</a:t>
            </a:r>
            <a:r>
              <a:rPr lang="el-GR" sz="2400" dirty="0"/>
              <a:t>.</a:t>
            </a:r>
          </a:p>
          <a:p>
            <a:pPr marL="0" indent="0">
              <a:buNone/>
            </a:pPr>
            <a:r>
              <a:rPr lang="el-GR" sz="2400" dirty="0"/>
              <a:t>6. Εξοικειωθούν οι συμμετέχοντες με την Αγγλική γλώσσα χρησιμοποιώντας φράσεις που σχετίζονται με την επικοινωνία και τη προφορική έκφραση.</a:t>
            </a:r>
          </a:p>
          <a:p>
            <a:pPr marL="0" indent="0">
              <a:buNone/>
            </a:pPr>
            <a:r>
              <a:rPr lang="el-GR" sz="2400" dirty="0"/>
              <a:t>7. Βελτιωθεί το λεξιλόγιο, η γραμματική και το συντακτικό των συμμετεχόντων, καθώς και άλλες πτυχές της Αγγλικής γλώσσας μέσω μιας ευχάριστης διαδικασίας μάθησης.</a:t>
            </a:r>
          </a:p>
        </p:txBody>
      </p:sp>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7498" y="1111608"/>
            <a:ext cx="2843439" cy="2797860"/>
          </a:xfrm>
          <a:prstGeom prst="rect">
            <a:avLst/>
          </a:prstGeom>
        </p:spPr>
      </p:pic>
    </p:spTree>
    <p:extLst>
      <p:ext uri="{BB962C8B-B14F-4D97-AF65-F5344CB8AC3E}">
        <p14:creationId xmlns:p14="http://schemas.microsoft.com/office/powerpoint/2010/main" val="3696483308"/>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extShape 1"/>
          <p:cNvSpPr txBox="1"/>
          <p:nvPr/>
        </p:nvSpPr>
        <p:spPr>
          <a:xfrm>
            <a:off x="0" y="-231772"/>
            <a:ext cx="12192000" cy="990360"/>
          </a:xfrm>
          <a:prstGeom prst="rect">
            <a:avLst/>
          </a:prstGeom>
          <a:noFill/>
          <a:ln>
            <a:noFill/>
          </a:ln>
        </p:spPr>
        <p:txBody>
          <a:bodyPr lIns="90000" tIns="45000" rIns="90000" bIns="45000" anchor="b"/>
          <a:lstStyle/>
          <a:p>
            <a:pPr algn="ctr">
              <a:lnSpc>
                <a:spcPct val="100000"/>
              </a:lnSpc>
            </a:pPr>
            <a:r>
              <a:rPr lang="el-GR" sz="3000" b="1" cap="small" spc="-1" dirty="0">
                <a:solidFill>
                  <a:srgbClr val="FF0000"/>
                </a:solidFill>
                <a:uFill>
                  <a:solidFill>
                    <a:srgbClr val="FFFFFF"/>
                  </a:solidFill>
                </a:uFill>
                <a:latin typeface="Arial" panose="020B0604020202020204" pitchFamily="34" charset="0"/>
                <a:cs typeface="Arial" panose="020B0604020202020204" pitchFamily="34" charset="0"/>
              </a:rPr>
              <a:t>ΟΜΑΔΑ ΕΡΓΟΥ</a:t>
            </a:r>
            <a:endParaRPr lang="el-GR" b="1" spc="-1" dirty="0">
              <a:solidFill>
                <a:srgbClr val="FF0000"/>
              </a:solidFill>
              <a:uFill>
                <a:solidFill>
                  <a:srgbClr val="FFFFFF"/>
                </a:solidFill>
              </a:uFill>
              <a:latin typeface="Arial" panose="020B0604020202020204" pitchFamily="34" charset="0"/>
              <a:cs typeface="Arial" panose="020B0604020202020204" pitchFamily="34" charset="0"/>
            </a:endParaRPr>
          </a:p>
        </p:txBody>
      </p:sp>
      <p:sp>
        <p:nvSpPr>
          <p:cNvPr id="215" name="TextShape 2"/>
          <p:cNvSpPr txBox="1"/>
          <p:nvPr/>
        </p:nvSpPr>
        <p:spPr>
          <a:xfrm>
            <a:off x="436971" y="866775"/>
            <a:ext cx="9275548" cy="5232756"/>
          </a:xfrm>
          <a:prstGeom prst="rect">
            <a:avLst/>
          </a:prstGeom>
          <a:noFill/>
          <a:ln>
            <a:noFill/>
          </a:ln>
        </p:spPr>
        <p:txBody>
          <a:bodyPr lIns="90000" tIns="45000" rIns="90000" bIns="45000"/>
          <a:lstStyle/>
          <a:p>
            <a:pPr>
              <a:lnSpc>
                <a:spcPct val="100000"/>
              </a:lnSpc>
            </a:pPr>
            <a:endParaRPr lang="el-GR" sz="2400" spc="-1" dirty="0">
              <a:solidFill>
                <a:srgbClr val="000000"/>
              </a:solidFill>
              <a:uFill>
                <a:solidFill>
                  <a:srgbClr val="FFFFFF"/>
                </a:solidFill>
              </a:uFill>
              <a:latin typeface="Century Schoolbook"/>
            </a:endParaRPr>
          </a:p>
          <a:p>
            <a:pPr marL="274320" indent="-273960">
              <a:buClr>
                <a:srgbClr val="FE8637"/>
              </a:buClr>
              <a:buSzPct val="70000"/>
              <a:buFont typeface="Wingdings" charset="2"/>
              <a:buChar char=""/>
            </a:pPr>
            <a:r>
              <a:rPr lang="el-GR" sz="2400" spc="-1" dirty="0">
                <a:solidFill>
                  <a:srgbClr val="000000"/>
                </a:solidFill>
                <a:uFill>
                  <a:solidFill>
                    <a:srgbClr val="FFFFFF"/>
                  </a:solidFill>
                </a:uFill>
              </a:rPr>
              <a:t>GREEK ASSOCIATION OF ALZHEIMER’S DISEASE AND RELATED DISORDERS (</a:t>
            </a:r>
            <a:r>
              <a:rPr lang="el-GR" sz="2400" spc="-1" dirty="0" err="1">
                <a:solidFill>
                  <a:srgbClr val="000000"/>
                </a:solidFill>
                <a:uFill>
                  <a:solidFill>
                    <a:srgbClr val="FFFFFF"/>
                  </a:solidFill>
                </a:uFill>
              </a:rPr>
              <a:t>Greece</a:t>
            </a:r>
            <a:r>
              <a:rPr lang="en-US" sz="2400" spc="-1" dirty="0">
                <a:solidFill>
                  <a:srgbClr val="000000"/>
                </a:solidFill>
                <a:uFill>
                  <a:solidFill>
                    <a:srgbClr val="FFFFFF"/>
                  </a:solidFill>
                </a:uFill>
              </a:rPr>
              <a:t>)</a:t>
            </a:r>
          </a:p>
          <a:p>
            <a:pPr marL="274320" indent="-273960">
              <a:buClr>
                <a:srgbClr val="FE8637"/>
              </a:buClr>
              <a:buSzPct val="70000"/>
              <a:buFont typeface="Wingdings" charset="2"/>
              <a:buChar char=""/>
            </a:pPr>
            <a:endParaRPr lang="en-US" sz="2400" spc="-1" dirty="0">
              <a:solidFill>
                <a:srgbClr val="000000"/>
              </a:solidFill>
              <a:uFill>
                <a:solidFill>
                  <a:srgbClr val="FFFFFF"/>
                </a:solidFill>
              </a:uFill>
            </a:endParaRPr>
          </a:p>
          <a:p>
            <a:pPr marL="274320" indent="-273960">
              <a:buClr>
                <a:srgbClr val="FE8637"/>
              </a:buClr>
              <a:buSzPct val="70000"/>
              <a:buFont typeface="Wingdings" charset="2"/>
              <a:buChar char=""/>
            </a:pPr>
            <a:endParaRPr lang="en-US" sz="2400" spc="-1" dirty="0">
              <a:solidFill>
                <a:srgbClr val="000000"/>
              </a:solidFill>
              <a:uFill>
                <a:solidFill>
                  <a:srgbClr val="FFFFFF"/>
                </a:solidFill>
              </a:uFill>
            </a:endParaRPr>
          </a:p>
          <a:p>
            <a:pPr marL="274320" indent="-273960">
              <a:buClr>
                <a:srgbClr val="FE8637"/>
              </a:buClr>
              <a:buSzPct val="70000"/>
              <a:buFont typeface="Wingdings" charset="2"/>
              <a:buChar char=""/>
            </a:pPr>
            <a:r>
              <a:rPr lang="el-GR" sz="2400" spc="-1" dirty="0">
                <a:solidFill>
                  <a:srgbClr val="000000"/>
                </a:solidFill>
                <a:uFill>
                  <a:solidFill>
                    <a:srgbClr val="FFFFFF"/>
                  </a:solidFill>
                </a:uFill>
              </a:rPr>
              <a:t>ASOCIACIÓN FAMILIARES ENFERMOS ALZHEIMER VALENCIA (</a:t>
            </a:r>
            <a:r>
              <a:rPr lang="el-GR" sz="2400" spc="-1" dirty="0" err="1">
                <a:solidFill>
                  <a:srgbClr val="000000"/>
                </a:solidFill>
                <a:uFill>
                  <a:solidFill>
                    <a:srgbClr val="FFFFFF"/>
                  </a:solidFill>
                </a:uFill>
              </a:rPr>
              <a:t>Spain</a:t>
            </a:r>
            <a:r>
              <a:rPr lang="el-GR" sz="2400" spc="-1" dirty="0">
                <a:solidFill>
                  <a:srgbClr val="000000"/>
                </a:solidFill>
                <a:uFill>
                  <a:solidFill>
                    <a:srgbClr val="FFFFFF"/>
                  </a:solidFill>
                </a:uFill>
              </a:rPr>
              <a:t>)</a:t>
            </a:r>
          </a:p>
          <a:p>
            <a:pPr>
              <a:lnSpc>
                <a:spcPct val="100000"/>
              </a:lnSpc>
            </a:pPr>
            <a:endParaRPr lang="en-US" sz="2400" spc="-1" dirty="0">
              <a:solidFill>
                <a:srgbClr val="000000"/>
              </a:solidFill>
              <a:uFill>
                <a:solidFill>
                  <a:srgbClr val="FFFFFF"/>
                </a:solidFill>
              </a:uFill>
            </a:endParaRPr>
          </a:p>
          <a:p>
            <a:pPr>
              <a:lnSpc>
                <a:spcPct val="100000"/>
              </a:lnSpc>
            </a:pPr>
            <a:endParaRPr lang="el-GR" sz="2400" spc="-1" dirty="0">
              <a:solidFill>
                <a:srgbClr val="000000"/>
              </a:solidFill>
              <a:uFill>
                <a:solidFill>
                  <a:srgbClr val="FFFFFF"/>
                </a:solidFill>
              </a:uFill>
            </a:endParaRPr>
          </a:p>
          <a:p>
            <a:pPr marL="274320" indent="-273960">
              <a:buClr>
                <a:srgbClr val="FE8637"/>
              </a:buClr>
              <a:buSzPct val="70000"/>
              <a:buFont typeface="Wingdings" charset="2"/>
              <a:buChar char=""/>
            </a:pPr>
            <a:r>
              <a:rPr lang="el-GR" sz="2400" spc="-1" dirty="0">
                <a:solidFill>
                  <a:srgbClr val="000000"/>
                </a:solidFill>
                <a:uFill>
                  <a:solidFill>
                    <a:srgbClr val="FFFFFF"/>
                  </a:solidFill>
                </a:uFill>
              </a:rPr>
              <a:t>SPOMINCICA, ALZHEIMER SLOVENIJA (</a:t>
            </a:r>
            <a:r>
              <a:rPr lang="el-GR" sz="2400" spc="-1" dirty="0" err="1">
                <a:solidFill>
                  <a:srgbClr val="000000"/>
                </a:solidFill>
                <a:uFill>
                  <a:solidFill>
                    <a:srgbClr val="FFFFFF"/>
                  </a:solidFill>
                </a:uFill>
              </a:rPr>
              <a:t>Slovenia</a:t>
            </a:r>
            <a:r>
              <a:rPr lang="el-GR" sz="2400" spc="-1" dirty="0">
                <a:solidFill>
                  <a:srgbClr val="000000"/>
                </a:solidFill>
                <a:uFill>
                  <a:solidFill>
                    <a:srgbClr val="FFFFFF"/>
                  </a:solidFill>
                </a:uFill>
              </a:rPr>
              <a:t>)</a:t>
            </a:r>
            <a:endParaRPr lang="en-US" sz="2400" spc="-1" dirty="0">
              <a:solidFill>
                <a:srgbClr val="000000"/>
              </a:solidFill>
              <a:uFill>
                <a:solidFill>
                  <a:srgbClr val="FFFFFF"/>
                </a:solidFill>
              </a:uFill>
            </a:endParaRPr>
          </a:p>
          <a:p>
            <a:pPr marL="274320" indent="-273960">
              <a:buClr>
                <a:srgbClr val="FE8637"/>
              </a:buClr>
              <a:buSzPct val="70000"/>
              <a:buFont typeface="Wingdings" charset="2"/>
              <a:buChar char=""/>
            </a:pPr>
            <a:endParaRPr lang="en-US" sz="2400" spc="-1" dirty="0">
              <a:solidFill>
                <a:srgbClr val="000000"/>
              </a:solidFill>
              <a:uFill>
                <a:solidFill>
                  <a:srgbClr val="FFFFFF"/>
                </a:solidFill>
              </a:uFill>
            </a:endParaRPr>
          </a:p>
          <a:p>
            <a:pPr marL="274320" indent="-273960">
              <a:buClr>
                <a:srgbClr val="FE8637"/>
              </a:buClr>
              <a:buSzPct val="70000"/>
              <a:buFont typeface="Wingdings" charset="2"/>
              <a:buChar char=""/>
            </a:pPr>
            <a:endParaRPr lang="en-US" sz="2400" spc="-1" dirty="0">
              <a:solidFill>
                <a:srgbClr val="000000"/>
              </a:solidFill>
              <a:uFill>
                <a:solidFill>
                  <a:srgbClr val="FFFFFF"/>
                </a:solidFill>
              </a:uFill>
            </a:endParaRPr>
          </a:p>
          <a:p>
            <a:pPr marL="274320" indent="-273960">
              <a:buClr>
                <a:srgbClr val="FE8637"/>
              </a:buClr>
              <a:buSzPct val="70000"/>
              <a:buFont typeface="Wingdings" charset="2"/>
              <a:buChar char=""/>
            </a:pPr>
            <a:r>
              <a:rPr lang="it-IT" sz="2400" dirty="0"/>
              <a:t>Anziani e non solo Società Cooperativa Sociale (Italy) </a:t>
            </a:r>
          </a:p>
          <a:p>
            <a:pPr marL="274320" indent="-273960">
              <a:buClr>
                <a:srgbClr val="FE8637"/>
              </a:buClr>
              <a:buSzPct val="70000"/>
              <a:buFont typeface="Wingdings" charset="2"/>
              <a:buChar char=""/>
            </a:pPr>
            <a:endParaRPr lang="it-IT" sz="2400" dirty="0"/>
          </a:p>
          <a:p>
            <a:pPr marL="360">
              <a:buClr>
                <a:srgbClr val="FE8637"/>
              </a:buClr>
              <a:buSzPct val="70000"/>
            </a:pPr>
            <a:endParaRPr lang="it-IT" sz="2400" dirty="0"/>
          </a:p>
          <a:p>
            <a:pPr marL="274320" indent="-273960">
              <a:buClr>
                <a:srgbClr val="FE8637"/>
              </a:buClr>
              <a:buSzPct val="70000"/>
              <a:buFont typeface="Wingdings" charset="2"/>
              <a:buChar char=""/>
            </a:pPr>
            <a:r>
              <a:rPr lang="en-US" sz="2400" dirty="0" err="1"/>
              <a:t>Klinika</a:t>
            </a:r>
            <a:r>
              <a:rPr lang="en-US" sz="2400" dirty="0"/>
              <a:t> </a:t>
            </a:r>
            <a:r>
              <a:rPr lang="en-US" sz="2400" dirty="0" err="1"/>
              <a:t>za</a:t>
            </a:r>
            <a:r>
              <a:rPr lang="en-US" sz="2400" dirty="0"/>
              <a:t> </a:t>
            </a:r>
            <a:r>
              <a:rPr lang="en-US" sz="2400" dirty="0" err="1"/>
              <a:t>psihijatriju</a:t>
            </a:r>
            <a:r>
              <a:rPr lang="en-US" sz="2400" dirty="0"/>
              <a:t> </a:t>
            </a:r>
            <a:r>
              <a:rPr lang="en-US" sz="2400" dirty="0" err="1"/>
              <a:t>Vrapce</a:t>
            </a:r>
            <a:r>
              <a:rPr lang="en-US" sz="2400" dirty="0"/>
              <a:t> (Croatia)</a:t>
            </a:r>
            <a:endParaRPr lang="el-GR" sz="2400" spc="-1" dirty="0">
              <a:solidFill>
                <a:srgbClr val="000000"/>
              </a:solidFill>
              <a:uFill>
                <a:solidFill>
                  <a:srgbClr val="FFFFFF"/>
                </a:solidFill>
              </a:uFill>
            </a:endParaRPr>
          </a:p>
          <a:p>
            <a:pPr>
              <a:lnSpc>
                <a:spcPct val="100000"/>
              </a:lnSpc>
            </a:pPr>
            <a:endParaRPr lang="el-GR" sz="2400" spc="-1" dirty="0">
              <a:solidFill>
                <a:srgbClr val="000000"/>
              </a:solidFill>
              <a:uFill>
                <a:solidFill>
                  <a:srgbClr val="FFFFFF"/>
                </a:solidFill>
              </a:uFill>
            </a:endParaRPr>
          </a:p>
          <a:p>
            <a:pPr>
              <a:lnSpc>
                <a:spcPct val="100000"/>
              </a:lnSpc>
            </a:pPr>
            <a:endParaRPr lang="el-GR" sz="2400" spc="-1" dirty="0">
              <a:solidFill>
                <a:srgbClr val="000000"/>
              </a:solidFill>
              <a:uFill>
                <a:solidFill>
                  <a:srgbClr val="FFFFFF"/>
                </a:solidFill>
              </a:uFill>
            </a:endParaRPr>
          </a:p>
        </p:txBody>
      </p:sp>
      <p:pic>
        <p:nvPicPr>
          <p:cNvPr id="216" name="Picture 1"/>
          <p:cNvPicPr/>
          <p:nvPr/>
        </p:nvPicPr>
        <p:blipFill>
          <a:blip r:embed="rId3"/>
          <a:stretch/>
        </p:blipFill>
        <p:spPr>
          <a:xfrm>
            <a:off x="9548503" y="3391342"/>
            <a:ext cx="1807560" cy="545040"/>
          </a:xfrm>
          <a:prstGeom prst="rect">
            <a:avLst/>
          </a:prstGeom>
          <a:ln>
            <a:noFill/>
          </a:ln>
        </p:spPr>
      </p:pic>
      <p:pic>
        <p:nvPicPr>
          <p:cNvPr id="219" name="Picture 4"/>
          <p:cNvPicPr/>
          <p:nvPr/>
        </p:nvPicPr>
        <p:blipFill>
          <a:blip r:embed="rId4"/>
          <a:stretch/>
        </p:blipFill>
        <p:spPr>
          <a:xfrm>
            <a:off x="9875100" y="1024026"/>
            <a:ext cx="1585800" cy="993240"/>
          </a:xfrm>
          <a:prstGeom prst="rect">
            <a:avLst/>
          </a:prstGeom>
          <a:ln w="9360">
            <a:noFill/>
          </a:ln>
          <a:effectLst>
            <a:softEdge rad="63500"/>
          </a:effectLst>
        </p:spPr>
      </p:pic>
      <p:pic>
        <p:nvPicPr>
          <p:cNvPr id="220" name="Εικόνα 7"/>
          <p:cNvPicPr/>
          <p:nvPr/>
        </p:nvPicPr>
        <p:blipFill>
          <a:blip r:embed="rId5"/>
          <a:stretch/>
        </p:blipFill>
        <p:spPr>
          <a:xfrm>
            <a:off x="9941573" y="2204308"/>
            <a:ext cx="1508040" cy="945720"/>
          </a:xfrm>
          <a:prstGeom prst="rect">
            <a:avLst/>
          </a:prstGeom>
          <a:ln>
            <a:noFill/>
          </a:ln>
        </p:spPr>
      </p:pic>
      <p:pic>
        <p:nvPicPr>
          <p:cNvPr id="12" name="11 - Εικόνα" descr="Anzianienonsolo_disteso-2.jpg"/>
          <p:cNvPicPr>
            <a:picLocks noChangeAspect="1"/>
          </p:cNvPicPr>
          <p:nvPr/>
        </p:nvPicPr>
        <p:blipFill>
          <a:blip r:embed="rId6" cstate="print"/>
          <a:stretch>
            <a:fillRect/>
          </a:stretch>
        </p:blipFill>
        <p:spPr>
          <a:xfrm>
            <a:off x="9712519" y="4345050"/>
            <a:ext cx="1910962" cy="714380"/>
          </a:xfrm>
          <a:prstGeom prst="rect">
            <a:avLst/>
          </a:prstGeom>
        </p:spPr>
      </p:pic>
      <p:pic>
        <p:nvPicPr>
          <p:cNvPr id="16" name="15 - Εικόνα" descr="norm_logo2.png"/>
          <p:cNvPicPr>
            <a:picLocks noChangeAspect="1"/>
          </p:cNvPicPr>
          <p:nvPr/>
        </p:nvPicPr>
        <p:blipFill>
          <a:blip r:embed="rId7"/>
          <a:stretch>
            <a:fillRect/>
          </a:stretch>
        </p:blipFill>
        <p:spPr>
          <a:xfrm>
            <a:off x="9548503" y="5762386"/>
            <a:ext cx="3071802" cy="1221739"/>
          </a:xfrm>
          <a:prstGeom prst="rect">
            <a:avLst/>
          </a:prstGeom>
        </p:spPr>
      </p:pic>
    </p:spTree>
    <p:extLst>
      <p:ext uri="{BB962C8B-B14F-4D97-AF65-F5344CB8AC3E}">
        <p14:creationId xmlns:p14="http://schemas.microsoft.com/office/powerpoint/2010/main" val="20202775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72099" y="0"/>
            <a:ext cx="10515600" cy="1325563"/>
          </a:xfrm>
        </p:spPr>
        <p:txBody>
          <a:bodyPr>
            <a:normAutofit/>
          </a:bodyPr>
          <a:lstStyle/>
          <a:p>
            <a:pPr algn="ctr"/>
            <a:r>
              <a:rPr lang="el-GR" sz="6000" b="1" dirty="0">
                <a:solidFill>
                  <a:srgbClr val="FF0000"/>
                </a:solidFill>
                <a:latin typeface="+mn-lt"/>
              </a:rPr>
              <a:t>Αποτελέσματα</a:t>
            </a:r>
          </a:p>
        </p:txBody>
      </p:sp>
      <p:sp>
        <p:nvSpPr>
          <p:cNvPr id="3" name="2 - Θέση περιεχομένου"/>
          <p:cNvSpPr>
            <a:spLocks noGrp="1"/>
          </p:cNvSpPr>
          <p:nvPr>
            <p:ph idx="1"/>
          </p:nvPr>
        </p:nvSpPr>
        <p:spPr>
          <a:xfrm>
            <a:off x="342441" y="1325563"/>
            <a:ext cx="6763438" cy="4929222"/>
          </a:xfrm>
        </p:spPr>
        <p:txBody>
          <a:bodyPr>
            <a:noAutofit/>
          </a:bodyPr>
          <a:lstStyle/>
          <a:p>
            <a:r>
              <a:rPr lang="el-GR" dirty="0"/>
              <a:t>Ανάπτυξη Μεθοδολογίας σχετική με τα εργαστήρια</a:t>
            </a:r>
            <a:endParaRPr lang="en-US" dirty="0"/>
          </a:p>
          <a:p>
            <a:endParaRPr lang="en-US" dirty="0"/>
          </a:p>
          <a:p>
            <a:r>
              <a:rPr lang="el-GR" dirty="0"/>
              <a:t>Δημιουργία Εκπαιδευτικού Μαθήματος για Επαγγελματίες Υγείας</a:t>
            </a:r>
            <a:endParaRPr lang="en-US" dirty="0"/>
          </a:p>
          <a:p>
            <a:endParaRPr lang="en-US" dirty="0"/>
          </a:p>
          <a:p>
            <a:pPr>
              <a:buNone/>
            </a:pPr>
            <a:endParaRPr lang="el-GR" sz="1800" dirty="0"/>
          </a:p>
        </p:txBody>
      </p:sp>
      <p:pic>
        <p:nvPicPr>
          <p:cNvPr id="2050" name="Picture 2" descr="Δεν υπάρχει διαθέσιμη περιγραφή."/>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18290"/>
            <a:ext cx="1813939" cy="1942872"/>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5879" y="1325563"/>
            <a:ext cx="4710629" cy="4896997"/>
          </a:xfrm>
          <a:prstGeom prst="rect">
            <a:avLst/>
          </a:prstGeom>
        </p:spPr>
      </p:pic>
    </p:spTree>
    <p:extLst>
      <p:ext uri="{BB962C8B-B14F-4D97-AF65-F5344CB8AC3E}">
        <p14:creationId xmlns:p14="http://schemas.microsoft.com/office/powerpoint/2010/main" val="4063552276"/>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31 - Εικόνα" descr="Research-projects16.jpg">
            <a:extLst>
              <a:ext uri="{FF2B5EF4-FFF2-40B4-BE49-F238E27FC236}">
                <a16:creationId xmlns:a16="http://schemas.microsoft.com/office/drawing/2014/main" id="{E07E87E6-F355-2B56-A0BD-FBC63ADC4E2B}"/>
              </a:ext>
            </a:extLst>
          </p:cNvPr>
          <p:cNvPicPr>
            <a:picLocks noChangeAspect="1"/>
          </p:cNvPicPr>
          <p:nvPr/>
        </p:nvPicPr>
        <p:blipFill>
          <a:blip r:embed="rId2">
            <a:lum bright="6000" contrast="12000"/>
          </a:blip>
          <a:stretch>
            <a:fillRect/>
          </a:stretch>
        </p:blipFill>
        <p:spPr>
          <a:xfrm>
            <a:off x="1489075" y="38100"/>
            <a:ext cx="9055100" cy="6629400"/>
          </a:xfrm>
          <a:prstGeom prst="rect">
            <a:avLst/>
          </a:prstGeom>
          <a:effectLst>
            <a:outerShdw blurRad="50800" dist="50800" dir="5400000" algn="ctr" rotWithShape="0">
              <a:srgbClr val="000000">
                <a:alpha val="75000"/>
              </a:srgbClr>
            </a:outerShdw>
          </a:effectLst>
        </p:spPr>
      </p:pic>
      <p:sp>
        <p:nvSpPr>
          <p:cNvPr id="14" name="13 - TextBox">
            <a:extLst>
              <a:ext uri="{FF2B5EF4-FFF2-40B4-BE49-F238E27FC236}">
                <a16:creationId xmlns:a16="http://schemas.microsoft.com/office/drawing/2014/main" id="{7EEEB36B-C01B-4B2A-CCEA-5BF08CF7740F}"/>
              </a:ext>
            </a:extLst>
          </p:cNvPr>
          <p:cNvSpPr txBox="1"/>
          <p:nvPr/>
        </p:nvSpPr>
        <p:spPr>
          <a:xfrm>
            <a:off x="5773739" y="2840039"/>
            <a:ext cx="644525" cy="1246187"/>
          </a:xfrm>
          <a:prstGeom prst="rect">
            <a:avLst/>
          </a:prstGeom>
          <a:noFill/>
        </p:spPr>
        <p:txBody>
          <a:bodyPr>
            <a:spAutoFit/>
          </a:bodyPr>
          <a:lstStyle/>
          <a:p>
            <a:pPr algn="ctr" fontAlgn="base">
              <a:spcBef>
                <a:spcPct val="0"/>
              </a:spcBef>
              <a:spcAft>
                <a:spcPct val="0"/>
              </a:spcAft>
              <a:defRPr/>
            </a:pPr>
            <a:r>
              <a:rPr lang="en-US" sz="1500" b="1" dirty="0">
                <a:solidFill>
                  <a:srgbClr val="EEECE1">
                    <a:lumMod val="25000"/>
                  </a:srgbClr>
                </a:solidFill>
                <a:latin typeface="Arial" panose="020B0604020202020204" pitchFamily="34" charset="0"/>
                <a:cs typeface="Arial" panose="020B0604020202020204" pitchFamily="34" charset="0"/>
              </a:rPr>
              <a:t>Research &amp; Projects</a:t>
            </a:r>
            <a:endParaRPr lang="el-GR" sz="1500" b="1" dirty="0">
              <a:solidFill>
                <a:prstClr val="black"/>
              </a:solidFill>
              <a:latin typeface="Arial" panose="020B0604020202020204" pitchFamily="34" charset="0"/>
              <a:cs typeface="Arial" panose="020B0604020202020204" pitchFamily="34" charset="0"/>
            </a:endParaRPr>
          </a:p>
        </p:txBody>
      </p:sp>
      <p:sp>
        <p:nvSpPr>
          <p:cNvPr id="15" name="14 - Έλλειψη">
            <a:extLst>
              <a:ext uri="{FF2B5EF4-FFF2-40B4-BE49-F238E27FC236}">
                <a16:creationId xmlns:a16="http://schemas.microsoft.com/office/drawing/2014/main" id="{0047247A-4FE7-D85B-59BA-538396106B66}"/>
              </a:ext>
            </a:extLst>
          </p:cNvPr>
          <p:cNvSpPr/>
          <p:nvPr/>
        </p:nvSpPr>
        <p:spPr>
          <a:xfrm>
            <a:off x="3457575" y="1017589"/>
            <a:ext cx="175418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DESCRIPA</a:t>
            </a:r>
            <a:endParaRPr lang="el-GR" dirty="0">
              <a:solidFill>
                <a:prstClr val="white"/>
              </a:solidFill>
              <a:latin typeface="Calibri"/>
            </a:endParaRPr>
          </a:p>
        </p:txBody>
      </p:sp>
      <p:sp>
        <p:nvSpPr>
          <p:cNvPr id="16" name="15 - Έλλειψη">
            <a:extLst>
              <a:ext uri="{FF2B5EF4-FFF2-40B4-BE49-F238E27FC236}">
                <a16:creationId xmlns:a16="http://schemas.microsoft.com/office/drawing/2014/main" id="{EDDF4306-E4AD-DB0D-B43D-3E8BC7D26BF5}"/>
              </a:ext>
            </a:extLst>
          </p:cNvPr>
          <p:cNvSpPr/>
          <p:nvPr/>
        </p:nvSpPr>
        <p:spPr>
          <a:xfrm>
            <a:off x="4646614" y="393701"/>
            <a:ext cx="847725"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ICTUS</a:t>
            </a:r>
            <a:endParaRPr lang="el-GR" sz="1200" dirty="0">
              <a:solidFill>
                <a:prstClr val="white"/>
              </a:solidFill>
              <a:latin typeface="Calibri"/>
            </a:endParaRPr>
          </a:p>
        </p:txBody>
      </p:sp>
      <p:sp>
        <p:nvSpPr>
          <p:cNvPr id="17" name="16 - Έλλειψη">
            <a:extLst>
              <a:ext uri="{FF2B5EF4-FFF2-40B4-BE49-F238E27FC236}">
                <a16:creationId xmlns:a16="http://schemas.microsoft.com/office/drawing/2014/main" id="{5253CE93-390C-9EC0-DE51-C01B62421BA1}"/>
              </a:ext>
            </a:extLst>
          </p:cNvPr>
          <p:cNvSpPr/>
          <p:nvPr/>
        </p:nvSpPr>
        <p:spPr>
          <a:xfrm>
            <a:off x="6853238" y="911225"/>
            <a:ext cx="1130300" cy="7493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600" dirty="0">
                <a:solidFill>
                  <a:prstClr val="black"/>
                </a:solidFill>
                <a:latin typeface="Calibri"/>
              </a:rPr>
              <a:t>ASPAD</a:t>
            </a:r>
            <a:endParaRPr lang="el-GR" sz="1600" dirty="0">
              <a:solidFill>
                <a:prstClr val="black"/>
              </a:solidFill>
              <a:latin typeface="Calibri"/>
            </a:endParaRPr>
          </a:p>
        </p:txBody>
      </p:sp>
      <p:sp>
        <p:nvSpPr>
          <p:cNvPr id="18" name="17 - Έλλειψη">
            <a:extLst>
              <a:ext uri="{FF2B5EF4-FFF2-40B4-BE49-F238E27FC236}">
                <a16:creationId xmlns:a16="http://schemas.microsoft.com/office/drawing/2014/main" id="{325DB3B3-7BAA-BB58-EBCD-C11136699500}"/>
              </a:ext>
            </a:extLst>
          </p:cNvPr>
          <p:cNvSpPr/>
          <p:nvPr/>
        </p:nvSpPr>
        <p:spPr>
          <a:xfrm>
            <a:off x="7904164" y="3697289"/>
            <a:ext cx="1925637"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EhcoBUTLER</a:t>
            </a:r>
            <a:endParaRPr lang="el-GR" dirty="0">
              <a:solidFill>
                <a:prstClr val="white"/>
              </a:solidFill>
              <a:latin typeface="Calibri"/>
            </a:endParaRPr>
          </a:p>
        </p:txBody>
      </p:sp>
      <p:sp>
        <p:nvSpPr>
          <p:cNvPr id="19" name="18 - Έλλειψη">
            <a:extLst>
              <a:ext uri="{FF2B5EF4-FFF2-40B4-BE49-F238E27FC236}">
                <a16:creationId xmlns:a16="http://schemas.microsoft.com/office/drawing/2014/main" id="{D89349AC-63CA-62F7-FC2D-477B2D0C44AC}"/>
              </a:ext>
            </a:extLst>
          </p:cNvPr>
          <p:cNvSpPr/>
          <p:nvPr/>
        </p:nvSpPr>
        <p:spPr>
          <a:xfrm>
            <a:off x="7180263" y="5089525"/>
            <a:ext cx="1731962"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Dem@care</a:t>
            </a:r>
            <a:endParaRPr lang="el-GR" dirty="0">
              <a:solidFill>
                <a:prstClr val="white"/>
              </a:solidFill>
              <a:latin typeface="Calibri"/>
            </a:endParaRPr>
          </a:p>
        </p:txBody>
      </p:sp>
      <p:sp>
        <p:nvSpPr>
          <p:cNvPr id="20" name="19 - Έλλειψη">
            <a:extLst>
              <a:ext uri="{FF2B5EF4-FFF2-40B4-BE49-F238E27FC236}">
                <a16:creationId xmlns:a16="http://schemas.microsoft.com/office/drawing/2014/main" id="{4EC23F38-8E71-FF67-7052-A72FFC57481E}"/>
              </a:ext>
            </a:extLst>
          </p:cNvPr>
          <p:cNvSpPr/>
          <p:nvPr/>
        </p:nvSpPr>
        <p:spPr>
          <a:xfrm>
            <a:off x="6270626" y="4284663"/>
            <a:ext cx="227012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BIOMARK-APD</a:t>
            </a:r>
            <a:endParaRPr lang="el-GR" dirty="0">
              <a:solidFill>
                <a:prstClr val="white"/>
              </a:solidFill>
              <a:latin typeface="Calibri"/>
            </a:endParaRPr>
          </a:p>
        </p:txBody>
      </p:sp>
      <p:sp>
        <p:nvSpPr>
          <p:cNvPr id="21" name="20 - Έλλειψη">
            <a:extLst>
              <a:ext uri="{FF2B5EF4-FFF2-40B4-BE49-F238E27FC236}">
                <a16:creationId xmlns:a16="http://schemas.microsoft.com/office/drawing/2014/main" id="{92914475-07A2-A7A6-945C-97F014CC7F4C}"/>
              </a:ext>
            </a:extLst>
          </p:cNvPr>
          <p:cNvSpPr/>
          <p:nvPr/>
        </p:nvSpPr>
        <p:spPr>
          <a:xfrm>
            <a:off x="5105400" y="4398963"/>
            <a:ext cx="960438" cy="804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NILVAD</a:t>
            </a:r>
            <a:endParaRPr lang="el-GR" sz="1200" dirty="0">
              <a:solidFill>
                <a:prstClr val="white"/>
              </a:solidFill>
              <a:latin typeface="Calibri"/>
            </a:endParaRPr>
          </a:p>
        </p:txBody>
      </p:sp>
      <p:sp>
        <p:nvSpPr>
          <p:cNvPr id="22" name="21 - Έλλειψη">
            <a:extLst>
              <a:ext uri="{FF2B5EF4-FFF2-40B4-BE49-F238E27FC236}">
                <a16:creationId xmlns:a16="http://schemas.microsoft.com/office/drawing/2014/main" id="{05E2C1EE-1EEF-D156-E2E8-82C56CCC6B15}"/>
              </a:ext>
            </a:extLst>
          </p:cNvPr>
          <p:cNvSpPr/>
          <p:nvPr/>
        </p:nvSpPr>
        <p:spPr>
          <a:xfrm>
            <a:off x="1763713" y="4916489"/>
            <a:ext cx="1947862"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Pharmacog</a:t>
            </a:r>
            <a:endParaRPr lang="el-GR" dirty="0">
              <a:solidFill>
                <a:prstClr val="white"/>
              </a:solidFill>
              <a:latin typeface="Calibri"/>
            </a:endParaRPr>
          </a:p>
        </p:txBody>
      </p:sp>
      <p:sp>
        <p:nvSpPr>
          <p:cNvPr id="23" name="22 - Έλλειψη">
            <a:extLst>
              <a:ext uri="{FF2B5EF4-FFF2-40B4-BE49-F238E27FC236}">
                <a16:creationId xmlns:a16="http://schemas.microsoft.com/office/drawing/2014/main" id="{75D9D0F6-DD4B-3F2E-5499-2C29A10FD595}"/>
              </a:ext>
            </a:extLst>
          </p:cNvPr>
          <p:cNvSpPr/>
          <p:nvPr/>
        </p:nvSpPr>
        <p:spPr>
          <a:xfrm>
            <a:off x="3395664" y="4179888"/>
            <a:ext cx="89217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900" dirty="0">
                <a:solidFill>
                  <a:prstClr val="white"/>
                </a:solidFill>
                <a:latin typeface="Calibri"/>
              </a:rPr>
              <a:t>MIRAGE</a:t>
            </a:r>
            <a:endParaRPr lang="el-GR" sz="900" dirty="0">
              <a:solidFill>
                <a:prstClr val="white"/>
              </a:solidFill>
              <a:latin typeface="Calibri"/>
            </a:endParaRPr>
          </a:p>
        </p:txBody>
      </p:sp>
      <p:sp>
        <p:nvSpPr>
          <p:cNvPr id="24" name="23 - Έλλειψη">
            <a:extLst>
              <a:ext uri="{FF2B5EF4-FFF2-40B4-BE49-F238E27FC236}">
                <a16:creationId xmlns:a16="http://schemas.microsoft.com/office/drawing/2014/main" id="{D23AB30F-07D6-DB37-FDC2-A3A13532CF95}"/>
              </a:ext>
            </a:extLst>
          </p:cNvPr>
          <p:cNvSpPr/>
          <p:nvPr/>
        </p:nvSpPr>
        <p:spPr>
          <a:xfrm>
            <a:off x="8764589" y="2759076"/>
            <a:ext cx="1779587" cy="8032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2000" b="1" dirty="0">
                <a:solidFill>
                  <a:prstClr val="black"/>
                </a:solidFill>
                <a:latin typeface="Calibri"/>
              </a:rPr>
              <a:t>AD-Gaming</a:t>
            </a:r>
            <a:endParaRPr lang="el-GR" sz="2000" b="1" dirty="0">
              <a:solidFill>
                <a:prstClr val="black"/>
              </a:solidFill>
              <a:latin typeface="Calibri"/>
            </a:endParaRPr>
          </a:p>
        </p:txBody>
      </p:sp>
      <p:sp>
        <p:nvSpPr>
          <p:cNvPr id="25" name="24 - Έλλειψη">
            <a:extLst>
              <a:ext uri="{FF2B5EF4-FFF2-40B4-BE49-F238E27FC236}">
                <a16:creationId xmlns:a16="http://schemas.microsoft.com/office/drawing/2014/main" id="{ECD84CF1-FDC5-EF3F-A886-B1D9FB1E8E4F}"/>
              </a:ext>
            </a:extLst>
          </p:cNvPr>
          <p:cNvSpPr/>
          <p:nvPr/>
        </p:nvSpPr>
        <p:spPr>
          <a:xfrm>
            <a:off x="6096000" y="234951"/>
            <a:ext cx="769938"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a:solidFill>
                  <a:prstClr val="white"/>
                </a:solidFill>
                <a:latin typeface="Calibri"/>
              </a:rPr>
              <a:t>SHARE</a:t>
            </a:r>
            <a:endParaRPr lang="el-GR" sz="1050" dirty="0">
              <a:solidFill>
                <a:prstClr val="white"/>
              </a:solidFill>
              <a:latin typeface="Calibri"/>
            </a:endParaRPr>
          </a:p>
        </p:txBody>
      </p:sp>
      <p:sp>
        <p:nvSpPr>
          <p:cNvPr id="26" name="25 - Έλλειψη">
            <a:extLst>
              <a:ext uri="{FF2B5EF4-FFF2-40B4-BE49-F238E27FC236}">
                <a16:creationId xmlns:a16="http://schemas.microsoft.com/office/drawing/2014/main" id="{0456E1BF-BAE4-194D-C7A0-B655A7369586}"/>
              </a:ext>
            </a:extLst>
          </p:cNvPr>
          <p:cNvSpPr/>
          <p:nvPr/>
        </p:nvSpPr>
        <p:spPr>
          <a:xfrm>
            <a:off x="9182101" y="4546601"/>
            <a:ext cx="849313"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err="1">
                <a:solidFill>
                  <a:prstClr val="white"/>
                </a:solidFill>
                <a:latin typeface="Calibri"/>
              </a:rPr>
              <a:t>Altoida</a:t>
            </a:r>
            <a:endParaRPr lang="el-GR" sz="1050" dirty="0">
              <a:solidFill>
                <a:prstClr val="white"/>
              </a:solidFill>
              <a:latin typeface="Calibri"/>
            </a:endParaRPr>
          </a:p>
        </p:txBody>
      </p:sp>
      <p:sp>
        <p:nvSpPr>
          <p:cNvPr id="27" name="26 - Έλλειψη">
            <a:extLst>
              <a:ext uri="{FF2B5EF4-FFF2-40B4-BE49-F238E27FC236}">
                <a16:creationId xmlns:a16="http://schemas.microsoft.com/office/drawing/2014/main" id="{E4226CC4-1865-6A79-AC16-F3AB6EA1E218}"/>
              </a:ext>
            </a:extLst>
          </p:cNvPr>
          <p:cNvSpPr/>
          <p:nvPr/>
        </p:nvSpPr>
        <p:spPr>
          <a:xfrm>
            <a:off x="3194050" y="3265489"/>
            <a:ext cx="106203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EDAR</a:t>
            </a:r>
            <a:endParaRPr lang="el-GR" dirty="0">
              <a:solidFill>
                <a:prstClr val="white"/>
              </a:solidFill>
              <a:latin typeface="Calibri"/>
            </a:endParaRPr>
          </a:p>
        </p:txBody>
      </p:sp>
      <p:sp>
        <p:nvSpPr>
          <p:cNvPr id="28" name="27 - Έλλειψη">
            <a:extLst>
              <a:ext uri="{FF2B5EF4-FFF2-40B4-BE49-F238E27FC236}">
                <a16:creationId xmlns:a16="http://schemas.microsoft.com/office/drawing/2014/main" id="{1A57099E-6382-3DB6-3FBB-BA4CCB91106A}"/>
              </a:ext>
            </a:extLst>
          </p:cNvPr>
          <p:cNvSpPr/>
          <p:nvPr/>
        </p:nvSpPr>
        <p:spPr>
          <a:xfrm>
            <a:off x="2438400" y="1608139"/>
            <a:ext cx="1689100" cy="69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ENIR</a:t>
            </a:r>
            <a:endParaRPr lang="el-GR" dirty="0">
              <a:solidFill>
                <a:prstClr val="white"/>
              </a:solidFill>
              <a:latin typeface="Calibri"/>
            </a:endParaRPr>
          </a:p>
        </p:txBody>
      </p:sp>
      <p:sp>
        <p:nvSpPr>
          <p:cNvPr id="29" name="28 - Έλλειψη">
            <a:extLst>
              <a:ext uri="{FF2B5EF4-FFF2-40B4-BE49-F238E27FC236}">
                <a16:creationId xmlns:a16="http://schemas.microsoft.com/office/drawing/2014/main" id="{33209622-13C2-892D-B589-AAC42F7B7DDF}"/>
              </a:ext>
            </a:extLst>
          </p:cNvPr>
          <p:cNvSpPr/>
          <p:nvPr/>
        </p:nvSpPr>
        <p:spPr>
          <a:xfrm>
            <a:off x="5302250" y="1106489"/>
            <a:ext cx="1677988" cy="55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Discover</a:t>
            </a:r>
            <a:endParaRPr lang="el-GR" sz="1200" dirty="0">
              <a:solidFill>
                <a:prstClr val="white"/>
              </a:solidFill>
              <a:latin typeface="Calibri"/>
            </a:endParaRPr>
          </a:p>
        </p:txBody>
      </p:sp>
      <p:sp>
        <p:nvSpPr>
          <p:cNvPr id="30" name="29 - Έλλειψη">
            <a:extLst>
              <a:ext uri="{FF2B5EF4-FFF2-40B4-BE49-F238E27FC236}">
                <a16:creationId xmlns:a16="http://schemas.microsoft.com/office/drawing/2014/main" id="{521F6442-D374-0B3C-21B6-900A7DF040CC}"/>
              </a:ext>
            </a:extLst>
          </p:cNvPr>
          <p:cNvSpPr/>
          <p:nvPr/>
        </p:nvSpPr>
        <p:spPr>
          <a:xfrm>
            <a:off x="6016625" y="5089525"/>
            <a:ext cx="1003300" cy="750888"/>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b="1" dirty="0">
                <a:solidFill>
                  <a:prstClr val="white"/>
                </a:solidFill>
                <a:latin typeface="Calibri"/>
              </a:rPr>
              <a:t>LLM</a:t>
            </a:r>
            <a:endParaRPr lang="el-GR" b="1" dirty="0">
              <a:solidFill>
                <a:prstClr val="white"/>
              </a:solidFill>
              <a:latin typeface="Calibri"/>
            </a:endParaRPr>
          </a:p>
        </p:txBody>
      </p:sp>
      <p:pic>
        <p:nvPicPr>
          <p:cNvPr id="150548" name="Picture 5">
            <a:extLst>
              <a:ext uri="{FF2B5EF4-FFF2-40B4-BE49-F238E27FC236}">
                <a16:creationId xmlns:a16="http://schemas.microsoft.com/office/drawing/2014/main" id="{5CF2266E-FA20-3B7B-03E0-E2EA0DE0B0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338" y="2732089"/>
            <a:ext cx="14097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4 - Έλλειψη">
            <a:extLst>
              <a:ext uri="{FF2B5EF4-FFF2-40B4-BE49-F238E27FC236}">
                <a16:creationId xmlns:a16="http://schemas.microsoft.com/office/drawing/2014/main" id="{CE2C22EE-FC01-336B-029B-190600BF64F8}"/>
              </a:ext>
            </a:extLst>
          </p:cNvPr>
          <p:cNvSpPr/>
          <p:nvPr/>
        </p:nvSpPr>
        <p:spPr>
          <a:xfrm>
            <a:off x="7918450" y="917575"/>
            <a:ext cx="191135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Caregivers-pro</a:t>
            </a:r>
            <a:endParaRPr lang="el-GR" dirty="0">
              <a:solidFill>
                <a:prstClr val="white"/>
              </a:solidFill>
              <a:latin typeface="Calibri"/>
            </a:endParaRPr>
          </a:p>
        </p:txBody>
      </p:sp>
      <p:sp>
        <p:nvSpPr>
          <p:cNvPr id="36" name="35 - Έλλειψη">
            <a:extLst>
              <a:ext uri="{FF2B5EF4-FFF2-40B4-BE49-F238E27FC236}">
                <a16:creationId xmlns:a16="http://schemas.microsoft.com/office/drawing/2014/main" id="{C0DC0EF3-D94A-6EF1-E6FA-CF7468EB7263}"/>
              </a:ext>
            </a:extLst>
          </p:cNvPr>
          <p:cNvSpPr/>
          <p:nvPr/>
        </p:nvSpPr>
        <p:spPr>
          <a:xfrm>
            <a:off x="7864476" y="1822450"/>
            <a:ext cx="1363663"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err="1">
                <a:solidFill>
                  <a:prstClr val="white"/>
                </a:solidFill>
                <a:latin typeface="Calibri"/>
              </a:rPr>
              <a:t>i</a:t>
            </a:r>
            <a:r>
              <a:rPr lang="en-US" sz="1200" dirty="0">
                <a:solidFill>
                  <a:prstClr val="white"/>
                </a:solidFill>
                <a:latin typeface="Calibri"/>
              </a:rPr>
              <a:t>-connect</a:t>
            </a:r>
            <a:endParaRPr lang="el-GR" sz="1200" dirty="0">
              <a:solidFill>
                <a:prstClr val="white"/>
              </a:solidFill>
              <a:latin typeface="Calibri"/>
            </a:endParaRPr>
          </a:p>
        </p:txBody>
      </p:sp>
      <p:sp>
        <p:nvSpPr>
          <p:cNvPr id="2" name="26 - Έλλειψη">
            <a:extLst>
              <a:ext uri="{FF2B5EF4-FFF2-40B4-BE49-F238E27FC236}">
                <a16:creationId xmlns:a16="http://schemas.microsoft.com/office/drawing/2014/main" id="{D88309A9-F318-B614-E662-BDBF9FAA3223}"/>
              </a:ext>
            </a:extLst>
          </p:cNvPr>
          <p:cNvSpPr/>
          <p:nvPr/>
        </p:nvSpPr>
        <p:spPr>
          <a:xfrm>
            <a:off x="4608514" y="1671639"/>
            <a:ext cx="1436687" cy="7508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b="1" dirty="0">
                <a:solidFill>
                  <a:prstClr val="black"/>
                </a:solidFill>
                <a:latin typeface="Calibri"/>
              </a:rPr>
              <a:t>RECAGE</a:t>
            </a:r>
            <a:endParaRPr lang="el-GR" b="1" dirty="0">
              <a:solidFill>
                <a:prstClr val="black"/>
              </a:solidFill>
              <a:latin typeface="Calibri"/>
            </a:endParaRPr>
          </a:p>
        </p:txBody>
      </p:sp>
      <p:sp>
        <p:nvSpPr>
          <p:cNvPr id="3" name="26 - Έλλειψη">
            <a:extLst>
              <a:ext uri="{FF2B5EF4-FFF2-40B4-BE49-F238E27FC236}">
                <a16:creationId xmlns:a16="http://schemas.microsoft.com/office/drawing/2014/main" id="{B97F5601-F5C1-EE3A-AA96-9F8D0C20A7CD}"/>
              </a:ext>
            </a:extLst>
          </p:cNvPr>
          <p:cNvSpPr/>
          <p:nvPr/>
        </p:nvSpPr>
        <p:spPr>
          <a:xfrm>
            <a:off x="6021388" y="1822450"/>
            <a:ext cx="1060450"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PILOT</a:t>
            </a:r>
            <a:endParaRPr lang="el-GR" dirty="0">
              <a:solidFill>
                <a:prstClr val="white"/>
              </a:solidFill>
              <a:latin typeface="Calibri"/>
            </a:endParaRPr>
          </a:p>
        </p:txBody>
      </p:sp>
      <p:sp>
        <p:nvSpPr>
          <p:cNvPr id="4" name="26 - Έλλειψη">
            <a:extLst>
              <a:ext uri="{FF2B5EF4-FFF2-40B4-BE49-F238E27FC236}">
                <a16:creationId xmlns:a16="http://schemas.microsoft.com/office/drawing/2014/main" id="{2F52499C-FDF4-23E0-E1B2-A602F31D9E55}"/>
              </a:ext>
            </a:extLst>
          </p:cNvPr>
          <p:cNvSpPr/>
          <p:nvPr/>
        </p:nvSpPr>
        <p:spPr>
          <a:xfrm>
            <a:off x="6853239" y="3265489"/>
            <a:ext cx="1692275"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DEMENTIA RIGHTS</a:t>
            </a:r>
            <a:endParaRPr lang="el-GR" dirty="0">
              <a:solidFill>
                <a:prstClr val="white"/>
              </a:solidFill>
              <a:latin typeface="Calibri"/>
            </a:endParaRPr>
          </a:p>
        </p:txBody>
      </p:sp>
      <p:sp>
        <p:nvSpPr>
          <p:cNvPr id="5" name="26 - Έλλειψη">
            <a:extLst>
              <a:ext uri="{FF2B5EF4-FFF2-40B4-BE49-F238E27FC236}">
                <a16:creationId xmlns:a16="http://schemas.microsoft.com/office/drawing/2014/main" id="{32D5979B-D756-49E3-FC7E-161F1BF0F6F4}"/>
              </a:ext>
            </a:extLst>
          </p:cNvPr>
          <p:cNvSpPr/>
          <p:nvPr/>
        </p:nvSpPr>
        <p:spPr>
          <a:xfrm>
            <a:off x="4579939" y="3662364"/>
            <a:ext cx="1436687" cy="7508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b="1" dirty="0">
                <a:solidFill>
                  <a:prstClr val="black"/>
                </a:solidFill>
                <a:latin typeface="Calibri"/>
              </a:rPr>
              <a:t>BRIDGE</a:t>
            </a:r>
            <a:endParaRPr lang="el-GR" b="1" dirty="0">
              <a:solidFill>
                <a:prstClr val="black"/>
              </a:solidFill>
              <a:latin typeface="Calibri"/>
            </a:endParaRPr>
          </a:p>
        </p:txBody>
      </p:sp>
      <p:sp>
        <p:nvSpPr>
          <p:cNvPr id="6" name="26 - Έλλειψη">
            <a:extLst>
              <a:ext uri="{FF2B5EF4-FFF2-40B4-BE49-F238E27FC236}">
                <a16:creationId xmlns:a16="http://schemas.microsoft.com/office/drawing/2014/main" id="{752558DA-410A-3231-EF90-DE5082C3BC7C}"/>
              </a:ext>
            </a:extLst>
          </p:cNvPr>
          <p:cNvSpPr/>
          <p:nvPr/>
        </p:nvSpPr>
        <p:spPr>
          <a:xfrm>
            <a:off x="3656014" y="2527300"/>
            <a:ext cx="191293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STORY2 REMEMBER</a:t>
            </a:r>
            <a:endParaRPr lang="el-GR" dirty="0">
              <a:solidFill>
                <a:prstClr val="white"/>
              </a:solidFill>
              <a:latin typeface="Calibri"/>
            </a:endParaRPr>
          </a:p>
        </p:txBody>
      </p:sp>
      <p:sp>
        <p:nvSpPr>
          <p:cNvPr id="7" name="26 - Έλλειψη">
            <a:extLst>
              <a:ext uri="{FF2B5EF4-FFF2-40B4-BE49-F238E27FC236}">
                <a16:creationId xmlns:a16="http://schemas.microsoft.com/office/drawing/2014/main" id="{2CA902C4-78F1-A0BA-B814-F83503D52DE6}"/>
              </a:ext>
            </a:extLst>
          </p:cNvPr>
          <p:cNvSpPr/>
          <p:nvPr/>
        </p:nvSpPr>
        <p:spPr>
          <a:xfrm>
            <a:off x="6965950" y="2355850"/>
            <a:ext cx="14097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RADAR</a:t>
            </a:r>
            <a:endParaRPr lang="el-GR" dirty="0">
              <a:solidFill>
                <a:prstClr val="white"/>
              </a:solidFill>
              <a:latin typeface="Calibri"/>
            </a:endParaRPr>
          </a:p>
        </p:txBody>
      </p:sp>
      <p:sp>
        <p:nvSpPr>
          <p:cNvPr id="8" name="26 - Έλλειψη">
            <a:extLst>
              <a:ext uri="{FF2B5EF4-FFF2-40B4-BE49-F238E27FC236}">
                <a16:creationId xmlns:a16="http://schemas.microsoft.com/office/drawing/2014/main" id="{D31E7A84-C945-3B35-6FCA-5FCB701A86F4}"/>
              </a:ext>
            </a:extLst>
          </p:cNvPr>
          <p:cNvSpPr/>
          <p:nvPr/>
        </p:nvSpPr>
        <p:spPr>
          <a:xfrm>
            <a:off x="4119564" y="5089525"/>
            <a:ext cx="118268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EPIONI</a:t>
            </a:r>
            <a:endParaRPr lang="el-GR" dirty="0">
              <a:solidFill>
                <a:prstClr val="white"/>
              </a:solidFill>
              <a:latin typeface="Calibri"/>
            </a:endParaRPr>
          </a:p>
        </p:txBody>
      </p:sp>
      <p:sp>
        <p:nvSpPr>
          <p:cNvPr id="9" name="Οβάλ 8">
            <a:extLst>
              <a:ext uri="{FF2B5EF4-FFF2-40B4-BE49-F238E27FC236}">
                <a16:creationId xmlns:a16="http://schemas.microsoft.com/office/drawing/2014/main" id="{0ED56323-D1DE-967F-DF7D-626336658A89}"/>
              </a:ext>
            </a:extLst>
          </p:cNvPr>
          <p:cNvSpPr/>
          <p:nvPr/>
        </p:nvSpPr>
        <p:spPr>
          <a:xfrm>
            <a:off x="8540750" y="5626100"/>
            <a:ext cx="1670050"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DEMLENS</a:t>
            </a:r>
            <a:endParaRPr lang="el-GR" dirty="0">
              <a:solidFill>
                <a:prstClr val="white"/>
              </a:solidFill>
              <a:latin typeface="Calibri"/>
            </a:endParaRPr>
          </a:p>
        </p:txBody>
      </p:sp>
      <p:sp>
        <p:nvSpPr>
          <p:cNvPr id="10" name="Οβάλ 9">
            <a:extLst>
              <a:ext uri="{FF2B5EF4-FFF2-40B4-BE49-F238E27FC236}">
                <a16:creationId xmlns:a16="http://schemas.microsoft.com/office/drawing/2014/main" id="{9E516B30-A89B-8606-06C2-7B1AA8608614}"/>
              </a:ext>
            </a:extLst>
          </p:cNvPr>
          <p:cNvSpPr/>
          <p:nvPr/>
        </p:nvSpPr>
        <p:spPr>
          <a:xfrm>
            <a:off x="1676400" y="5918200"/>
            <a:ext cx="1881188"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dirty="0">
                <a:solidFill>
                  <a:prstClr val="white"/>
                </a:solidFill>
                <a:latin typeface="Calibri"/>
              </a:rPr>
              <a:t>Υποστηρίζω</a:t>
            </a:r>
          </a:p>
        </p:txBody>
      </p:sp>
      <p:sp>
        <p:nvSpPr>
          <p:cNvPr id="11" name="Οβάλ 10">
            <a:extLst>
              <a:ext uri="{FF2B5EF4-FFF2-40B4-BE49-F238E27FC236}">
                <a16:creationId xmlns:a16="http://schemas.microsoft.com/office/drawing/2014/main" id="{1F5B9168-38C2-1B97-AF61-F9292025E0BC}"/>
              </a:ext>
            </a:extLst>
          </p:cNvPr>
          <p:cNvSpPr/>
          <p:nvPr/>
        </p:nvSpPr>
        <p:spPr>
          <a:xfrm>
            <a:off x="1981200" y="55563"/>
            <a:ext cx="1881188" cy="506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b="1">
                <a:solidFill>
                  <a:prstClr val="white"/>
                </a:solidFill>
                <a:latin typeface="Times New Roman" panose="02020603050405020304" pitchFamily="18" charset="0"/>
                <a:ea typeface="Times New Roman" panose="02020603050405020304" pitchFamily="18" charset="0"/>
              </a:rPr>
              <a:t>WCACD</a:t>
            </a:r>
            <a:endParaRPr lang="el-GR" dirty="0">
              <a:solidFill>
                <a:prstClr val="white"/>
              </a:solidFill>
              <a:latin typeface="Calibri"/>
            </a:endParaRPr>
          </a:p>
        </p:txBody>
      </p:sp>
      <p:sp>
        <p:nvSpPr>
          <p:cNvPr id="12" name="Οβάλ 11">
            <a:extLst>
              <a:ext uri="{FF2B5EF4-FFF2-40B4-BE49-F238E27FC236}">
                <a16:creationId xmlns:a16="http://schemas.microsoft.com/office/drawing/2014/main" id="{4CBE9529-FA80-A1D3-7534-E10C4E6A4B84}"/>
              </a:ext>
            </a:extLst>
          </p:cNvPr>
          <p:cNvSpPr/>
          <p:nvPr/>
        </p:nvSpPr>
        <p:spPr>
          <a:xfrm>
            <a:off x="7315200" y="147638"/>
            <a:ext cx="31242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b-NO" altLang="el-GR" dirty="0">
                <a:solidFill>
                  <a:prstClr val="white"/>
                </a:solidFill>
                <a:latin typeface="Calibri"/>
                <a:cs typeface="Calibri" panose="020F0502020204030204" pitchFamily="34" charset="0"/>
              </a:rPr>
              <a:t>PSW in dementia care</a:t>
            </a:r>
            <a:endParaRPr lang="el-GR" dirty="0">
              <a:solidFill>
                <a:prstClr val="white"/>
              </a:solidFill>
              <a:latin typeface="Calibri"/>
            </a:endParaRPr>
          </a:p>
        </p:txBody>
      </p:sp>
      <p:sp>
        <p:nvSpPr>
          <p:cNvPr id="13" name="Οβάλ 12">
            <a:extLst>
              <a:ext uri="{FF2B5EF4-FFF2-40B4-BE49-F238E27FC236}">
                <a16:creationId xmlns:a16="http://schemas.microsoft.com/office/drawing/2014/main" id="{CE6E37FD-2AB2-644B-06E9-83E42D126301}"/>
              </a:ext>
            </a:extLst>
          </p:cNvPr>
          <p:cNvSpPr/>
          <p:nvPr/>
        </p:nvSpPr>
        <p:spPr>
          <a:xfrm>
            <a:off x="1524001" y="2352676"/>
            <a:ext cx="2017713"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Times New Roman" panose="02020603050405020304" pitchFamily="18" charset="0"/>
                <a:ea typeface="Times New Roman" panose="02020603050405020304" pitchFamily="18" charset="0"/>
              </a:rPr>
              <a:t>INFOCARE</a:t>
            </a:r>
            <a:endParaRPr lang="el-GR" dirty="0">
              <a:solidFill>
                <a:prstClr val="white"/>
              </a:solidFill>
              <a:latin typeface="Calibri"/>
            </a:endParaRPr>
          </a:p>
        </p:txBody>
      </p:sp>
      <p:sp>
        <p:nvSpPr>
          <p:cNvPr id="31" name="Οβάλ 30">
            <a:extLst>
              <a:ext uri="{FF2B5EF4-FFF2-40B4-BE49-F238E27FC236}">
                <a16:creationId xmlns:a16="http://schemas.microsoft.com/office/drawing/2014/main" id="{191904EA-53D0-321C-A232-C25966B6DDBC}"/>
              </a:ext>
            </a:extLst>
          </p:cNvPr>
          <p:cNvSpPr/>
          <p:nvPr/>
        </p:nvSpPr>
        <p:spPr>
          <a:xfrm>
            <a:off x="4327526" y="5918200"/>
            <a:ext cx="2638425"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Times New Roman" panose="02020603050405020304" pitchFamily="18" charset="0"/>
                <a:ea typeface="Times New Roman" panose="02020603050405020304" pitchFamily="18" charset="0"/>
              </a:rPr>
              <a:t>Games4CoSkills</a:t>
            </a:r>
            <a:endParaRPr lang="el-GR" dirty="0">
              <a:solidFill>
                <a:prstClr val="white"/>
              </a:solidFill>
              <a:latin typeface="Calibri"/>
            </a:endParaRPr>
          </a:p>
        </p:txBody>
      </p:sp>
      <p:sp>
        <p:nvSpPr>
          <p:cNvPr id="33" name="Οβάλ 32">
            <a:extLst>
              <a:ext uri="{FF2B5EF4-FFF2-40B4-BE49-F238E27FC236}">
                <a16:creationId xmlns:a16="http://schemas.microsoft.com/office/drawing/2014/main" id="{E9AF560A-98BD-2E83-4418-944520230704}"/>
              </a:ext>
            </a:extLst>
          </p:cNvPr>
          <p:cNvSpPr/>
          <p:nvPr/>
        </p:nvSpPr>
        <p:spPr>
          <a:xfrm>
            <a:off x="1524000" y="3810001"/>
            <a:ext cx="2033588" cy="4873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schemeClr val="tx1"/>
                </a:solidFill>
                <a:latin typeface="Times New Roman" panose="02020603050405020304" pitchFamily="18" charset="0"/>
                <a:ea typeface="FreeSans"/>
              </a:rPr>
              <a:t>E</a:t>
            </a:r>
            <a:r>
              <a:rPr lang="el-GR" dirty="0">
                <a:solidFill>
                  <a:schemeClr val="tx1"/>
                </a:solidFill>
                <a:latin typeface="Times New Roman" panose="02020603050405020304" pitchFamily="18" charset="0"/>
                <a:ea typeface="FreeSans"/>
              </a:rPr>
              <a:t>.</a:t>
            </a:r>
            <a:r>
              <a:rPr lang="en-US" dirty="0">
                <a:solidFill>
                  <a:schemeClr val="tx1"/>
                </a:solidFill>
                <a:latin typeface="Times New Roman" panose="02020603050405020304" pitchFamily="18" charset="0"/>
                <a:ea typeface="FreeSans"/>
              </a:rPr>
              <a:t>L</a:t>
            </a:r>
            <a:r>
              <a:rPr lang="el-GR" dirty="0">
                <a:solidFill>
                  <a:schemeClr val="tx1"/>
                </a:solidFill>
                <a:latin typeface="Times New Roman" panose="02020603050405020304" pitchFamily="18" charset="0"/>
                <a:ea typeface="FreeSans"/>
              </a:rPr>
              <a:t>.</a:t>
            </a:r>
            <a:r>
              <a:rPr lang="en-US" dirty="0">
                <a:solidFill>
                  <a:schemeClr val="tx1"/>
                </a:solidFill>
                <a:latin typeface="Times New Roman" panose="02020603050405020304" pitchFamily="18" charset="0"/>
                <a:ea typeface="FreeSans"/>
              </a:rPr>
              <a:t>So</a:t>
            </a:r>
            <a:r>
              <a:rPr lang="el-GR" dirty="0">
                <a:solidFill>
                  <a:schemeClr val="tx1"/>
                </a:solidFill>
                <a:latin typeface="Times New Roman" panose="02020603050405020304" pitchFamily="18" charset="0"/>
                <a:ea typeface="FreeSans"/>
              </a:rPr>
              <a:t>.</a:t>
            </a:r>
            <a:r>
              <a:rPr lang="en-US" dirty="0">
                <a:solidFill>
                  <a:schemeClr val="tx1"/>
                </a:solidFill>
                <a:latin typeface="Times New Roman" panose="02020603050405020304" pitchFamily="18" charset="0"/>
                <a:ea typeface="FreeSans"/>
              </a:rPr>
              <a:t>M</a:t>
            </a:r>
            <a:r>
              <a:rPr lang="el-GR" dirty="0">
                <a:solidFill>
                  <a:schemeClr val="tx1"/>
                </a:solidFill>
                <a:latin typeface="Times New Roman" panose="02020603050405020304" pitchFamily="18" charset="0"/>
                <a:ea typeface="FreeSans"/>
              </a:rPr>
              <a:t>.</a:t>
            </a:r>
            <a:r>
              <a:rPr lang="en-US" dirty="0">
                <a:solidFill>
                  <a:schemeClr val="tx1"/>
                </a:solidFill>
                <a:latin typeface="Times New Roman" panose="02020603050405020304" pitchFamily="18" charset="0"/>
                <a:ea typeface="FreeSans"/>
              </a:rPr>
              <a:t>C</a:t>
            </a:r>
            <a:r>
              <a:rPr lang="el-GR" dirty="0">
                <a:solidFill>
                  <a:schemeClr val="tx1"/>
                </a:solidFill>
                <a:latin typeface="Times New Roman" panose="02020603050405020304" pitchFamily="18" charset="0"/>
                <a:ea typeface="FreeSans"/>
              </a:rPr>
              <a:t>.</a:t>
            </a:r>
            <a:r>
              <a:rPr lang="en-US" dirty="0">
                <a:solidFill>
                  <a:prstClr val="white"/>
                </a:solidFill>
                <a:latin typeface="Times New Roman" panose="02020603050405020304" pitchFamily="18" charset="0"/>
                <a:ea typeface="FreeSans"/>
              </a:rPr>
              <a:t>I</a:t>
            </a:r>
            <a:endParaRPr lang="el-GR" dirty="0">
              <a:solidFill>
                <a:prstClr val="white"/>
              </a:solidFill>
              <a:latin typeface="Calibri"/>
            </a:endParaRPr>
          </a:p>
        </p:txBody>
      </p:sp>
      <p:sp>
        <p:nvSpPr>
          <p:cNvPr id="37" name="Οβάλ 36">
            <a:extLst>
              <a:ext uri="{FF2B5EF4-FFF2-40B4-BE49-F238E27FC236}">
                <a16:creationId xmlns:a16="http://schemas.microsoft.com/office/drawing/2014/main" id="{B90B05F6-1975-EBC2-CBD1-01FEB91EE9CF}"/>
              </a:ext>
            </a:extLst>
          </p:cNvPr>
          <p:cNvSpPr/>
          <p:nvPr/>
        </p:nvSpPr>
        <p:spPr>
          <a:xfrm>
            <a:off x="1752600" y="760413"/>
            <a:ext cx="1881188" cy="538162"/>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VRADA</a:t>
            </a:r>
            <a:endParaRPr lang="el-GR" dirty="0">
              <a:solidFill>
                <a:prstClr val="white"/>
              </a:solidFill>
              <a:latin typeface="Calibri"/>
            </a:endParaRPr>
          </a:p>
        </p:txBody>
      </p:sp>
      <p:sp>
        <p:nvSpPr>
          <p:cNvPr id="34" name="Οβάλ 33">
            <a:extLst>
              <a:ext uri="{FF2B5EF4-FFF2-40B4-BE49-F238E27FC236}">
                <a16:creationId xmlns:a16="http://schemas.microsoft.com/office/drawing/2014/main" id="{578F7E93-D5AF-150A-3F9C-B106709342F9}"/>
              </a:ext>
            </a:extLst>
          </p:cNvPr>
          <p:cNvSpPr/>
          <p:nvPr/>
        </p:nvSpPr>
        <p:spPr>
          <a:xfrm>
            <a:off x="9067801" y="1660525"/>
            <a:ext cx="1597025" cy="5651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black"/>
                </a:solidFill>
                <a:latin typeface="Calibri"/>
              </a:rPr>
              <a:t>GECONEU</a:t>
            </a:r>
            <a:endParaRPr lang="el-GR" b="1" dirty="0">
              <a:solidFill>
                <a:prstClr val="black"/>
              </a:solidFill>
              <a:latin typeface="Calibri"/>
            </a:endParaRP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1 - Τίτλος">
            <a:extLst>
              <a:ext uri="{FF2B5EF4-FFF2-40B4-BE49-F238E27FC236}">
                <a16:creationId xmlns:a16="http://schemas.microsoft.com/office/drawing/2014/main" id="{9E72EE91-BEA9-20FC-9826-1B30AEB93E67}"/>
              </a:ext>
            </a:extLst>
          </p:cNvPr>
          <p:cNvSpPr>
            <a:spLocks noGrp="1"/>
          </p:cNvSpPr>
          <p:nvPr>
            <p:ph type="title"/>
          </p:nvPr>
        </p:nvSpPr>
        <p:spPr/>
        <p:txBody>
          <a:bodyPr/>
          <a:lstStyle/>
          <a:p>
            <a:pPr eaLnBrk="1" hangingPunct="1"/>
            <a:r>
              <a:rPr lang="el-GR" altLang="el-GR" sz="3200" b="1" dirty="0">
                <a:solidFill>
                  <a:srgbClr val="FF0000"/>
                </a:solidFill>
              </a:rPr>
              <a:t>Πανελλήνια Ομοσπονδία Νόσου</a:t>
            </a:r>
            <a:r>
              <a:rPr lang="en-US" altLang="el-GR" sz="3200" b="1" dirty="0">
                <a:solidFill>
                  <a:srgbClr val="FF0000"/>
                </a:solidFill>
              </a:rPr>
              <a:t> Alzheimer</a:t>
            </a:r>
            <a:endParaRPr lang="el-GR" altLang="el-GR" sz="3200" b="1" dirty="0">
              <a:solidFill>
                <a:srgbClr val="FF0000"/>
              </a:solidFill>
            </a:endParaRPr>
          </a:p>
        </p:txBody>
      </p:sp>
      <p:sp>
        <p:nvSpPr>
          <p:cNvPr id="151555" name="2 - Θέση περιεχομένου">
            <a:extLst>
              <a:ext uri="{FF2B5EF4-FFF2-40B4-BE49-F238E27FC236}">
                <a16:creationId xmlns:a16="http://schemas.microsoft.com/office/drawing/2014/main" id="{6F0C9624-FED9-2694-86D0-C6FBBBECA70A}"/>
              </a:ext>
            </a:extLst>
          </p:cNvPr>
          <p:cNvSpPr>
            <a:spLocks noGrp="1"/>
          </p:cNvSpPr>
          <p:nvPr>
            <p:ph idx="1"/>
          </p:nvPr>
        </p:nvSpPr>
        <p:spPr>
          <a:xfrm>
            <a:off x="1" y="1989139"/>
            <a:ext cx="6310314" cy="5037137"/>
          </a:xfrm>
        </p:spPr>
        <p:txBody>
          <a:bodyPr/>
          <a:lstStyle/>
          <a:p>
            <a:pPr algn="just" eaLnBrk="1" hangingPunct="1">
              <a:buFontTx/>
              <a:buNone/>
            </a:pPr>
            <a:r>
              <a:rPr lang="el-GR" altLang="el-GR" sz="2800" dirty="0"/>
              <a:t>Τον Ιούνιο του </a:t>
            </a:r>
            <a:r>
              <a:rPr lang="en-US" altLang="el-GR" dirty="0"/>
              <a:t>2007, 23 </a:t>
            </a:r>
            <a:r>
              <a:rPr lang="el-GR" altLang="el-GR" dirty="0"/>
              <a:t>Εταιρείες </a:t>
            </a:r>
            <a:r>
              <a:rPr lang="en-US" altLang="el-GR" dirty="0"/>
              <a:t>Alzheimer</a:t>
            </a:r>
            <a:r>
              <a:rPr lang="el-GR" altLang="el-GR" dirty="0"/>
              <a:t> ίδρυσαν την Πανελλήνια Ομοσπονδία</a:t>
            </a:r>
            <a:r>
              <a:rPr lang="en-US" altLang="el-GR" dirty="0"/>
              <a:t>. </a:t>
            </a:r>
            <a:endParaRPr lang="el-GR" altLang="el-GR" dirty="0"/>
          </a:p>
          <a:p>
            <a:pPr algn="just" eaLnBrk="1" hangingPunct="1">
              <a:buFontTx/>
              <a:buNone/>
            </a:pPr>
            <a:endParaRPr lang="el-GR" altLang="el-GR" dirty="0"/>
          </a:p>
          <a:p>
            <a:pPr algn="just" eaLnBrk="1" hangingPunct="1">
              <a:buFontTx/>
              <a:buNone/>
            </a:pPr>
            <a:r>
              <a:rPr lang="el-GR" altLang="el-GR" dirty="0"/>
              <a:t>Σήμερα, μετά 15 χρόνια 49 ΕΤΑΙΡΕΙΕΣ</a:t>
            </a:r>
            <a:endParaRPr lang="en-US" altLang="el-GR" dirty="0"/>
          </a:p>
          <a:p>
            <a:pPr eaLnBrk="1" hangingPunct="1"/>
            <a:endParaRPr lang="el-GR" altLang="el-GR" dirty="0"/>
          </a:p>
        </p:txBody>
      </p:sp>
      <p:pic>
        <p:nvPicPr>
          <p:cNvPr id="123906" name="Picture 2" descr="C:\Documents and Settings\v.sakka\Επιφάνεια εργασίας\Εικόνα1.jpg">
            <a:extLst>
              <a:ext uri="{FF2B5EF4-FFF2-40B4-BE49-F238E27FC236}">
                <a16:creationId xmlns:a16="http://schemas.microsoft.com/office/drawing/2014/main" id="{601E42DA-D74A-E63D-267F-DC932F1E3063}"/>
              </a:ext>
            </a:extLst>
          </p:cNvPr>
          <p:cNvPicPr>
            <a:picLocks noChangeAspect="1" noChangeArrowheads="1"/>
          </p:cNvPicPr>
          <p:nvPr/>
        </p:nvPicPr>
        <p:blipFill>
          <a:blip r:embed="rId2" cstate="print"/>
          <a:srcRect/>
          <a:stretch>
            <a:fillRect/>
          </a:stretch>
        </p:blipFill>
        <p:spPr bwMode="auto">
          <a:xfrm>
            <a:off x="6596067" y="1444102"/>
            <a:ext cx="5595932" cy="5139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1558" name="Picture 12" descr="Alzheimer Ellas 1">
            <a:extLst>
              <a:ext uri="{FF2B5EF4-FFF2-40B4-BE49-F238E27FC236}">
                <a16:creationId xmlns:a16="http://schemas.microsoft.com/office/drawing/2014/main" id="{ECD09AFC-E781-0F25-4718-C36EC5789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93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ÎÏÎ¿ÏÎ­Î»ÎµÏÎ¼Î± ÎµÎ¹ÎºÏÎ½Î±Ï Î³Î¹Î± logo omospondia alzheimer">
            <a:extLst>
              <a:ext uri="{FF2B5EF4-FFF2-40B4-BE49-F238E27FC236}">
                <a16:creationId xmlns:a16="http://schemas.microsoft.com/office/drawing/2014/main" id="{9479061E-2B08-A07F-FA34-AA2080849247}"/>
              </a:ext>
            </a:extLst>
          </p:cNvPr>
          <p:cNvPicPr>
            <a:picLocks noChangeAspect="1" noChangeArrowheads="1"/>
          </p:cNvPicPr>
          <p:nvPr/>
        </p:nvPicPr>
        <p:blipFill>
          <a:blip r:embed="rId4"/>
          <a:srcRect/>
          <a:stretch>
            <a:fillRect/>
          </a:stretch>
        </p:blipFill>
        <p:spPr bwMode="auto">
          <a:xfrm>
            <a:off x="10940191" y="0"/>
            <a:ext cx="1251808" cy="967206"/>
          </a:xfrm>
          <a:prstGeom prst="rect">
            <a:avLst/>
          </a:prstGeom>
          <a:noFill/>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0425"/>
            <a:ext cx="12192000" cy="1225536"/>
          </a:xfrm>
        </p:spPr>
        <p:txBody>
          <a:bodyPr>
            <a:normAutofit fontScale="90000"/>
          </a:bodyPr>
          <a:lstStyle/>
          <a:p>
            <a:pPr algn="ctr"/>
            <a:br>
              <a:rPr lang="el-GR" sz="18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“Bridge” project: </a:t>
            </a:r>
            <a:r>
              <a:rPr lang="el-GR" sz="2400" b="1" dirty="0">
                <a:solidFill>
                  <a:srgbClr val="FF0000"/>
                </a:solidFill>
                <a:latin typeface="Arial" panose="020B0604020202020204" pitchFamily="34" charset="0"/>
                <a:cs typeface="Arial" panose="020B0604020202020204" pitchFamily="34" charset="0"/>
              </a:rPr>
              <a:t>Μια Ευρωπαϊκή καινοτόμα </a:t>
            </a:r>
            <a:r>
              <a:rPr lang="el-GR" sz="2400" b="1" dirty="0" err="1">
                <a:solidFill>
                  <a:srgbClr val="FF0000"/>
                </a:solidFill>
                <a:latin typeface="Arial" panose="020B0604020202020204" pitchFamily="34" charset="0"/>
                <a:cs typeface="Arial" panose="020B0604020202020204" pitchFamily="34" charset="0"/>
              </a:rPr>
              <a:t>διαγενεακή</a:t>
            </a:r>
            <a:r>
              <a:rPr lang="el-GR" sz="2400" b="1" dirty="0">
                <a:solidFill>
                  <a:srgbClr val="FF0000"/>
                </a:solidFill>
                <a:latin typeface="Arial" panose="020B0604020202020204" pitchFamily="34" charset="0"/>
                <a:cs typeface="Arial" panose="020B0604020202020204" pitchFamily="34" charset="0"/>
              </a:rPr>
              <a:t> παρέμβαση </a:t>
            </a:r>
            <a:br>
              <a:rPr lang="el-GR" sz="2400" b="1" dirty="0">
                <a:solidFill>
                  <a:srgbClr val="FF0000"/>
                </a:solidFill>
                <a:latin typeface="Arial" panose="020B0604020202020204" pitchFamily="34" charset="0"/>
                <a:cs typeface="Arial" panose="020B0604020202020204" pitchFamily="34" charset="0"/>
              </a:rPr>
            </a:br>
            <a:r>
              <a:rPr lang="el-GR" sz="2400" b="1" dirty="0">
                <a:solidFill>
                  <a:srgbClr val="FF0000"/>
                </a:solidFill>
                <a:latin typeface="Arial" panose="020B0604020202020204" pitchFamily="34" charset="0"/>
                <a:cs typeface="Arial" panose="020B0604020202020204" pitchFamily="34" charset="0"/>
              </a:rPr>
              <a:t>με χρήση των Σοβαρών παιχνιδιών για τα άτομα με άνοια</a:t>
            </a:r>
            <a:br>
              <a:rPr lang="en-US" sz="1800" b="1" dirty="0">
                <a:solidFill>
                  <a:srgbClr val="FF0000"/>
                </a:solidFill>
                <a:latin typeface="Arial" panose="020B0604020202020204" pitchFamily="34" charset="0"/>
                <a:cs typeface="Arial" panose="020B0604020202020204" pitchFamily="34" charset="0"/>
              </a:rPr>
            </a:b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hlinkClick r:id="rId2"/>
              </a:rPr>
              <a:t>https://projectbridge.eu/</a:t>
            </a:r>
            <a:endParaRPr lang="el-GR" sz="1800" b="1" dirty="0">
              <a:latin typeface="Arial" panose="020B0604020202020204" pitchFamily="34" charset="0"/>
              <a:cs typeface="Arial" panose="020B0604020202020204" pitchFamily="34" charset="0"/>
            </a:endParaRPr>
          </a:p>
        </p:txBody>
      </p:sp>
      <p:sp>
        <p:nvSpPr>
          <p:cNvPr id="3" name="2 - Θέση περιεχομένου"/>
          <p:cNvSpPr>
            <a:spLocks noGrp="1"/>
          </p:cNvSpPr>
          <p:nvPr>
            <p:ph idx="1"/>
          </p:nvPr>
        </p:nvSpPr>
        <p:spPr>
          <a:xfrm>
            <a:off x="242072" y="1730183"/>
            <a:ext cx="6283245" cy="4525963"/>
          </a:xfrm>
        </p:spPr>
        <p:txBody>
          <a:bodyPr>
            <a:normAutofit fontScale="92500"/>
          </a:bodyPr>
          <a:lstStyle/>
          <a:p>
            <a:endParaRPr lang="en-US" sz="2400" b="1" dirty="0"/>
          </a:p>
          <a:p>
            <a:r>
              <a:rPr lang="el-GR" sz="2400" spc="-1" dirty="0">
                <a:solidFill>
                  <a:srgbClr val="000000"/>
                </a:solidFill>
                <a:uFill>
                  <a:solidFill>
                    <a:srgbClr val="FFFFFF"/>
                  </a:solidFill>
                </a:uFill>
                <a:ea typeface="Calibri"/>
              </a:rPr>
              <a:t>Σεπτέμβριος</a:t>
            </a:r>
            <a:r>
              <a:rPr lang="en-US" sz="2400" spc="-1" dirty="0">
                <a:solidFill>
                  <a:srgbClr val="000000"/>
                </a:solidFill>
                <a:uFill>
                  <a:solidFill>
                    <a:srgbClr val="FFFFFF"/>
                  </a:solidFill>
                </a:uFill>
                <a:ea typeface="Calibri"/>
              </a:rPr>
              <a:t> 2018 - </a:t>
            </a:r>
            <a:r>
              <a:rPr lang="el-GR" sz="2400" spc="-1" dirty="0">
                <a:solidFill>
                  <a:srgbClr val="000000"/>
                </a:solidFill>
                <a:uFill>
                  <a:solidFill>
                    <a:srgbClr val="FFFFFF"/>
                  </a:solidFill>
                </a:uFill>
                <a:ea typeface="Calibri"/>
              </a:rPr>
              <a:t>Αύγουστος</a:t>
            </a:r>
            <a:r>
              <a:rPr lang="en-US" sz="2400" spc="-1" dirty="0">
                <a:solidFill>
                  <a:srgbClr val="000000"/>
                </a:solidFill>
                <a:uFill>
                  <a:solidFill>
                    <a:srgbClr val="FFFFFF"/>
                  </a:solidFill>
                </a:uFill>
                <a:ea typeface="Calibri"/>
              </a:rPr>
              <a:t> 2021</a:t>
            </a:r>
          </a:p>
          <a:p>
            <a:pPr marL="0" indent="0">
              <a:buNone/>
            </a:pPr>
            <a:endParaRPr lang="en-US" sz="2400" b="1" dirty="0"/>
          </a:p>
          <a:p>
            <a:pPr marL="0" indent="0">
              <a:buNone/>
            </a:pPr>
            <a:r>
              <a:rPr lang="en-US" sz="2400" dirty="0"/>
              <a:t>  </a:t>
            </a:r>
            <a:r>
              <a:rPr lang="el-GR" sz="2400" b="1" dirty="0">
                <a:solidFill>
                  <a:srgbClr val="FF0000"/>
                </a:solidFill>
              </a:rPr>
              <a:t>Στόχοι</a:t>
            </a:r>
            <a:endParaRPr lang="en-US" sz="2400" dirty="0">
              <a:solidFill>
                <a:srgbClr val="000000"/>
              </a:solidFill>
            </a:endParaRPr>
          </a:p>
          <a:p>
            <a:r>
              <a:rPr lang="el-GR" sz="2400" dirty="0">
                <a:solidFill>
                  <a:srgbClr val="000000"/>
                </a:solidFill>
              </a:rPr>
              <a:t>Να αναπτύξει και να ελέγξει </a:t>
            </a:r>
            <a:r>
              <a:rPr lang="el-GR" sz="2400" b="1" dirty="0">
                <a:solidFill>
                  <a:srgbClr val="00B050"/>
                </a:solidFill>
              </a:rPr>
              <a:t>8 Σοβαρά παιχνίδια </a:t>
            </a:r>
            <a:r>
              <a:rPr lang="el-GR" sz="2400" dirty="0">
                <a:solidFill>
                  <a:srgbClr val="000000"/>
                </a:solidFill>
              </a:rPr>
              <a:t>(</a:t>
            </a:r>
            <a:r>
              <a:rPr lang="el-GR" sz="2400" b="1" dirty="0">
                <a:solidFill>
                  <a:srgbClr val="00B0F0"/>
                </a:solidFill>
              </a:rPr>
              <a:t>ψηφιακά και επιτραπέζια</a:t>
            </a:r>
            <a:r>
              <a:rPr lang="el-GR" sz="2400" dirty="0">
                <a:solidFill>
                  <a:srgbClr val="000000"/>
                </a:solidFill>
              </a:rPr>
              <a:t>) τα οποία έχουν θετική επίδραση στα συμπτώματα της άνοιας</a:t>
            </a:r>
            <a:endParaRPr lang="en-US" sz="2400" dirty="0"/>
          </a:p>
          <a:p>
            <a:pPr>
              <a:spcBef>
                <a:spcPts val="1200"/>
              </a:spcBef>
            </a:pPr>
            <a:r>
              <a:rPr lang="el-GR" sz="2400" dirty="0">
                <a:solidFill>
                  <a:srgbClr val="000000"/>
                </a:solidFill>
              </a:rPr>
              <a:t>Να δημιουργήσει παιχνίδια μέσα από </a:t>
            </a:r>
            <a:r>
              <a:rPr lang="el-GR" sz="2400" b="1" dirty="0">
                <a:solidFill>
                  <a:srgbClr val="000000"/>
                </a:solidFill>
              </a:rPr>
              <a:t>ΔΙΑΓΕΝΕΑΚΑ</a:t>
            </a:r>
            <a:r>
              <a:rPr lang="el-GR" sz="2400" dirty="0">
                <a:solidFill>
                  <a:srgbClr val="000000"/>
                </a:solidFill>
              </a:rPr>
              <a:t> εργαστήρια με την συμμετοχή των </a:t>
            </a:r>
            <a:r>
              <a:rPr lang="el-GR" sz="2400" b="1" dirty="0">
                <a:solidFill>
                  <a:srgbClr val="7030A0"/>
                </a:solidFill>
              </a:rPr>
              <a:t>νέων ατόμων</a:t>
            </a:r>
            <a:r>
              <a:rPr lang="el-GR" sz="2400" dirty="0">
                <a:solidFill>
                  <a:srgbClr val="000000"/>
                </a:solidFill>
              </a:rPr>
              <a:t>, </a:t>
            </a:r>
            <a:r>
              <a:rPr lang="el-GR" sz="2400" b="1" dirty="0">
                <a:solidFill>
                  <a:srgbClr val="00B050"/>
                </a:solidFill>
              </a:rPr>
              <a:t>ηλικιωμένων</a:t>
            </a:r>
            <a:r>
              <a:rPr lang="el-GR" sz="2400" dirty="0">
                <a:solidFill>
                  <a:srgbClr val="000000"/>
                </a:solidFill>
              </a:rPr>
              <a:t>, </a:t>
            </a:r>
            <a:r>
              <a:rPr lang="el-GR" sz="2400" b="1" dirty="0">
                <a:solidFill>
                  <a:srgbClr val="FF0000"/>
                </a:solidFill>
              </a:rPr>
              <a:t>περιθαλπόντων</a:t>
            </a:r>
            <a:r>
              <a:rPr lang="el-GR" sz="2400" dirty="0">
                <a:solidFill>
                  <a:srgbClr val="000000"/>
                </a:solidFill>
              </a:rPr>
              <a:t> και των </a:t>
            </a:r>
            <a:r>
              <a:rPr lang="el-GR" sz="2400" b="1" dirty="0">
                <a:solidFill>
                  <a:srgbClr val="00B0F0"/>
                </a:solidFill>
              </a:rPr>
              <a:t>επαγγελματιών υγείας</a:t>
            </a:r>
            <a:r>
              <a:rPr lang="el-GR" sz="2400" dirty="0">
                <a:solidFill>
                  <a:srgbClr val="000000"/>
                </a:solidFill>
              </a:rPr>
              <a:t>. </a:t>
            </a:r>
            <a:endParaRPr lang="el-GR" sz="2400" dirty="0"/>
          </a:p>
        </p:txBody>
      </p:sp>
      <p:pic>
        <p:nvPicPr>
          <p:cNvPr id="4" name="3 - Εικόνα" descr="bridge logo_Erasmusplus.png"/>
          <p:cNvPicPr>
            <a:picLocks noChangeAspect="1"/>
          </p:cNvPicPr>
          <p:nvPr/>
        </p:nvPicPr>
        <p:blipFill>
          <a:blip r:embed="rId3"/>
          <a:stretch>
            <a:fillRect/>
          </a:stretch>
        </p:blipFill>
        <p:spPr>
          <a:xfrm>
            <a:off x="9258008" y="852529"/>
            <a:ext cx="2744214" cy="1162622"/>
          </a:xfrm>
          <a:prstGeom prst="rect">
            <a:avLst/>
          </a:prstGeom>
        </p:spPr>
      </p:pic>
      <p:pic>
        <p:nvPicPr>
          <p:cNvPr id="7" name="Εικόνα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2659" y="2754341"/>
            <a:ext cx="5249341" cy="3374452"/>
          </a:xfrm>
          <a:prstGeom prst="rect">
            <a:avLst/>
          </a:prstGeom>
        </p:spPr>
      </p:pic>
      <p:pic>
        <p:nvPicPr>
          <p:cNvPr id="5" name="Picture 12" descr="Alzheimer Ellas 1">
            <a:extLst>
              <a:ext uri="{FF2B5EF4-FFF2-40B4-BE49-F238E27FC236}">
                <a16:creationId xmlns:a16="http://schemas.microsoft.com/office/drawing/2014/main" id="{AF5438B7-4CC9-1D59-69C2-FFE54322C7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04111"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ÎÏÎ¿ÏÎ­Î»ÎµÏÎ¼Î± ÎµÎ¹ÎºÏÎ½Î±Ï Î³Î¹Î± logo omospondia alzheimer">
            <a:extLst>
              <a:ext uri="{FF2B5EF4-FFF2-40B4-BE49-F238E27FC236}">
                <a16:creationId xmlns:a16="http://schemas.microsoft.com/office/drawing/2014/main" id="{F8217C84-882E-608F-0017-445DCDB302D7}"/>
              </a:ext>
            </a:extLst>
          </p:cNvPr>
          <p:cNvPicPr>
            <a:picLocks noChangeAspect="1" noChangeArrowheads="1"/>
          </p:cNvPicPr>
          <p:nvPr/>
        </p:nvPicPr>
        <p:blipFill>
          <a:blip r:embed="rId6"/>
          <a:srcRect/>
          <a:stretch>
            <a:fillRect/>
          </a:stretch>
        </p:blipFill>
        <p:spPr bwMode="auto">
          <a:xfrm>
            <a:off x="11088612" y="0"/>
            <a:ext cx="1103387" cy="852529"/>
          </a:xfrm>
          <a:prstGeom prst="rect">
            <a:avLst/>
          </a:prstGeom>
          <a:noFill/>
        </p:spPr>
      </p:pic>
    </p:spTree>
    <p:extLst>
      <p:ext uri="{BB962C8B-B14F-4D97-AF65-F5344CB8AC3E}">
        <p14:creationId xmlns:p14="http://schemas.microsoft.com/office/powerpoint/2010/main" val="2684955382"/>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41240" y="1113800"/>
            <a:ext cx="9000218" cy="5857892"/>
          </a:xfrm>
        </p:spPr>
        <p:txBody>
          <a:bodyPr>
            <a:normAutofit lnSpcReduction="10000"/>
          </a:bodyPr>
          <a:lstStyle/>
          <a:p>
            <a:pPr>
              <a:buNone/>
            </a:pPr>
            <a:endParaRPr lang="en-US" sz="2400" dirty="0"/>
          </a:p>
          <a:p>
            <a:pPr marL="514350" indent="-514350">
              <a:buFont typeface="+mj-lt"/>
              <a:buAutoNum type="arabicPeriod"/>
            </a:pPr>
            <a:endParaRPr lang="en-US" sz="2400" dirty="0"/>
          </a:p>
          <a:p>
            <a:pPr marL="514350" indent="-514350">
              <a:buFont typeface="+mj-lt"/>
              <a:buAutoNum type="arabicPeriod"/>
            </a:pPr>
            <a:r>
              <a:rPr lang="el-GR" sz="2400" dirty="0"/>
              <a:t>Πανελλήνια Ομοσπονδία Νόσου </a:t>
            </a:r>
            <a:r>
              <a:rPr lang="en-US" sz="2400" dirty="0"/>
              <a:t>Alzheimer </a:t>
            </a:r>
            <a:r>
              <a:rPr lang="el-GR" sz="2400" dirty="0"/>
              <a:t>Και Συναφών Διαταραχών</a:t>
            </a:r>
            <a:r>
              <a:rPr lang="en-US" sz="2400" dirty="0"/>
              <a:t> (Greece) – </a:t>
            </a:r>
            <a:r>
              <a:rPr lang="en-US" sz="2400" b="1" dirty="0">
                <a:solidFill>
                  <a:srgbClr val="00B0F0"/>
                </a:solidFill>
              </a:rPr>
              <a:t>Project coordinator  </a:t>
            </a:r>
          </a:p>
          <a:p>
            <a:pPr marL="514350" indent="-514350">
              <a:buFont typeface="+mj-lt"/>
              <a:buAutoNum type="arabicPeriod"/>
            </a:pPr>
            <a:endParaRPr lang="en-US" sz="2400" dirty="0"/>
          </a:p>
          <a:p>
            <a:pPr marL="514350" indent="-514350">
              <a:buFont typeface="+mj-lt"/>
              <a:buAutoNum type="arabicPeriod"/>
            </a:pPr>
            <a:r>
              <a:rPr lang="en-US" sz="2400" dirty="0" err="1"/>
              <a:t>Challedu</a:t>
            </a:r>
            <a:r>
              <a:rPr lang="en-US" sz="2400" dirty="0"/>
              <a:t> (Greece) </a:t>
            </a:r>
          </a:p>
          <a:p>
            <a:pPr marL="514350" indent="-514350">
              <a:buFont typeface="+mj-lt"/>
              <a:buAutoNum type="arabicPeriod"/>
            </a:pPr>
            <a:endParaRPr lang="en-US" sz="2400" dirty="0"/>
          </a:p>
          <a:p>
            <a:pPr marL="514350" indent="-514350">
              <a:buFont typeface="+mj-lt"/>
              <a:buAutoNum type="arabicPeriod"/>
            </a:pPr>
            <a:r>
              <a:rPr lang="el-GR" sz="2400" dirty="0"/>
              <a:t>Πανεπιστήμιο Δυτικής Μακεδονίας</a:t>
            </a:r>
            <a:r>
              <a:rPr lang="en-US" sz="2400" dirty="0"/>
              <a:t> (Greece)  </a:t>
            </a:r>
          </a:p>
          <a:p>
            <a:pPr marL="514350" indent="-514350">
              <a:buFont typeface="+mj-lt"/>
              <a:buAutoNum type="arabicPeriod"/>
            </a:pPr>
            <a:endParaRPr lang="en-US" sz="2400" dirty="0"/>
          </a:p>
          <a:p>
            <a:pPr marL="514350" indent="-514350">
              <a:buFont typeface="+mj-lt"/>
              <a:buAutoNum type="arabicPeriod"/>
            </a:pPr>
            <a:r>
              <a:rPr lang="it-IT" sz="2400" dirty="0"/>
              <a:t>Anziani e non solo Società Cooperativa Sociale (Italy)  </a:t>
            </a:r>
          </a:p>
          <a:p>
            <a:pPr marL="514350" indent="-514350">
              <a:buFont typeface="+mj-lt"/>
              <a:buAutoNum type="arabicPeriod"/>
            </a:pPr>
            <a:endParaRPr lang="it-IT" sz="2400" dirty="0"/>
          </a:p>
          <a:p>
            <a:pPr marL="514350" indent="-514350">
              <a:buFont typeface="+mj-lt"/>
              <a:buAutoNum type="arabicPeriod"/>
            </a:pPr>
            <a:r>
              <a:rPr lang="en-US" sz="2400" dirty="0" err="1"/>
              <a:t>Asociatia</a:t>
            </a:r>
            <a:r>
              <a:rPr lang="en-US" sz="2400" dirty="0"/>
              <a:t> </a:t>
            </a:r>
            <a:r>
              <a:rPr lang="en-US" sz="2400" dirty="0" err="1"/>
              <a:t>Habilitas</a:t>
            </a:r>
            <a:r>
              <a:rPr lang="en-US" sz="2400" dirty="0"/>
              <a:t> – </a:t>
            </a:r>
            <a:r>
              <a:rPr lang="en-US" sz="2400" dirty="0" err="1"/>
              <a:t>Centru</a:t>
            </a:r>
            <a:r>
              <a:rPr lang="en-US" sz="2400" dirty="0"/>
              <a:t> de </a:t>
            </a:r>
            <a:r>
              <a:rPr lang="en-US" sz="2400" dirty="0" err="1"/>
              <a:t>Resurse</a:t>
            </a:r>
            <a:r>
              <a:rPr lang="en-US" sz="2400" dirty="0"/>
              <a:t> </a:t>
            </a:r>
            <a:r>
              <a:rPr lang="en-US" sz="2400" dirty="0" err="1"/>
              <a:t>si</a:t>
            </a:r>
            <a:r>
              <a:rPr lang="en-US" sz="2400" dirty="0"/>
              <a:t> </a:t>
            </a:r>
            <a:r>
              <a:rPr lang="en-US" sz="2400" dirty="0" err="1"/>
              <a:t>Formare</a:t>
            </a:r>
            <a:r>
              <a:rPr lang="en-US" sz="2400" dirty="0"/>
              <a:t> </a:t>
            </a:r>
            <a:r>
              <a:rPr lang="en-US" sz="2400" dirty="0" err="1"/>
              <a:t>Profesionala</a:t>
            </a:r>
            <a:r>
              <a:rPr lang="en-US" sz="2400" dirty="0"/>
              <a:t> (Romania) </a:t>
            </a:r>
            <a:br>
              <a:rPr lang="en-US" dirty="0"/>
            </a:br>
            <a:endParaRPr lang="el-GR" dirty="0"/>
          </a:p>
        </p:txBody>
      </p:sp>
      <p:pic>
        <p:nvPicPr>
          <p:cNvPr id="4" name="3 - Εικόνα" descr="logo-challedu.jpg"/>
          <p:cNvPicPr>
            <a:picLocks noChangeAspect="1"/>
          </p:cNvPicPr>
          <p:nvPr/>
        </p:nvPicPr>
        <p:blipFill>
          <a:blip r:embed="rId2" cstate="print"/>
          <a:stretch>
            <a:fillRect/>
          </a:stretch>
        </p:blipFill>
        <p:spPr>
          <a:xfrm>
            <a:off x="9417867" y="2466638"/>
            <a:ext cx="1928826" cy="785818"/>
          </a:xfrm>
          <a:prstGeom prst="rect">
            <a:avLst/>
          </a:prstGeom>
        </p:spPr>
      </p:pic>
      <p:pic>
        <p:nvPicPr>
          <p:cNvPr id="5" name="4 - Εικόνα" descr="uowmfb.jpg"/>
          <p:cNvPicPr>
            <a:picLocks noChangeAspect="1"/>
          </p:cNvPicPr>
          <p:nvPr/>
        </p:nvPicPr>
        <p:blipFill>
          <a:blip r:embed="rId3" cstate="print"/>
          <a:stretch>
            <a:fillRect/>
          </a:stretch>
        </p:blipFill>
        <p:spPr>
          <a:xfrm>
            <a:off x="9560743" y="3294758"/>
            <a:ext cx="1928826" cy="807852"/>
          </a:xfrm>
          <a:prstGeom prst="rect">
            <a:avLst/>
          </a:prstGeom>
        </p:spPr>
      </p:pic>
      <p:pic>
        <p:nvPicPr>
          <p:cNvPr id="6" name="5 - Εικόνα" descr="Anzianienonsolo_disteso-2.jpg"/>
          <p:cNvPicPr>
            <a:picLocks noChangeAspect="1"/>
          </p:cNvPicPr>
          <p:nvPr/>
        </p:nvPicPr>
        <p:blipFill>
          <a:blip r:embed="rId4" cstate="print"/>
          <a:stretch>
            <a:fillRect/>
          </a:stretch>
        </p:blipFill>
        <p:spPr>
          <a:xfrm>
            <a:off x="9441458" y="4420414"/>
            <a:ext cx="1910962" cy="714380"/>
          </a:xfrm>
          <a:prstGeom prst="rect">
            <a:avLst/>
          </a:prstGeom>
        </p:spPr>
      </p:pic>
      <p:pic>
        <p:nvPicPr>
          <p:cNvPr id="7" name="6 - Εικόνα" descr="habilitas.jpg"/>
          <p:cNvPicPr>
            <a:picLocks noChangeAspect="1"/>
          </p:cNvPicPr>
          <p:nvPr/>
        </p:nvPicPr>
        <p:blipFill>
          <a:blip r:embed="rId5"/>
          <a:stretch>
            <a:fillRect/>
          </a:stretch>
        </p:blipFill>
        <p:spPr>
          <a:xfrm>
            <a:off x="9502386" y="5570005"/>
            <a:ext cx="1928826" cy="1041002"/>
          </a:xfrm>
          <a:prstGeom prst="rect">
            <a:avLst/>
          </a:prstGeom>
        </p:spPr>
      </p:pic>
      <p:pic>
        <p:nvPicPr>
          <p:cNvPr id="12" name="Picture 2" descr="ÎÏÎ¿ÏÎ­Î»ÎµÏÎ¼Î± ÎµÎ¹ÎºÏÎ½Î±Ï Î³Î¹Î± logo omospondia alzheimer"/>
          <p:cNvPicPr>
            <a:picLocks noChangeAspect="1" noChangeArrowheads="1"/>
          </p:cNvPicPr>
          <p:nvPr/>
        </p:nvPicPr>
        <p:blipFill>
          <a:blip r:embed="rId6"/>
          <a:srcRect/>
          <a:stretch>
            <a:fillRect/>
          </a:stretch>
        </p:blipFill>
        <p:spPr bwMode="auto">
          <a:xfrm>
            <a:off x="10382280" y="-60215"/>
            <a:ext cx="1785950" cy="1379909"/>
          </a:xfrm>
          <a:prstGeom prst="rect">
            <a:avLst/>
          </a:prstGeom>
          <a:noFill/>
        </p:spPr>
      </p:pic>
      <p:sp>
        <p:nvSpPr>
          <p:cNvPr id="13" name="TextShape 1"/>
          <p:cNvSpPr txBox="1"/>
          <p:nvPr/>
        </p:nvSpPr>
        <p:spPr>
          <a:xfrm>
            <a:off x="4417537" y="-344144"/>
            <a:ext cx="5000330" cy="1214422"/>
          </a:xfrm>
          <a:prstGeom prst="rect">
            <a:avLst/>
          </a:prstGeom>
          <a:noFill/>
          <a:ln>
            <a:noFill/>
          </a:ln>
        </p:spPr>
        <p:txBody>
          <a:bodyPr lIns="90000" tIns="45000" rIns="90000" bIns="45000" anchor="b"/>
          <a:lstStyle/>
          <a:p>
            <a:pPr>
              <a:lnSpc>
                <a:spcPct val="100000"/>
              </a:lnSpc>
            </a:pPr>
            <a:r>
              <a:rPr lang="el-GR" sz="4000" b="1" cap="small" spc="-1" dirty="0" err="1">
                <a:solidFill>
                  <a:srgbClr val="FF0000"/>
                </a:solidFill>
                <a:uFill>
                  <a:solidFill>
                    <a:srgbClr val="FFFFFF"/>
                  </a:solidFill>
                </a:uFill>
                <a:latin typeface="Arial" panose="020B0604020202020204" pitchFamily="34" charset="0"/>
                <a:cs typeface="Arial" panose="020B0604020202020204" pitchFamily="34" charset="0"/>
              </a:rPr>
              <a:t>Ομαδα</a:t>
            </a:r>
            <a:r>
              <a:rPr lang="el-GR" sz="4000" b="1" cap="small" spc="-1" dirty="0">
                <a:solidFill>
                  <a:srgbClr val="FF0000"/>
                </a:solidFill>
                <a:uFill>
                  <a:solidFill>
                    <a:srgbClr val="FFFFFF"/>
                  </a:solidFill>
                </a:uFill>
                <a:latin typeface="Arial" panose="020B0604020202020204" pitchFamily="34" charset="0"/>
                <a:cs typeface="Arial" panose="020B0604020202020204" pitchFamily="34" charset="0"/>
              </a:rPr>
              <a:t> </a:t>
            </a:r>
            <a:r>
              <a:rPr lang="el-GR" sz="4000" b="1" cap="small" spc="-1" dirty="0" err="1">
                <a:solidFill>
                  <a:srgbClr val="FF0000"/>
                </a:solidFill>
                <a:uFill>
                  <a:solidFill>
                    <a:srgbClr val="FFFFFF"/>
                  </a:solidFill>
                </a:uFill>
                <a:latin typeface="Arial" panose="020B0604020202020204" pitchFamily="34" charset="0"/>
                <a:cs typeface="Arial" panose="020B0604020202020204" pitchFamily="34" charset="0"/>
              </a:rPr>
              <a:t>εργου</a:t>
            </a:r>
            <a:endParaRPr lang="el-GR" sz="4000" b="1" spc="-1" dirty="0">
              <a:solidFill>
                <a:srgbClr val="FF0000"/>
              </a:solidFill>
              <a:uFill>
                <a:solidFill>
                  <a:srgbClr val="FFFFFF"/>
                </a:solidFill>
              </a:uFill>
              <a:latin typeface="Arial" panose="020B0604020202020204" pitchFamily="34" charset="0"/>
              <a:cs typeface="Arial" panose="020B0604020202020204" pitchFamily="34" charset="0"/>
            </a:endParaRPr>
          </a:p>
        </p:txBody>
      </p:sp>
      <p:pic>
        <p:nvPicPr>
          <p:cNvPr id="2" name="Picture 12" descr="Alzheimer Ellas 1">
            <a:extLst>
              <a:ext uri="{FF2B5EF4-FFF2-40B4-BE49-F238E27FC236}">
                <a16:creationId xmlns:a16="http://schemas.microsoft.com/office/drawing/2014/main" id="{3E5A2F9F-CF1F-720E-F2E9-3F733D2573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04111"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136149"/>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862373" y="-93678"/>
            <a:ext cx="8229600" cy="1225536"/>
          </a:xfrm>
        </p:spPr>
        <p:txBody>
          <a:bodyPr>
            <a:normAutofit/>
          </a:bodyPr>
          <a:lstStyle/>
          <a:p>
            <a:pPr algn="ctr"/>
            <a:r>
              <a:rPr lang="el-GR" sz="4000" b="1" dirty="0">
                <a:solidFill>
                  <a:srgbClr val="FF0000"/>
                </a:solidFill>
                <a:latin typeface="+mn-lt"/>
              </a:rPr>
              <a:t>ΑΠΟΤΕΛΕΣΜΑΤΑ</a:t>
            </a:r>
          </a:p>
        </p:txBody>
      </p:sp>
      <p:sp>
        <p:nvSpPr>
          <p:cNvPr id="3" name="2 - Θέση περιεχομένου"/>
          <p:cNvSpPr>
            <a:spLocks noGrp="1"/>
          </p:cNvSpPr>
          <p:nvPr>
            <p:ph idx="1"/>
          </p:nvPr>
        </p:nvSpPr>
        <p:spPr>
          <a:xfrm>
            <a:off x="304800" y="1153150"/>
            <a:ext cx="9144000" cy="4625989"/>
          </a:xfrm>
        </p:spPr>
        <p:txBody>
          <a:bodyPr>
            <a:normAutofit/>
          </a:bodyPr>
          <a:lstStyle/>
          <a:p>
            <a:pPr>
              <a:buAutoNum type="arabicPeriod"/>
            </a:pPr>
            <a:r>
              <a:rPr lang="el-GR" sz="1800" dirty="0">
                <a:latin typeface="Arial" panose="020B0604020202020204" pitchFamily="34" charset="0"/>
                <a:cs typeface="Arial" panose="020B0604020202020204" pitchFamily="34" charset="0"/>
              </a:rPr>
              <a:t>Οδηγός Μεθοδολογίας για την εφαρμογή των Εργαστηρίων Συν-δημιουργίας</a:t>
            </a:r>
            <a:r>
              <a:rPr lang="en-US" sz="1800" dirty="0">
                <a:latin typeface="Arial" panose="020B0604020202020204" pitchFamily="34" charset="0"/>
                <a:cs typeface="Arial" panose="020B0604020202020204" pitchFamily="34" charset="0"/>
              </a:rPr>
              <a:t>“Bridge”</a:t>
            </a:r>
          </a:p>
          <a:p>
            <a:pPr>
              <a:buAutoNum type="arabicPeriod"/>
            </a:pPr>
            <a:endParaRPr lang="en-US" sz="1800" dirty="0">
              <a:latin typeface="Arial" panose="020B0604020202020204" pitchFamily="34" charset="0"/>
              <a:cs typeface="Arial" panose="020B0604020202020204" pitchFamily="34" charset="0"/>
            </a:endParaRPr>
          </a:p>
          <a:p>
            <a:pPr>
              <a:buFont typeface="Arial" panose="020B0604020202020204" pitchFamily="34" charset="0"/>
              <a:buAutoNum type="arabicPeriod"/>
            </a:pPr>
            <a:r>
              <a:rPr lang="en-US" sz="1800" dirty="0">
                <a:latin typeface="Arial" panose="020B0604020202020204" pitchFamily="34" charset="0"/>
                <a:cs typeface="Arial" panose="020B0604020202020204" pitchFamily="34" charset="0"/>
              </a:rPr>
              <a:t>8 </a:t>
            </a:r>
            <a:r>
              <a:rPr lang="el-GR" sz="1800" dirty="0">
                <a:latin typeface="Arial" panose="020B0604020202020204" pitchFamily="34" charset="0"/>
                <a:cs typeface="Arial" panose="020B0604020202020204" pitchFamily="34" charset="0"/>
              </a:rPr>
              <a:t>ΠΑΙΧΝΙΔΙΑ </a:t>
            </a:r>
            <a:r>
              <a:rPr lang="it-IT" sz="1800" b="1" dirty="0">
                <a:solidFill>
                  <a:schemeClr val="tx1">
                    <a:lumMod val="95000"/>
                    <a:lumOff val="5000"/>
                  </a:schemeClr>
                </a:solidFill>
                <a:latin typeface="Arial" panose="020B0604020202020204" pitchFamily="34" charset="0"/>
                <a:cs typeface="Arial" panose="020B0604020202020204" pitchFamily="34" charset="0"/>
                <a:hlinkClick r:id="rId2"/>
              </a:rPr>
              <a:t>https://projectbridge.eu/</a:t>
            </a:r>
            <a:endParaRPr lang="it-IT" sz="1800" b="1" dirty="0">
              <a:solidFill>
                <a:schemeClr val="tx1">
                  <a:lumMod val="95000"/>
                  <a:lumOff val="5000"/>
                </a:schemeClr>
              </a:solidFill>
              <a:latin typeface="Arial" panose="020B0604020202020204" pitchFamily="34" charset="0"/>
              <a:cs typeface="Arial" panose="020B0604020202020204" pitchFamily="34" charset="0"/>
            </a:endParaRPr>
          </a:p>
          <a:p>
            <a:pPr>
              <a:buFont typeface="Arial" panose="020B0604020202020204" pitchFamily="34" charset="0"/>
              <a:buAutoNum type="arabicPeriod"/>
            </a:pPr>
            <a:endParaRPr lang="it-IT" sz="1800" b="1" dirty="0">
              <a:solidFill>
                <a:schemeClr val="tx1">
                  <a:lumMod val="95000"/>
                  <a:lumOff val="5000"/>
                </a:schemeClr>
              </a:solidFill>
              <a:latin typeface="Arial" panose="020B0604020202020204" pitchFamily="34" charset="0"/>
              <a:cs typeface="Arial" panose="020B0604020202020204" pitchFamily="34" charset="0"/>
            </a:endParaRPr>
          </a:p>
          <a:p>
            <a:pPr lvl="0">
              <a:buFont typeface="Arial" panose="020B0604020202020204" pitchFamily="34" charset="0"/>
              <a:buAutoNum type="arabicPeriod"/>
            </a:pPr>
            <a:r>
              <a:rPr lang="it-IT" sz="1800" spc="-100" dirty="0">
                <a:solidFill>
                  <a:srgbClr val="000000"/>
                </a:solidFill>
                <a:latin typeface="Arial" panose="020B0604020202020204" pitchFamily="34" charset="0"/>
                <a:ea typeface="Roboto" pitchFamily="2" charset="0"/>
                <a:cs typeface="Arial" panose="020B0604020202020204" pitchFamily="34" charset="0"/>
              </a:rPr>
              <a:t>E</a:t>
            </a:r>
            <a:r>
              <a:rPr lang="el-GR" sz="1800" spc="-100" dirty="0">
                <a:solidFill>
                  <a:srgbClr val="000000"/>
                </a:solidFill>
                <a:latin typeface="Arial" panose="020B0604020202020204" pitchFamily="34" charset="0"/>
                <a:ea typeface="Roboto" pitchFamily="2" charset="0"/>
                <a:cs typeface="Arial" panose="020B0604020202020204" pitchFamily="34" charset="0"/>
              </a:rPr>
              <a:t> </a:t>
            </a:r>
            <a:r>
              <a:rPr lang="it-IT" sz="1800" spc="-100" dirty="0">
                <a:solidFill>
                  <a:srgbClr val="000000"/>
                </a:solidFill>
                <a:latin typeface="Arial" panose="020B0604020202020204" pitchFamily="34" charset="0"/>
                <a:ea typeface="Roboto" pitchFamily="2" charset="0"/>
                <a:cs typeface="Arial" panose="020B0604020202020204" pitchFamily="34" charset="0"/>
              </a:rPr>
              <a:t>–</a:t>
            </a:r>
            <a:r>
              <a:rPr lang="el-GR" sz="1800" spc="-100" dirty="0">
                <a:solidFill>
                  <a:srgbClr val="000000"/>
                </a:solidFill>
                <a:latin typeface="Arial" panose="020B0604020202020204" pitchFamily="34" charset="0"/>
                <a:ea typeface="Roboto" pitchFamily="2" charset="0"/>
                <a:cs typeface="Arial" panose="020B0604020202020204" pitchFamily="34" charset="0"/>
              </a:rPr>
              <a:t> ΕΚΠΑΙΔΕΥΤΙΚΉ ΠΛΑΤΦΟΡΜΑ που συμπεριλαμβάνει</a:t>
            </a:r>
            <a:r>
              <a:rPr lang="it-IT" sz="1800" spc="-100" dirty="0">
                <a:solidFill>
                  <a:srgbClr val="000000"/>
                </a:solidFill>
                <a:latin typeface="Arial" panose="020B0604020202020204" pitchFamily="34" charset="0"/>
                <a:ea typeface="Roboto" pitchFamily="2" charset="0"/>
                <a:cs typeface="Arial" panose="020B0604020202020204" pitchFamily="34" charset="0"/>
              </a:rPr>
              <a:t> </a:t>
            </a:r>
            <a:r>
              <a:rPr lang="el-GR" sz="1800" spc="-100" dirty="0">
                <a:solidFill>
                  <a:srgbClr val="000000"/>
                </a:solidFill>
                <a:latin typeface="Arial" panose="020B0604020202020204" pitchFamily="34" charset="0"/>
                <a:ea typeface="Roboto" pitchFamily="2" charset="0"/>
                <a:cs typeface="Arial" panose="020B0604020202020204" pitchFamily="34" charset="0"/>
              </a:rPr>
              <a:t>σειρά μαθημάτων</a:t>
            </a:r>
            <a:endParaRPr lang="it-IT" sz="1800" spc="-100" dirty="0">
              <a:solidFill>
                <a:srgbClr val="000000"/>
              </a:solidFill>
              <a:latin typeface="Arial" panose="020B0604020202020204" pitchFamily="34" charset="0"/>
              <a:ea typeface="Roboto" pitchFamily="2" charset="0"/>
              <a:cs typeface="Arial" panose="020B0604020202020204" pitchFamily="34" charset="0"/>
            </a:endParaRPr>
          </a:p>
          <a:p>
            <a:pPr marL="0" lvl="0" indent="0">
              <a:buNone/>
            </a:pPr>
            <a:r>
              <a:rPr lang="it-IT" sz="1800" spc="-100" dirty="0">
                <a:solidFill>
                  <a:srgbClr val="000000"/>
                </a:solidFill>
                <a:latin typeface="Arial" panose="020B0604020202020204" pitchFamily="34" charset="0"/>
                <a:cs typeface="Arial" panose="020B0604020202020204" pitchFamily="34" charset="0"/>
                <a:hlinkClick r:id="rId3"/>
              </a:rPr>
              <a:t>    </a:t>
            </a:r>
            <a:r>
              <a:rPr lang="en-US" sz="1800" dirty="0">
                <a:solidFill>
                  <a:srgbClr val="000000"/>
                </a:solidFill>
                <a:latin typeface="Arial" panose="020B0604020202020204" pitchFamily="34" charset="0"/>
                <a:cs typeface="Arial" panose="020B0604020202020204" pitchFamily="34" charset="0"/>
                <a:hlinkClick r:id="rId3"/>
              </a:rPr>
              <a:t>http://bridgecourses.uowm.gr/</a:t>
            </a:r>
            <a:endParaRPr lang="en-US" sz="1800" dirty="0">
              <a:solidFill>
                <a:srgbClr val="000000"/>
              </a:solidFill>
              <a:latin typeface="Arial" panose="020B0604020202020204" pitchFamily="34" charset="0"/>
              <a:cs typeface="Arial" panose="020B0604020202020204" pitchFamily="34" charset="0"/>
            </a:endParaRPr>
          </a:p>
          <a:p>
            <a:pPr>
              <a:buFont typeface="Arial" panose="020B0604020202020204" pitchFamily="34" charset="0"/>
              <a:buAutoNum type="arabicPeriod"/>
            </a:pPr>
            <a:endParaRPr lang="it-IT" sz="1800" b="1" dirty="0">
              <a:solidFill>
                <a:schemeClr val="tx1">
                  <a:lumMod val="95000"/>
                  <a:lumOff val="5000"/>
                </a:schemeClr>
              </a:solidFill>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endParaRPr lang="el-GR" sz="1800" dirty="0">
              <a:latin typeface="Arial" panose="020B0604020202020204" pitchFamily="34" charset="0"/>
              <a:cs typeface="Arial" panose="020B0604020202020204" pitchFamily="34" charset="0"/>
            </a:endParaRPr>
          </a:p>
          <a:p>
            <a:endParaRPr lang="el-GR" sz="1800" dirty="0">
              <a:latin typeface="Arial" panose="020B0604020202020204" pitchFamily="34" charset="0"/>
              <a:cs typeface="Arial" panose="020B0604020202020204" pitchFamily="34" charset="0"/>
            </a:endParaRPr>
          </a:p>
        </p:txBody>
      </p:sp>
      <p:pic>
        <p:nvPicPr>
          <p:cNvPr id="6" name="30 - Εικόνα" descr="Next Destination.PNG"/>
          <p:cNvPicPr/>
          <p:nvPr/>
        </p:nvPicPr>
        <p:blipFill>
          <a:blip r:embed="rId4" cstate="print"/>
          <a:stretch>
            <a:fillRect/>
          </a:stretch>
        </p:blipFill>
        <p:spPr>
          <a:xfrm>
            <a:off x="171211" y="5228275"/>
            <a:ext cx="2837981" cy="1619897"/>
          </a:xfrm>
          <a:prstGeom prst="rect">
            <a:avLst/>
          </a:prstGeom>
        </p:spPr>
      </p:pic>
      <p:pic>
        <p:nvPicPr>
          <p:cNvPr id="7" name="Immagine 2"/>
          <p:cNvPicPr/>
          <p:nvPr/>
        </p:nvPicPr>
        <p:blipFill>
          <a:blip r:embed="rId5"/>
          <a:stretch>
            <a:fillRect/>
          </a:stretch>
        </p:blipFill>
        <p:spPr bwMode="auto">
          <a:xfrm flipH="1">
            <a:off x="9921308" y="5133132"/>
            <a:ext cx="2008390" cy="1571636"/>
          </a:xfrm>
          <a:prstGeom prst="rect">
            <a:avLst/>
          </a:prstGeom>
        </p:spPr>
      </p:pic>
      <p:pic>
        <p:nvPicPr>
          <p:cNvPr id="8" name="4 - Εικόνα" descr="Figure 6.png"/>
          <p:cNvPicPr/>
          <p:nvPr/>
        </p:nvPicPr>
        <p:blipFill>
          <a:blip r:embed="rId6"/>
          <a:stretch>
            <a:fillRect/>
          </a:stretch>
        </p:blipFill>
        <p:spPr>
          <a:xfrm>
            <a:off x="6896264" y="5595361"/>
            <a:ext cx="2818772" cy="1264257"/>
          </a:xfrm>
          <a:prstGeom prst="rect">
            <a:avLst/>
          </a:prstGeom>
        </p:spPr>
      </p:pic>
      <p:pic>
        <p:nvPicPr>
          <p:cNvPr id="9" name="13 - Εικόνα" descr="Figure 4.png"/>
          <p:cNvPicPr/>
          <p:nvPr/>
        </p:nvPicPr>
        <p:blipFill>
          <a:blip r:embed="rId7"/>
          <a:stretch>
            <a:fillRect/>
          </a:stretch>
        </p:blipFill>
        <p:spPr>
          <a:xfrm>
            <a:off x="3302143" y="5515085"/>
            <a:ext cx="3266400" cy="1333087"/>
          </a:xfrm>
          <a:prstGeom prst="rect">
            <a:avLst/>
          </a:prstGeom>
        </p:spPr>
      </p:pic>
      <p:pic>
        <p:nvPicPr>
          <p:cNvPr id="10" name="28 - Εικόνα" descr="Figure 4.png"/>
          <p:cNvPicPr/>
          <p:nvPr/>
        </p:nvPicPr>
        <p:blipFill>
          <a:blip r:embed="rId8"/>
          <a:stretch>
            <a:fillRect/>
          </a:stretch>
        </p:blipFill>
        <p:spPr>
          <a:xfrm>
            <a:off x="5892369" y="3364840"/>
            <a:ext cx="3113764" cy="1789044"/>
          </a:xfrm>
          <a:prstGeom prst="rect">
            <a:avLst/>
          </a:prstGeom>
        </p:spPr>
      </p:pic>
      <p:pic>
        <p:nvPicPr>
          <p:cNvPr id="11" name="Immagine 6">
            <a:extLst>
              <a:ext uri="{FF2B5EF4-FFF2-40B4-BE49-F238E27FC236}">
                <a16:creationId xmlns:a16="http://schemas.microsoft.com/office/drawing/2014/main" id="{54C688B9-7707-4660-80AD-C30BB35BF274}"/>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3488" y="351634"/>
            <a:ext cx="2810857" cy="2317138"/>
          </a:xfrm>
          <a:prstGeom prst="rect">
            <a:avLst/>
          </a:prstGeom>
          <a:noFill/>
          <a:ln>
            <a:noFill/>
          </a:ln>
        </p:spPr>
      </p:pic>
      <p:sp>
        <p:nvSpPr>
          <p:cNvPr id="13" name="Οβάλ 12"/>
          <p:cNvSpPr/>
          <p:nvPr/>
        </p:nvSpPr>
        <p:spPr>
          <a:xfrm>
            <a:off x="8315725" y="1485588"/>
            <a:ext cx="3552496" cy="3249322"/>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“Next destination”</a:t>
            </a:r>
          </a:p>
          <a:p>
            <a:pPr algn="ctr"/>
            <a:r>
              <a:rPr lang="en-US" dirty="0">
                <a:solidFill>
                  <a:schemeClr val="tx1"/>
                </a:solidFill>
              </a:rPr>
              <a:t>“Flea market”</a:t>
            </a:r>
          </a:p>
          <a:p>
            <a:pPr algn="ctr"/>
            <a:r>
              <a:rPr lang="en-US" dirty="0">
                <a:solidFill>
                  <a:schemeClr val="tx1"/>
                </a:solidFill>
              </a:rPr>
              <a:t>“Find the word”</a:t>
            </a:r>
          </a:p>
          <a:p>
            <a:pPr algn="ctr"/>
            <a:r>
              <a:rPr lang="en-US" dirty="0">
                <a:solidFill>
                  <a:schemeClr val="tx1"/>
                </a:solidFill>
              </a:rPr>
              <a:t>“Bird-watching”</a:t>
            </a:r>
          </a:p>
          <a:p>
            <a:pPr algn="ctr"/>
            <a:r>
              <a:rPr lang="en-US" dirty="0">
                <a:solidFill>
                  <a:schemeClr val="tx1"/>
                </a:solidFill>
              </a:rPr>
              <a:t>“The directors”</a:t>
            </a:r>
          </a:p>
          <a:p>
            <a:pPr algn="ctr"/>
            <a:r>
              <a:rPr lang="en-US" dirty="0">
                <a:solidFill>
                  <a:schemeClr val="tx1"/>
                </a:solidFill>
              </a:rPr>
              <a:t>“Blooming flowers”, “</a:t>
            </a:r>
            <a:r>
              <a:rPr lang="en-US" dirty="0" err="1">
                <a:solidFill>
                  <a:schemeClr val="tx1"/>
                </a:solidFill>
              </a:rPr>
              <a:t>Specialite</a:t>
            </a:r>
            <a:r>
              <a:rPr lang="en-US" dirty="0">
                <a:solidFill>
                  <a:schemeClr val="tx1"/>
                </a:solidFill>
              </a:rPr>
              <a:t>”</a:t>
            </a:r>
          </a:p>
          <a:p>
            <a:pPr algn="ctr"/>
            <a:r>
              <a:rPr lang="en-US" dirty="0">
                <a:solidFill>
                  <a:schemeClr val="tx1"/>
                </a:solidFill>
              </a:rPr>
              <a:t>“Emotions”</a:t>
            </a:r>
          </a:p>
          <a:p>
            <a:pPr algn="ctr"/>
            <a:endParaRPr lang="el-GR" dirty="0">
              <a:solidFill>
                <a:schemeClr val="tx1"/>
              </a:solidFill>
            </a:endParaRPr>
          </a:p>
        </p:txBody>
      </p:sp>
      <p:pic>
        <p:nvPicPr>
          <p:cNvPr id="14" name="Εικόνα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4402" y="3504949"/>
            <a:ext cx="4941695" cy="1856086"/>
          </a:xfrm>
          <a:prstGeom prst="rect">
            <a:avLst/>
          </a:prstGeom>
        </p:spPr>
      </p:pic>
      <p:pic>
        <p:nvPicPr>
          <p:cNvPr id="4" name="Picture 12" descr="Alzheimer Ellas 1">
            <a:extLst>
              <a:ext uri="{FF2B5EF4-FFF2-40B4-BE49-F238E27FC236}">
                <a16:creationId xmlns:a16="http://schemas.microsoft.com/office/drawing/2014/main" id="{3BCAE027-9F9C-DA96-3D3A-C50872898E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04111"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5108989"/>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31 - Εικόνα" descr="Research-projects16.jpg">
            <a:extLst>
              <a:ext uri="{FF2B5EF4-FFF2-40B4-BE49-F238E27FC236}">
                <a16:creationId xmlns:a16="http://schemas.microsoft.com/office/drawing/2014/main" id="{0295F94D-8883-20EC-A2C3-DDFD68BD970E}"/>
              </a:ext>
            </a:extLst>
          </p:cNvPr>
          <p:cNvPicPr>
            <a:picLocks noChangeAspect="1"/>
          </p:cNvPicPr>
          <p:nvPr/>
        </p:nvPicPr>
        <p:blipFill>
          <a:blip r:embed="rId2">
            <a:lum bright="6000" contrast="12000"/>
          </a:blip>
          <a:stretch>
            <a:fillRect/>
          </a:stretch>
        </p:blipFill>
        <p:spPr>
          <a:xfrm>
            <a:off x="1489075" y="38100"/>
            <a:ext cx="9055100" cy="6629400"/>
          </a:xfrm>
          <a:prstGeom prst="rect">
            <a:avLst/>
          </a:prstGeom>
          <a:effectLst>
            <a:outerShdw blurRad="50800" dist="50800" dir="5400000" algn="ctr" rotWithShape="0">
              <a:srgbClr val="000000">
                <a:alpha val="75000"/>
              </a:srgbClr>
            </a:outerShdw>
          </a:effectLst>
        </p:spPr>
      </p:pic>
      <p:sp>
        <p:nvSpPr>
          <p:cNvPr id="14" name="13 - TextBox">
            <a:extLst>
              <a:ext uri="{FF2B5EF4-FFF2-40B4-BE49-F238E27FC236}">
                <a16:creationId xmlns:a16="http://schemas.microsoft.com/office/drawing/2014/main" id="{F7C5D8A5-48F0-19CF-9183-B6845D0E6B8B}"/>
              </a:ext>
            </a:extLst>
          </p:cNvPr>
          <p:cNvSpPr txBox="1"/>
          <p:nvPr/>
        </p:nvSpPr>
        <p:spPr>
          <a:xfrm>
            <a:off x="5773739" y="2840039"/>
            <a:ext cx="644525" cy="1246187"/>
          </a:xfrm>
          <a:prstGeom prst="rect">
            <a:avLst/>
          </a:prstGeom>
          <a:noFill/>
        </p:spPr>
        <p:txBody>
          <a:bodyPr>
            <a:spAutoFit/>
          </a:bodyPr>
          <a:lstStyle/>
          <a:p>
            <a:pPr algn="ctr" fontAlgn="base">
              <a:spcBef>
                <a:spcPct val="0"/>
              </a:spcBef>
              <a:spcAft>
                <a:spcPct val="0"/>
              </a:spcAft>
              <a:defRPr/>
            </a:pPr>
            <a:r>
              <a:rPr lang="en-US" sz="1500" b="1" dirty="0">
                <a:solidFill>
                  <a:srgbClr val="EEECE1">
                    <a:lumMod val="25000"/>
                  </a:srgbClr>
                </a:solidFill>
                <a:latin typeface="Arial" panose="020B0604020202020204" pitchFamily="34" charset="0"/>
                <a:cs typeface="Arial" panose="020B0604020202020204" pitchFamily="34" charset="0"/>
              </a:rPr>
              <a:t>Research &amp; Projects</a:t>
            </a:r>
            <a:endParaRPr lang="el-GR" sz="1500" b="1" dirty="0">
              <a:solidFill>
                <a:prstClr val="black"/>
              </a:solidFill>
              <a:latin typeface="Arial" panose="020B0604020202020204" pitchFamily="34" charset="0"/>
              <a:cs typeface="Arial" panose="020B0604020202020204" pitchFamily="34" charset="0"/>
            </a:endParaRPr>
          </a:p>
        </p:txBody>
      </p:sp>
      <p:sp>
        <p:nvSpPr>
          <p:cNvPr id="15" name="14 - Έλλειψη">
            <a:extLst>
              <a:ext uri="{FF2B5EF4-FFF2-40B4-BE49-F238E27FC236}">
                <a16:creationId xmlns:a16="http://schemas.microsoft.com/office/drawing/2014/main" id="{FEBCDBA3-8D23-E408-00CA-8909AE299DF5}"/>
              </a:ext>
            </a:extLst>
          </p:cNvPr>
          <p:cNvSpPr/>
          <p:nvPr/>
        </p:nvSpPr>
        <p:spPr>
          <a:xfrm>
            <a:off x="3457575" y="1017589"/>
            <a:ext cx="175418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DESCRIPA</a:t>
            </a:r>
            <a:endParaRPr lang="el-GR" dirty="0">
              <a:solidFill>
                <a:prstClr val="white"/>
              </a:solidFill>
              <a:latin typeface="Calibri"/>
            </a:endParaRPr>
          </a:p>
        </p:txBody>
      </p:sp>
      <p:sp>
        <p:nvSpPr>
          <p:cNvPr id="16" name="15 - Έλλειψη">
            <a:extLst>
              <a:ext uri="{FF2B5EF4-FFF2-40B4-BE49-F238E27FC236}">
                <a16:creationId xmlns:a16="http://schemas.microsoft.com/office/drawing/2014/main" id="{CB40A542-E1DC-2A90-5687-326B0BB40F0E}"/>
              </a:ext>
            </a:extLst>
          </p:cNvPr>
          <p:cNvSpPr/>
          <p:nvPr/>
        </p:nvSpPr>
        <p:spPr>
          <a:xfrm>
            <a:off x="4646614" y="393701"/>
            <a:ext cx="847725"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ICTUS</a:t>
            </a:r>
            <a:endParaRPr lang="el-GR" sz="1200" dirty="0">
              <a:solidFill>
                <a:prstClr val="white"/>
              </a:solidFill>
              <a:latin typeface="Calibri"/>
            </a:endParaRPr>
          </a:p>
        </p:txBody>
      </p:sp>
      <p:sp>
        <p:nvSpPr>
          <p:cNvPr id="17" name="16 - Έλλειψη">
            <a:extLst>
              <a:ext uri="{FF2B5EF4-FFF2-40B4-BE49-F238E27FC236}">
                <a16:creationId xmlns:a16="http://schemas.microsoft.com/office/drawing/2014/main" id="{3AA8AE8E-CD0A-1D7E-ECB8-E2AA6F23FBEB}"/>
              </a:ext>
            </a:extLst>
          </p:cNvPr>
          <p:cNvSpPr/>
          <p:nvPr/>
        </p:nvSpPr>
        <p:spPr>
          <a:xfrm>
            <a:off x="6697663" y="911225"/>
            <a:ext cx="1166812" cy="7493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600" dirty="0">
                <a:solidFill>
                  <a:prstClr val="black"/>
                </a:solidFill>
                <a:latin typeface="Calibri"/>
              </a:rPr>
              <a:t>ASPAD</a:t>
            </a:r>
            <a:endParaRPr lang="el-GR" sz="1600" dirty="0">
              <a:solidFill>
                <a:prstClr val="black"/>
              </a:solidFill>
              <a:latin typeface="Calibri"/>
            </a:endParaRPr>
          </a:p>
        </p:txBody>
      </p:sp>
      <p:sp>
        <p:nvSpPr>
          <p:cNvPr id="18" name="17 - Έλλειψη">
            <a:extLst>
              <a:ext uri="{FF2B5EF4-FFF2-40B4-BE49-F238E27FC236}">
                <a16:creationId xmlns:a16="http://schemas.microsoft.com/office/drawing/2014/main" id="{E3C1D27D-5026-64D8-EEC3-19890641B461}"/>
              </a:ext>
            </a:extLst>
          </p:cNvPr>
          <p:cNvSpPr/>
          <p:nvPr/>
        </p:nvSpPr>
        <p:spPr>
          <a:xfrm>
            <a:off x="7904164" y="3697289"/>
            <a:ext cx="1925637"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EhcoBUTLER</a:t>
            </a:r>
            <a:endParaRPr lang="el-GR" dirty="0">
              <a:solidFill>
                <a:prstClr val="white"/>
              </a:solidFill>
              <a:latin typeface="Calibri"/>
            </a:endParaRPr>
          </a:p>
        </p:txBody>
      </p:sp>
      <p:sp>
        <p:nvSpPr>
          <p:cNvPr id="19" name="18 - Έλλειψη">
            <a:extLst>
              <a:ext uri="{FF2B5EF4-FFF2-40B4-BE49-F238E27FC236}">
                <a16:creationId xmlns:a16="http://schemas.microsoft.com/office/drawing/2014/main" id="{0C8C53DA-5F67-1040-F2E9-E01DB4407EB4}"/>
              </a:ext>
            </a:extLst>
          </p:cNvPr>
          <p:cNvSpPr/>
          <p:nvPr/>
        </p:nvSpPr>
        <p:spPr>
          <a:xfrm>
            <a:off x="7180263" y="5089525"/>
            <a:ext cx="1731962"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Dem@care</a:t>
            </a:r>
            <a:endParaRPr lang="el-GR" dirty="0">
              <a:solidFill>
                <a:prstClr val="white"/>
              </a:solidFill>
              <a:latin typeface="Calibri"/>
            </a:endParaRPr>
          </a:p>
        </p:txBody>
      </p:sp>
      <p:sp>
        <p:nvSpPr>
          <p:cNvPr id="20" name="19 - Έλλειψη">
            <a:extLst>
              <a:ext uri="{FF2B5EF4-FFF2-40B4-BE49-F238E27FC236}">
                <a16:creationId xmlns:a16="http://schemas.microsoft.com/office/drawing/2014/main" id="{0F1837CD-8B06-879F-C63A-9A6C5B57A88F}"/>
              </a:ext>
            </a:extLst>
          </p:cNvPr>
          <p:cNvSpPr/>
          <p:nvPr/>
        </p:nvSpPr>
        <p:spPr>
          <a:xfrm>
            <a:off x="6270626" y="4284663"/>
            <a:ext cx="227012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BIOMARK-APD</a:t>
            </a:r>
            <a:endParaRPr lang="el-GR" dirty="0">
              <a:solidFill>
                <a:prstClr val="white"/>
              </a:solidFill>
              <a:latin typeface="Calibri"/>
            </a:endParaRPr>
          </a:p>
        </p:txBody>
      </p:sp>
      <p:sp>
        <p:nvSpPr>
          <p:cNvPr id="21" name="20 - Έλλειψη">
            <a:extLst>
              <a:ext uri="{FF2B5EF4-FFF2-40B4-BE49-F238E27FC236}">
                <a16:creationId xmlns:a16="http://schemas.microsoft.com/office/drawing/2014/main" id="{5A6E8502-570F-CE13-A961-1FEE372F6069}"/>
              </a:ext>
            </a:extLst>
          </p:cNvPr>
          <p:cNvSpPr/>
          <p:nvPr/>
        </p:nvSpPr>
        <p:spPr>
          <a:xfrm>
            <a:off x="5105400" y="4398963"/>
            <a:ext cx="960438" cy="804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NILVAD</a:t>
            </a:r>
            <a:endParaRPr lang="el-GR" sz="1200" dirty="0">
              <a:solidFill>
                <a:prstClr val="white"/>
              </a:solidFill>
              <a:latin typeface="Calibri"/>
            </a:endParaRPr>
          </a:p>
        </p:txBody>
      </p:sp>
      <p:sp>
        <p:nvSpPr>
          <p:cNvPr id="22" name="21 - Έλλειψη">
            <a:extLst>
              <a:ext uri="{FF2B5EF4-FFF2-40B4-BE49-F238E27FC236}">
                <a16:creationId xmlns:a16="http://schemas.microsoft.com/office/drawing/2014/main" id="{184EBCA8-98B0-54E8-52E0-6FE6960F0EFC}"/>
              </a:ext>
            </a:extLst>
          </p:cNvPr>
          <p:cNvSpPr/>
          <p:nvPr/>
        </p:nvSpPr>
        <p:spPr>
          <a:xfrm>
            <a:off x="1763713" y="4916489"/>
            <a:ext cx="1947862"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Pharmacog</a:t>
            </a:r>
            <a:endParaRPr lang="el-GR" dirty="0">
              <a:solidFill>
                <a:prstClr val="white"/>
              </a:solidFill>
              <a:latin typeface="Calibri"/>
            </a:endParaRPr>
          </a:p>
        </p:txBody>
      </p:sp>
      <p:sp>
        <p:nvSpPr>
          <p:cNvPr id="23" name="22 - Έλλειψη">
            <a:extLst>
              <a:ext uri="{FF2B5EF4-FFF2-40B4-BE49-F238E27FC236}">
                <a16:creationId xmlns:a16="http://schemas.microsoft.com/office/drawing/2014/main" id="{AD5663A7-16C9-B96A-83D0-24042D4E1DB4}"/>
              </a:ext>
            </a:extLst>
          </p:cNvPr>
          <p:cNvSpPr/>
          <p:nvPr/>
        </p:nvSpPr>
        <p:spPr>
          <a:xfrm>
            <a:off x="3395664" y="4179888"/>
            <a:ext cx="89217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900" dirty="0">
                <a:solidFill>
                  <a:prstClr val="white"/>
                </a:solidFill>
                <a:latin typeface="Calibri"/>
              </a:rPr>
              <a:t>MIRAGE</a:t>
            </a:r>
            <a:endParaRPr lang="el-GR" sz="900" dirty="0">
              <a:solidFill>
                <a:prstClr val="white"/>
              </a:solidFill>
              <a:latin typeface="Calibri"/>
            </a:endParaRPr>
          </a:p>
        </p:txBody>
      </p:sp>
      <p:sp>
        <p:nvSpPr>
          <p:cNvPr id="24" name="23 - Έλλειψη">
            <a:extLst>
              <a:ext uri="{FF2B5EF4-FFF2-40B4-BE49-F238E27FC236}">
                <a16:creationId xmlns:a16="http://schemas.microsoft.com/office/drawing/2014/main" id="{A7143DFC-435C-5310-A516-24256BE43D3A}"/>
              </a:ext>
            </a:extLst>
          </p:cNvPr>
          <p:cNvSpPr/>
          <p:nvPr/>
        </p:nvSpPr>
        <p:spPr>
          <a:xfrm>
            <a:off x="8764589" y="2759076"/>
            <a:ext cx="1779587" cy="8032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2000" b="1" dirty="0">
                <a:solidFill>
                  <a:prstClr val="black"/>
                </a:solidFill>
                <a:latin typeface="Calibri"/>
              </a:rPr>
              <a:t>AD-Gaming</a:t>
            </a:r>
            <a:endParaRPr lang="el-GR" sz="2000" b="1" dirty="0">
              <a:solidFill>
                <a:prstClr val="black"/>
              </a:solidFill>
              <a:latin typeface="Calibri"/>
            </a:endParaRPr>
          </a:p>
        </p:txBody>
      </p:sp>
      <p:sp>
        <p:nvSpPr>
          <p:cNvPr id="25" name="24 - Έλλειψη">
            <a:extLst>
              <a:ext uri="{FF2B5EF4-FFF2-40B4-BE49-F238E27FC236}">
                <a16:creationId xmlns:a16="http://schemas.microsoft.com/office/drawing/2014/main" id="{87D6D4C5-4D09-725E-B08F-94591C05BF45}"/>
              </a:ext>
            </a:extLst>
          </p:cNvPr>
          <p:cNvSpPr/>
          <p:nvPr/>
        </p:nvSpPr>
        <p:spPr>
          <a:xfrm>
            <a:off x="6096000" y="234951"/>
            <a:ext cx="769938"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a:solidFill>
                  <a:prstClr val="white"/>
                </a:solidFill>
                <a:latin typeface="Calibri"/>
              </a:rPr>
              <a:t>SHARE</a:t>
            </a:r>
            <a:endParaRPr lang="el-GR" sz="1050" dirty="0">
              <a:solidFill>
                <a:prstClr val="white"/>
              </a:solidFill>
              <a:latin typeface="Calibri"/>
            </a:endParaRPr>
          </a:p>
        </p:txBody>
      </p:sp>
      <p:sp>
        <p:nvSpPr>
          <p:cNvPr id="26" name="25 - Έλλειψη">
            <a:extLst>
              <a:ext uri="{FF2B5EF4-FFF2-40B4-BE49-F238E27FC236}">
                <a16:creationId xmlns:a16="http://schemas.microsoft.com/office/drawing/2014/main" id="{8B934392-5C09-FAC9-42DF-373A75A04E79}"/>
              </a:ext>
            </a:extLst>
          </p:cNvPr>
          <p:cNvSpPr/>
          <p:nvPr/>
        </p:nvSpPr>
        <p:spPr>
          <a:xfrm>
            <a:off x="9182101" y="4546601"/>
            <a:ext cx="849313"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err="1">
                <a:solidFill>
                  <a:prstClr val="white"/>
                </a:solidFill>
                <a:latin typeface="Calibri"/>
              </a:rPr>
              <a:t>Altoida</a:t>
            </a:r>
            <a:endParaRPr lang="el-GR" sz="1050" dirty="0">
              <a:solidFill>
                <a:prstClr val="white"/>
              </a:solidFill>
              <a:latin typeface="Calibri"/>
            </a:endParaRPr>
          </a:p>
        </p:txBody>
      </p:sp>
      <p:sp>
        <p:nvSpPr>
          <p:cNvPr id="27" name="26 - Έλλειψη">
            <a:extLst>
              <a:ext uri="{FF2B5EF4-FFF2-40B4-BE49-F238E27FC236}">
                <a16:creationId xmlns:a16="http://schemas.microsoft.com/office/drawing/2014/main" id="{CA6C78F0-31E1-A768-A7E1-E90A62DFFECF}"/>
              </a:ext>
            </a:extLst>
          </p:cNvPr>
          <p:cNvSpPr/>
          <p:nvPr/>
        </p:nvSpPr>
        <p:spPr>
          <a:xfrm>
            <a:off x="3194050" y="3265489"/>
            <a:ext cx="106203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EDAR</a:t>
            </a:r>
            <a:endParaRPr lang="el-GR" dirty="0">
              <a:solidFill>
                <a:prstClr val="white"/>
              </a:solidFill>
              <a:latin typeface="Calibri"/>
            </a:endParaRPr>
          </a:p>
        </p:txBody>
      </p:sp>
      <p:sp>
        <p:nvSpPr>
          <p:cNvPr id="28" name="27 - Έλλειψη">
            <a:extLst>
              <a:ext uri="{FF2B5EF4-FFF2-40B4-BE49-F238E27FC236}">
                <a16:creationId xmlns:a16="http://schemas.microsoft.com/office/drawing/2014/main" id="{82A31511-FAD6-27ED-7504-FF5A1A791243}"/>
              </a:ext>
            </a:extLst>
          </p:cNvPr>
          <p:cNvSpPr/>
          <p:nvPr/>
        </p:nvSpPr>
        <p:spPr>
          <a:xfrm>
            <a:off x="2438400" y="1608139"/>
            <a:ext cx="1689100" cy="69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ENIR</a:t>
            </a:r>
            <a:endParaRPr lang="el-GR" dirty="0">
              <a:solidFill>
                <a:prstClr val="white"/>
              </a:solidFill>
              <a:latin typeface="Calibri"/>
            </a:endParaRPr>
          </a:p>
        </p:txBody>
      </p:sp>
      <p:sp>
        <p:nvSpPr>
          <p:cNvPr id="29" name="28 - Έλλειψη">
            <a:extLst>
              <a:ext uri="{FF2B5EF4-FFF2-40B4-BE49-F238E27FC236}">
                <a16:creationId xmlns:a16="http://schemas.microsoft.com/office/drawing/2014/main" id="{DB4BDC33-2955-54CF-DBAC-4E5F1C203276}"/>
              </a:ext>
            </a:extLst>
          </p:cNvPr>
          <p:cNvSpPr/>
          <p:nvPr/>
        </p:nvSpPr>
        <p:spPr>
          <a:xfrm>
            <a:off x="5302250" y="1106489"/>
            <a:ext cx="1677988" cy="55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Discover</a:t>
            </a:r>
            <a:endParaRPr lang="el-GR" sz="1200" dirty="0">
              <a:solidFill>
                <a:prstClr val="white"/>
              </a:solidFill>
              <a:latin typeface="Calibri"/>
            </a:endParaRPr>
          </a:p>
        </p:txBody>
      </p:sp>
      <p:sp>
        <p:nvSpPr>
          <p:cNvPr id="30" name="29 - Έλλειψη">
            <a:extLst>
              <a:ext uri="{FF2B5EF4-FFF2-40B4-BE49-F238E27FC236}">
                <a16:creationId xmlns:a16="http://schemas.microsoft.com/office/drawing/2014/main" id="{51C8ABC5-5FC4-D720-E494-CA0DB421D490}"/>
              </a:ext>
            </a:extLst>
          </p:cNvPr>
          <p:cNvSpPr/>
          <p:nvPr/>
        </p:nvSpPr>
        <p:spPr>
          <a:xfrm>
            <a:off x="6016625" y="5089525"/>
            <a:ext cx="1003300" cy="750888"/>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b="1" dirty="0">
                <a:solidFill>
                  <a:prstClr val="white"/>
                </a:solidFill>
                <a:latin typeface="Calibri"/>
              </a:rPr>
              <a:t>LLM</a:t>
            </a:r>
            <a:endParaRPr lang="el-GR" b="1" dirty="0">
              <a:solidFill>
                <a:prstClr val="white"/>
              </a:solidFill>
              <a:latin typeface="Calibri"/>
            </a:endParaRPr>
          </a:p>
        </p:txBody>
      </p:sp>
      <p:pic>
        <p:nvPicPr>
          <p:cNvPr id="155668" name="Picture 5">
            <a:extLst>
              <a:ext uri="{FF2B5EF4-FFF2-40B4-BE49-F238E27FC236}">
                <a16:creationId xmlns:a16="http://schemas.microsoft.com/office/drawing/2014/main" id="{443429AD-6740-8BE3-D7EF-B919BB6E01A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338" y="2732089"/>
            <a:ext cx="14097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4 - Έλλειψη">
            <a:extLst>
              <a:ext uri="{FF2B5EF4-FFF2-40B4-BE49-F238E27FC236}">
                <a16:creationId xmlns:a16="http://schemas.microsoft.com/office/drawing/2014/main" id="{0D8520BE-7A92-FEFC-C266-E5859E6B1D71}"/>
              </a:ext>
            </a:extLst>
          </p:cNvPr>
          <p:cNvSpPr/>
          <p:nvPr/>
        </p:nvSpPr>
        <p:spPr>
          <a:xfrm>
            <a:off x="7918450" y="917575"/>
            <a:ext cx="191135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Caregivers-pro</a:t>
            </a:r>
            <a:endParaRPr lang="el-GR" dirty="0">
              <a:solidFill>
                <a:prstClr val="white"/>
              </a:solidFill>
              <a:latin typeface="Calibri"/>
            </a:endParaRPr>
          </a:p>
        </p:txBody>
      </p:sp>
      <p:sp>
        <p:nvSpPr>
          <p:cNvPr id="36" name="35 - Έλλειψη">
            <a:extLst>
              <a:ext uri="{FF2B5EF4-FFF2-40B4-BE49-F238E27FC236}">
                <a16:creationId xmlns:a16="http://schemas.microsoft.com/office/drawing/2014/main" id="{ABBC9F51-A304-A661-0D35-27B2B6298C33}"/>
              </a:ext>
            </a:extLst>
          </p:cNvPr>
          <p:cNvSpPr/>
          <p:nvPr/>
        </p:nvSpPr>
        <p:spPr>
          <a:xfrm>
            <a:off x="7246938" y="1822450"/>
            <a:ext cx="1981200" cy="7493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dirty="0" err="1">
                <a:solidFill>
                  <a:prstClr val="black"/>
                </a:solidFill>
                <a:latin typeface="Calibri"/>
              </a:rPr>
              <a:t>i</a:t>
            </a:r>
            <a:r>
              <a:rPr lang="en-US" sz="2400" dirty="0">
                <a:solidFill>
                  <a:prstClr val="black"/>
                </a:solidFill>
                <a:latin typeface="Calibri"/>
              </a:rPr>
              <a:t>-connect</a:t>
            </a:r>
            <a:endParaRPr lang="el-GR" sz="2400" dirty="0">
              <a:solidFill>
                <a:prstClr val="black"/>
              </a:solidFill>
              <a:latin typeface="Calibri"/>
            </a:endParaRPr>
          </a:p>
        </p:txBody>
      </p:sp>
      <p:sp>
        <p:nvSpPr>
          <p:cNvPr id="2" name="26 - Έλλειψη">
            <a:extLst>
              <a:ext uri="{FF2B5EF4-FFF2-40B4-BE49-F238E27FC236}">
                <a16:creationId xmlns:a16="http://schemas.microsoft.com/office/drawing/2014/main" id="{925E6D25-B2AD-9B38-012B-AF3936985454}"/>
              </a:ext>
            </a:extLst>
          </p:cNvPr>
          <p:cNvSpPr/>
          <p:nvPr/>
        </p:nvSpPr>
        <p:spPr>
          <a:xfrm>
            <a:off x="4608514" y="1671639"/>
            <a:ext cx="1436687" cy="7508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b="1" dirty="0">
                <a:solidFill>
                  <a:prstClr val="black"/>
                </a:solidFill>
                <a:latin typeface="Calibri"/>
              </a:rPr>
              <a:t>RECAGE</a:t>
            </a:r>
            <a:endParaRPr lang="el-GR" b="1" dirty="0">
              <a:solidFill>
                <a:prstClr val="black"/>
              </a:solidFill>
              <a:latin typeface="Calibri"/>
            </a:endParaRPr>
          </a:p>
        </p:txBody>
      </p:sp>
      <p:sp>
        <p:nvSpPr>
          <p:cNvPr id="3" name="26 - Έλλειψη">
            <a:extLst>
              <a:ext uri="{FF2B5EF4-FFF2-40B4-BE49-F238E27FC236}">
                <a16:creationId xmlns:a16="http://schemas.microsoft.com/office/drawing/2014/main" id="{DC63094C-D6D3-165D-646B-569DA4114476}"/>
              </a:ext>
            </a:extLst>
          </p:cNvPr>
          <p:cNvSpPr/>
          <p:nvPr/>
        </p:nvSpPr>
        <p:spPr>
          <a:xfrm>
            <a:off x="6021388" y="1822450"/>
            <a:ext cx="1060450"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PILOT</a:t>
            </a:r>
            <a:endParaRPr lang="el-GR" dirty="0">
              <a:solidFill>
                <a:prstClr val="white"/>
              </a:solidFill>
              <a:latin typeface="Calibri"/>
            </a:endParaRPr>
          </a:p>
        </p:txBody>
      </p:sp>
      <p:sp>
        <p:nvSpPr>
          <p:cNvPr id="4" name="26 - Έλλειψη">
            <a:extLst>
              <a:ext uri="{FF2B5EF4-FFF2-40B4-BE49-F238E27FC236}">
                <a16:creationId xmlns:a16="http://schemas.microsoft.com/office/drawing/2014/main" id="{C8F28902-809D-1456-A234-410C0FC5B987}"/>
              </a:ext>
            </a:extLst>
          </p:cNvPr>
          <p:cNvSpPr/>
          <p:nvPr/>
        </p:nvSpPr>
        <p:spPr>
          <a:xfrm>
            <a:off x="6853239" y="3265489"/>
            <a:ext cx="1692275"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DEMENTIA RIGHTS</a:t>
            </a:r>
            <a:endParaRPr lang="el-GR" dirty="0">
              <a:solidFill>
                <a:prstClr val="white"/>
              </a:solidFill>
              <a:latin typeface="Calibri"/>
            </a:endParaRPr>
          </a:p>
        </p:txBody>
      </p:sp>
      <p:sp>
        <p:nvSpPr>
          <p:cNvPr id="5" name="26 - Έλλειψη">
            <a:extLst>
              <a:ext uri="{FF2B5EF4-FFF2-40B4-BE49-F238E27FC236}">
                <a16:creationId xmlns:a16="http://schemas.microsoft.com/office/drawing/2014/main" id="{DEBE1305-D1A4-D450-2F77-F07422F192A4}"/>
              </a:ext>
            </a:extLst>
          </p:cNvPr>
          <p:cNvSpPr/>
          <p:nvPr/>
        </p:nvSpPr>
        <p:spPr>
          <a:xfrm>
            <a:off x="4579939" y="3662364"/>
            <a:ext cx="1436687" cy="7508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b="1" dirty="0">
                <a:solidFill>
                  <a:prstClr val="black"/>
                </a:solidFill>
                <a:latin typeface="Calibri"/>
              </a:rPr>
              <a:t>BRIDGE</a:t>
            </a:r>
            <a:endParaRPr lang="el-GR" b="1" dirty="0">
              <a:solidFill>
                <a:prstClr val="black"/>
              </a:solidFill>
              <a:latin typeface="Calibri"/>
            </a:endParaRPr>
          </a:p>
        </p:txBody>
      </p:sp>
      <p:sp>
        <p:nvSpPr>
          <p:cNvPr id="6" name="26 - Έλλειψη">
            <a:extLst>
              <a:ext uri="{FF2B5EF4-FFF2-40B4-BE49-F238E27FC236}">
                <a16:creationId xmlns:a16="http://schemas.microsoft.com/office/drawing/2014/main" id="{DEAC1053-CA90-FFE9-D17A-DBE595F1D196}"/>
              </a:ext>
            </a:extLst>
          </p:cNvPr>
          <p:cNvSpPr/>
          <p:nvPr/>
        </p:nvSpPr>
        <p:spPr>
          <a:xfrm>
            <a:off x="3656014" y="2527300"/>
            <a:ext cx="191293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STORY2 REMEMBER</a:t>
            </a:r>
            <a:endParaRPr lang="el-GR" dirty="0">
              <a:solidFill>
                <a:prstClr val="white"/>
              </a:solidFill>
              <a:latin typeface="Calibri"/>
            </a:endParaRPr>
          </a:p>
        </p:txBody>
      </p:sp>
      <p:sp>
        <p:nvSpPr>
          <p:cNvPr id="7" name="26 - Έλλειψη">
            <a:extLst>
              <a:ext uri="{FF2B5EF4-FFF2-40B4-BE49-F238E27FC236}">
                <a16:creationId xmlns:a16="http://schemas.microsoft.com/office/drawing/2014/main" id="{8F604263-0FDE-64BF-157C-E548DBCAA4A4}"/>
              </a:ext>
            </a:extLst>
          </p:cNvPr>
          <p:cNvSpPr/>
          <p:nvPr/>
        </p:nvSpPr>
        <p:spPr>
          <a:xfrm>
            <a:off x="6965950" y="2355850"/>
            <a:ext cx="14097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RADAR</a:t>
            </a:r>
            <a:endParaRPr lang="el-GR" dirty="0">
              <a:solidFill>
                <a:prstClr val="white"/>
              </a:solidFill>
              <a:latin typeface="Calibri"/>
            </a:endParaRPr>
          </a:p>
        </p:txBody>
      </p:sp>
      <p:sp>
        <p:nvSpPr>
          <p:cNvPr id="8" name="26 - Έλλειψη">
            <a:extLst>
              <a:ext uri="{FF2B5EF4-FFF2-40B4-BE49-F238E27FC236}">
                <a16:creationId xmlns:a16="http://schemas.microsoft.com/office/drawing/2014/main" id="{3647034C-F462-237F-EE2C-2A15B81FE0EB}"/>
              </a:ext>
            </a:extLst>
          </p:cNvPr>
          <p:cNvSpPr/>
          <p:nvPr/>
        </p:nvSpPr>
        <p:spPr>
          <a:xfrm>
            <a:off x="4119564" y="5089525"/>
            <a:ext cx="118268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EPIONI</a:t>
            </a:r>
            <a:endParaRPr lang="el-GR" dirty="0">
              <a:solidFill>
                <a:prstClr val="white"/>
              </a:solidFill>
              <a:latin typeface="Calibri"/>
            </a:endParaRPr>
          </a:p>
        </p:txBody>
      </p:sp>
      <p:sp>
        <p:nvSpPr>
          <p:cNvPr id="9" name="Οβάλ 8">
            <a:extLst>
              <a:ext uri="{FF2B5EF4-FFF2-40B4-BE49-F238E27FC236}">
                <a16:creationId xmlns:a16="http://schemas.microsoft.com/office/drawing/2014/main" id="{E1923434-13A9-B9F0-898C-FB737C5868D2}"/>
              </a:ext>
            </a:extLst>
          </p:cNvPr>
          <p:cNvSpPr/>
          <p:nvPr/>
        </p:nvSpPr>
        <p:spPr>
          <a:xfrm>
            <a:off x="8540750" y="5626100"/>
            <a:ext cx="1670050"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DEMLENS</a:t>
            </a:r>
            <a:endParaRPr lang="el-GR" dirty="0">
              <a:solidFill>
                <a:prstClr val="white"/>
              </a:solidFill>
              <a:latin typeface="Calibri"/>
            </a:endParaRPr>
          </a:p>
        </p:txBody>
      </p:sp>
      <p:sp>
        <p:nvSpPr>
          <p:cNvPr id="10" name="Οβάλ 9">
            <a:extLst>
              <a:ext uri="{FF2B5EF4-FFF2-40B4-BE49-F238E27FC236}">
                <a16:creationId xmlns:a16="http://schemas.microsoft.com/office/drawing/2014/main" id="{D383A2A8-195D-16F9-A880-8094EEA3BF55}"/>
              </a:ext>
            </a:extLst>
          </p:cNvPr>
          <p:cNvSpPr/>
          <p:nvPr/>
        </p:nvSpPr>
        <p:spPr>
          <a:xfrm>
            <a:off x="1676400" y="5918200"/>
            <a:ext cx="1881188"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dirty="0">
                <a:solidFill>
                  <a:prstClr val="white"/>
                </a:solidFill>
                <a:latin typeface="Calibri"/>
              </a:rPr>
              <a:t>Υποστηρίζω</a:t>
            </a:r>
          </a:p>
        </p:txBody>
      </p:sp>
      <p:sp>
        <p:nvSpPr>
          <p:cNvPr id="11" name="Οβάλ 10">
            <a:extLst>
              <a:ext uri="{FF2B5EF4-FFF2-40B4-BE49-F238E27FC236}">
                <a16:creationId xmlns:a16="http://schemas.microsoft.com/office/drawing/2014/main" id="{D640F900-D2B3-FCB1-D4CD-32CB636FA521}"/>
              </a:ext>
            </a:extLst>
          </p:cNvPr>
          <p:cNvSpPr/>
          <p:nvPr/>
        </p:nvSpPr>
        <p:spPr>
          <a:xfrm>
            <a:off x="1981200" y="55563"/>
            <a:ext cx="1881188" cy="506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b="1">
                <a:solidFill>
                  <a:prstClr val="white"/>
                </a:solidFill>
                <a:latin typeface="Times New Roman" panose="02020603050405020304" pitchFamily="18" charset="0"/>
                <a:ea typeface="Times New Roman" panose="02020603050405020304" pitchFamily="18" charset="0"/>
              </a:rPr>
              <a:t>WCACD</a:t>
            </a:r>
            <a:endParaRPr lang="el-GR" dirty="0">
              <a:solidFill>
                <a:prstClr val="white"/>
              </a:solidFill>
              <a:latin typeface="Calibri"/>
            </a:endParaRPr>
          </a:p>
        </p:txBody>
      </p:sp>
      <p:sp>
        <p:nvSpPr>
          <p:cNvPr id="12" name="Οβάλ 11">
            <a:extLst>
              <a:ext uri="{FF2B5EF4-FFF2-40B4-BE49-F238E27FC236}">
                <a16:creationId xmlns:a16="http://schemas.microsoft.com/office/drawing/2014/main" id="{DDA76038-5DCE-099E-E912-B2DACB79F259}"/>
              </a:ext>
            </a:extLst>
          </p:cNvPr>
          <p:cNvSpPr/>
          <p:nvPr/>
        </p:nvSpPr>
        <p:spPr>
          <a:xfrm>
            <a:off x="7315200" y="147638"/>
            <a:ext cx="31242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b-NO" altLang="el-GR" dirty="0">
                <a:solidFill>
                  <a:prstClr val="white"/>
                </a:solidFill>
                <a:latin typeface="Calibri"/>
                <a:cs typeface="Calibri" panose="020F0502020204030204" pitchFamily="34" charset="0"/>
              </a:rPr>
              <a:t>PSW in dementia care</a:t>
            </a:r>
            <a:endParaRPr lang="el-GR" dirty="0">
              <a:solidFill>
                <a:prstClr val="white"/>
              </a:solidFill>
              <a:latin typeface="Calibri"/>
            </a:endParaRPr>
          </a:p>
        </p:txBody>
      </p:sp>
      <p:sp>
        <p:nvSpPr>
          <p:cNvPr id="13" name="Οβάλ 12">
            <a:extLst>
              <a:ext uri="{FF2B5EF4-FFF2-40B4-BE49-F238E27FC236}">
                <a16:creationId xmlns:a16="http://schemas.microsoft.com/office/drawing/2014/main" id="{2EFA0B8F-8AFB-3593-838D-004EF450E087}"/>
              </a:ext>
            </a:extLst>
          </p:cNvPr>
          <p:cNvSpPr/>
          <p:nvPr/>
        </p:nvSpPr>
        <p:spPr>
          <a:xfrm>
            <a:off x="1524001" y="2352676"/>
            <a:ext cx="2017713"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Times New Roman" panose="02020603050405020304" pitchFamily="18" charset="0"/>
                <a:ea typeface="Times New Roman" panose="02020603050405020304" pitchFamily="18" charset="0"/>
              </a:rPr>
              <a:t>INFOCARE</a:t>
            </a:r>
            <a:endParaRPr lang="el-GR" dirty="0">
              <a:solidFill>
                <a:prstClr val="white"/>
              </a:solidFill>
              <a:latin typeface="Calibri"/>
            </a:endParaRPr>
          </a:p>
        </p:txBody>
      </p:sp>
      <p:sp>
        <p:nvSpPr>
          <p:cNvPr id="31" name="Οβάλ 30">
            <a:extLst>
              <a:ext uri="{FF2B5EF4-FFF2-40B4-BE49-F238E27FC236}">
                <a16:creationId xmlns:a16="http://schemas.microsoft.com/office/drawing/2014/main" id="{E162E2E4-EB07-67A8-9063-50EC0275EB37}"/>
              </a:ext>
            </a:extLst>
          </p:cNvPr>
          <p:cNvSpPr/>
          <p:nvPr/>
        </p:nvSpPr>
        <p:spPr>
          <a:xfrm>
            <a:off x="4327526" y="5918200"/>
            <a:ext cx="2638425"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Times New Roman" panose="02020603050405020304" pitchFamily="18" charset="0"/>
                <a:ea typeface="Times New Roman" panose="02020603050405020304" pitchFamily="18" charset="0"/>
              </a:rPr>
              <a:t>Games4CoSkills</a:t>
            </a:r>
            <a:endParaRPr lang="el-GR" dirty="0">
              <a:solidFill>
                <a:prstClr val="white"/>
              </a:solidFill>
              <a:latin typeface="Calibri"/>
            </a:endParaRPr>
          </a:p>
        </p:txBody>
      </p:sp>
      <p:sp>
        <p:nvSpPr>
          <p:cNvPr id="33" name="Οβάλ 32">
            <a:extLst>
              <a:ext uri="{FF2B5EF4-FFF2-40B4-BE49-F238E27FC236}">
                <a16:creationId xmlns:a16="http://schemas.microsoft.com/office/drawing/2014/main" id="{060346C7-15F0-0CE6-5356-98356A805D49}"/>
              </a:ext>
            </a:extLst>
          </p:cNvPr>
          <p:cNvSpPr/>
          <p:nvPr/>
        </p:nvSpPr>
        <p:spPr>
          <a:xfrm>
            <a:off x="1524000" y="3810001"/>
            <a:ext cx="2033588"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prstClr val="white"/>
                </a:solidFill>
                <a:latin typeface="Times New Roman" panose="02020603050405020304" pitchFamily="18" charset="0"/>
                <a:ea typeface="FreeSans"/>
              </a:rPr>
              <a:t>E</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L</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So</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M</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C</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I</a:t>
            </a:r>
            <a:endParaRPr lang="el-GR" dirty="0">
              <a:solidFill>
                <a:prstClr val="white"/>
              </a:solidFill>
              <a:latin typeface="Calibri"/>
            </a:endParaRPr>
          </a:p>
        </p:txBody>
      </p:sp>
      <p:sp>
        <p:nvSpPr>
          <p:cNvPr id="37" name="Οβάλ 36">
            <a:extLst>
              <a:ext uri="{FF2B5EF4-FFF2-40B4-BE49-F238E27FC236}">
                <a16:creationId xmlns:a16="http://schemas.microsoft.com/office/drawing/2014/main" id="{F61605CE-4B15-EC47-096B-F761483F0AFB}"/>
              </a:ext>
            </a:extLst>
          </p:cNvPr>
          <p:cNvSpPr/>
          <p:nvPr/>
        </p:nvSpPr>
        <p:spPr>
          <a:xfrm>
            <a:off x="1752600" y="760413"/>
            <a:ext cx="1881188" cy="538162"/>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VRADA</a:t>
            </a:r>
            <a:endParaRPr lang="el-GR" dirty="0">
              <a:solidFill>
                <a:prstClr val="white"/>
              </a:solidFill>
              <a:latin typeface="Calibri"/>
            </a:endParaRPr>
          </a:p>
        </p:txBody>
      </p:sp>
      <p:sp>
        <p:nvSpPr>
          <p:cNvPr id="34" name="Οβάλ 33">
            <a:extLst>
              <a:ext uri="{FF2B5EF4-FFF2-40B4-BE49-F238E27FC236}">
                <a16:creationId xmlns:a16="http://schemas.microsoft.com/office/drawing/2014/main" id="{2D506F68-FEDE-7196-CB1E-F16AF7576526}"/>
              </a:ext>
            </a:extLst>
          </p:cNvPr>
          <p:cNvSpPr/>
          <p:nvPr/>
        </p:nvSpPr>
        <p:spPr>
          <a:xfrm>
            <a:off x="9067801" y="1660525"/>
            <a:ext cx="1597025" cy="5651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black"/>
                </a:solidFill>
                <a:latin typeface="Calibri"/>
              </a:rPr>
              <a:t>GECONEU</a:t>
            </a:r>
            <a:endParaRPr lang="el-GR" b="1" dirty="0">
              <a:solidFill>
                <a:prstClr val="black"/>
              </a:solidFill>
              <a:latin typeface="Calibri"/>
            </a:endParaRP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274637"/>
            <a:ext cx="10972800" cy="1472681"/>
          </a:xfrm>
        </p:spPr>
        <p:txBody>
          <a:bodyPr>
            <a:noAutofit/>
          </a:bodyPr>
          <a:lstStyle/>
          <a:p>
            <a:pPr marL="0" indent="0" algn="ctr">
              <a:spcBef>
                <a:spcPts val="0"/>
              </a:spcBef>
            </a:pPr>
            <a:r>
              <a:rPr lang="en-US" sz="2800" b="1" dirty="0" err="1">
                <a:latin typeface="+mn-lt"/>
              </a:rPr>
              <a:t>iCONNECT</a:t>
            </a:r>
            <a:r>
              <a:rPr lang="en-US" sz="2800" b="1" dirty="0">
                <a:latin typeface="+mn-lt"/>
              </a:rPr>
              <a:t> - Intergenerational </a:t>
            </a:r>
            <a:r>
              <a:rPr lang="en-US" sz="2800" b="1" dirty="0" err="1">
                <a:latin typeface="+mn-lt"/>
              </a:rPr>
              <a:t>CONtact</a:t>
            </a:r>
            <a:r>
              <a:rPr lang="en-US" sz="2800" b="1" dirty="0">
                <a:latin typeface="+mn-lt"/>
              </a:rPr>
              <a:t> between </a:t>
            </a:r>
            <a:r>
              <a:rPr lang="en-US" sz="2800" b="1" dirty="0" err="1">
                <a:latin typeface="+mn-lt"/>
              </a:rPr>
              <a:t>studeNts</a:t>
            </a:r>
            <a:r>
              <a:rPr lang="en-US" sz="2800" b="1" dirty="0">
                <a:latin typeface="+mn-lt"/>
              </a:rPr>
              <a:t> </a:t>
            </a:r>
            <a:br>
              <a:rPr lang="en-US" sz="2800" b="1" dirty="0">
                <a:latin typeface="+mn-lt"/>
              </a:rPr>
            </a:br>
            <a:r>
              <a:rPr lang="en-US" sz="2800" b="1" dirty="0">
                <a:latin typeface="+mn-lt"/>
              </a:rPr>
              <a:t>and people with </a:t>
            </a:r>
            <a:r>
              <a:rPr lang="en-US" sz="2800" b="1" dirty="0" err="1">
                <a:latin typeface="+mn-lt"/>
              </a:rPr>
              <a:t>dEmentia</a:t>
            </a:r>
            <a:r>
              <a:rPr lang="en-US" sz="2800" b="1" dirty="0">
                <a:latin typeface="+mn-lt"/>
              </a:rPr>
              <a:t> through </a:t>
            </a:r>
            <a:r>
              <a:rPr lang="en-US" sz="2800" b="1" dirty="0" err="1">
                <a:latin typeface="+mn-lt"/>
              </a:rPr>
              <a:t>CreaTive</a:t>
            </a:r>
            <a:r>
              <a:rPr lang="en-US" sz="2800" b="1" dirty="0">
                <a:latin typeface="+mn-lt"/>
              </a:rPr>
              <a:t> education </a:t>
            </a:r>
            <a:br>
              <a:rPr lang="en-US" sz="2800" b="1" spc="-1" dirty="0">
                <a:uFill>
                  <a:solidFill>
                    <a:srgbClr val="FFFFFF"/>
                  </a:solidFill>
                </a:uFill>
                <a:latin typeface="+mn-lt"/>
              </a:rPr>
            </a:br>
            <a:r>
              <a:rPr lang="el-GR" sz="2500" b="1" u="sng" dirty="0">
                <a:latin typeface="+mn-lt"/>
                <a:hlinkClick r:id="rId2"/>
              </a:rPr>
              <a:t>http://iconnectdementia.eu/</a:t>
            </a:r>
            <a:r>
              <a:rPr lang="el-GR" sz="2500" b="1" dirty="0">
                <a:latin typeface="+mn-lt"/>
              </a:rPr>
              <a:t> </a:t>
            </a:r>
            <a:br>
              <a:rPr lang="en-US" sz="2800" b="1" dirty="0">
                <a:latin typeface="+mn-lt"/>
              </a:rPr>
            </a:br>
            <a:endParaRPr lang="el-GR" sz="2800" b="1" dirty="0">
              <a:latin typeface="+mn-lt"/>
            </a:endParaRPr>
          </a:p>
        </p:txBody>
      </p:sp>
      <p:sp>
        <p:nvSpPr>
          <p:cNvPr id="3" name="Θέση περιεχομένου 2"/>
          <p:cNvSpPr>
            <a:spLocks noGrp="1"/>
          </p:cNvSpPr>
          <p:nvPr>
            <p:ph idx="1"/>
          </p:nvPr>
        </p:nvSpPr>
        <p:spPr>
          <a:xfrm>
            <a:off x="838199" y="1825625"/>
            <a:ext cx="10982899" cy="4351338"/>
          </a:xfrm>
        </p:spPr>
        <p:txBody>
          <a:bodyPr>
            <a:normAutofit fontScale="92500" lnSpcReduction="20000"/>
          </a:bodyPr>
          <a:lstStyle/>
          <a:p>
            <a:pPr marL="0" indent="0">
              <a:buNone/>
            </a:pPr>
            <a:r>
              <a:rPr lang="el-GR" dirty="0"/>
              <a:t>Σεπτέμβριος </a:t>
            </a:r>
            <a:r>
              <a:rPr lang="en-US" dirty="0"/>
              <a:t>2017  - </a:t>
            </a:r>
            <a:r>
              <a:rPr lang="el-GR" dirty="0"/>
              <a:t>Αύγουστος </a:t>
            </a:r>
            <a:r>
              <a:rPr lang="en-US" dirty="0"/>
              <a:t> 2020</a:t>
            </a:r>
          </a:p>
          <a:p>
            <a:endParaRPr lang="en-US" dirty="0"/>
          </a:p>
          <a:p>
            <a:pPr marL="0" indent="0">
              <a:buNone/>
            </a:pPr>
            <a:r>
              <a:rPr lang="en-US" b="1" dirty="0">
                <a:solidFill>
                  <a:srgbClr val="FF0000"/>
                </a:solidFill>
              </a:rPr>
              <a:t>  </a:t>
            </a:r>
            <a:r>
              <a:rPr lang="el-GR" sz="4300" b="1" dirty="0">
                <a:solidFill>
                  <a:srgbClr val="FF0000"/>
                </a:solidFill>
              </a:rPr>
              <a:t>Στόχος</a:t>
            </a:r>
            <a:r>
              <a:rPr lang="en-US" sz="4300" dirty="0"/>
              <a:t> </a:t>
            </a:r>
          </a:p>
          <a:p>
            <a:r>
              <a:rPr lang="el-GR" dirty="0"/>
              <a:t>να ενισχύσει την </a:t>
            </a:r>
            <a:r>
              <a:rPr lang="el-GR" b="1" dirty="0">
                <a:solidFill>
                  <a:srgbClr val="00B050"/>
                </a:solidFill>
              </a:rPr>
              <a:t>κοινωνική δράση των φοιτητών από ιδρύματα τριτοβάθμιας εκπαίδευσης </a:t>
            </a:r>
            <a:r>
              <a:rPr lang="el-GR" dirty="0"/>
              <a:t>(ΑΕΙ) παράλληλα με την κοινωνική ένταξη των ηλικιωμένων με άνοια, φέρνοντάς τους κοντά σε μια δημιουργική </a:t>
            </a:r>
            <a:r>
              <a:rPr lang="el-GR" dirty="0" err="1"/>
              <a:t>διαγενεακή</a:t>
            </a:r>
            <a:r>
              <a:rPr lang="el-GR" dirty="0"/>
              <a:t> προσέγγιση.</a:t>
            </a:r>
          </a:p>
          <a:p>
            <a:r>
              <a:rPr lang="el-GR" dirty="0"/>
              <a:t>να εφαρμόσει τα αποτελέσματα αυτού του έργου στα ΑΕΙ της Ευρώπης έτσι ώστε να είναι σε θέση </a:t>
            </a:r>
            <a:r>
              <a:rPr lang="el-GR" b="1" dirty="0">
                <a:solidFill>
                  <a:srgbClr val="00B0F0"/>
                </a:solidFill>
              </a:rPr>
              <a:t>να συμβάλουν στη δημιουργία φιλικών προς την άνοια κοινοτήτων.</a:t>
            </a:r>
          </a:p>
        </p:txBody>
      </p:sp>
      <p:pic>
        <p:nvPicPr>
          <p:cNvPr id="4" name="Εικόνα 3" descr="https://iconnectdementia.eu/images/images/slideshow/1b.jpg"/>
          <p:cNvPicPr/>
          <p:nvPr/>
        </p:nvPicPr>
        <p:blipFill>
          <a:blip r:embed="rId3"/>
          <a:srcRect/>
          <a:stretch>
            <a:fillRect/>
          </a:stretch>
        </p:blipFill>
        <p:spPr bwMode="auto">
          <a:xfrm>
            <a:off x="7993273" y="949655"/>
            <a:ext cx="3937995" cy="2300321"/>
          </a:xfrm>
          <a:prstGeom prst="rect">
            <a:avLst/>
          </a:prstGeom>
          <a:noFill/>
          <a:ln w="9525">
            <a:noFill/>
            <a:miter lim="800000"/>
            <a:headEnd/>
            <a:tailEnd/>
          </a:ln>
        </p:spPr>
      </p:pic>
      <p:pic>
        <p:nvPicPr>
          <p:cNvPr id="5" name="Picture 4" descr="auth logo black_NEW copy">
            <a:extLst>
              <a:ext uri="{FF2B5EF4-FFF2-40B4-BE49-F238E27FC236}">
                <a16:creationId xmlns:a16="http://schemas.microsoft.com/office/drawing/2014/main" id="{03A15826-0D54-6240-8F73-A963F06ADC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223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Alzheimer Ellas 1">
            <a:extLst>
              <a:ext uri="{FF2B5EF4-FFF2-40B4-BE49-F238E27FC236}">
                <a16:creationId xmlns:a16="http://schemas.microsoft.com/office/drawing/2014/main" id="{A1A6B22B-0FF4-549F-115F-81F4E1D680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49599" y="0"/>
            <a:ext cx="1265601" cy="888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744282"/>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BB10467-DF61-4460-BAAB-60FB3A683AC6}"/>
              </a:ext>
            </a:extLst>
          </p:cNvPr>
          <p:cNvPicPr>
            <a:picLocks noChangeAspect="1"/>
          </p:cNvPicPr>
          <p:nvPr/>
        </p:nvPicPr>
        <p:blipFill>
          <a:blip r:embed="rId2"/>
          <a:stretch>
            <a:fillRect/>
          </a:stretch>
        </p:blipFill>
        <p:spPr>
          <a:xfrm>
            <a:off x="80010" y="-255793"/>
            <a:ext cx="12111990" cy="6951868"/>
          </a:xfrm>
          <a:prstGeom prst="rect">
            <a:avLst/>
          </a:prstGeom>
        </p:spPr>
      </p:pic>
    </p:spTree>
    <p:extLst>
      <p:ext uri="{BB962C8B-B14F-4D97-AF65-F5344CB8AC3E}">
        <p14:creationId xmlns:p14="http://schemas.microsoft.com/office/powerpoint/2010/main" val="22527946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33771"/>
            <a:ext cx="10515600" cy="1325563"/>
          </a:xfrm>
        </p:spPr>
        <p:txBody>
          <a:bodyPr>
            <a:normAutofit/>
          </a:bodyPr>
          <a:lstStyle/>
          <a:p>
            <a:pPr algn="ctr"/>
            <a:r>
              <a:rPr lang="el-GR" sz="4000" b="1" dirty="0">
                <a:solidFill>
                  <a:srgbClr val="FF0000"/>
                </a:solidFill>
                <a:latin typeface="+mn-lt"/>
              </a:rPr>
              <a:t>Ομάδα έργου</a:t>
            </a:r>
          </a:p>
        </p:txBody>
      </p:sp>
      <p:sp>
        <p:nvSpPr>
          <p:cNvPr id="3" name="Θέση περιεχομένου 2"/>
          <p:cNvSpPr>
            <a:spLocks noGrp="1"/>
          </p:cNvSpPr>
          <p:nvPr>
            <p:ph idx="1"/>
          </p:nvPr>
        </p:nvSpPr>
        <p:spPr>
          <a:xfrm>
            <a:off x="375492" y="1459334"/>
            <a:ext cx="10515600" cy="4864348"/>
          </a:xfrm>
        </p:spPr>
        <p:txBody>
          <a:bodyPr>
            <a:normAutofit/>
          </a:bodyPr>
          <a:lstStyle/>
          <a:p>
            <a:r>
              <a:rPr lang="en-US" sz="2200" dirty="0" err="1"/>
              <a:t>Stichting</a:t>
            </a:r>
            <a:r>
              <a:rPr lang="en-US" sz="2200" dirty="0"/>
              <a:t> National </a:t>
            </a:r>
            <a:r>
              <a:rPr lang="en-US" sz="2200" dirty="0" err="1"/>
              <a:t>Ouderenfonds</a:t>
            </a:r>
            <a:r>
              <a:rPr lang="en-US" sz="2200" dirty="0"/>
              <a:t> (Netherlands, coordinator)</a:t>
            </a:r>
          </a:p>
          <a:p>
            <a:endParaRPr lang="en-US" sz="2200" dirty="0"/>
          </a:p>
          <a:p>
            <a:r>
              <a:rPr lang="en-US" sz="2200" dirty="0"/>
              <a:t> </a:t>
            </a:r>
            <a:r>
              <a:rPr lang="en-US" sz="2200" dirty="0" err="1"/>
              <a:t>Università</a:t>
            </a:r>
            <a:r>
              <a:rPr lang="en-US" sz="2200" dirty="0"/>
              <a:t> </a:t>
            </a:r>
            <a:r>
              <a:rPr lang="en-US" sz="2200" dirty="0" err="1"/>
              <a:t>degli</a:t>
            </a:r>
            <a:r>
              <a:rPr lang="en-US" sz="2200" dirty="0"/>
              <a:t> </a:t>
            </a:r>
            <a:r>
              <a:rPr lang="en-US" sz="2200" dirty="0" err="1"/>
              <a:t>studi</a:t>
            </a:r>
            <a:r>
              <a:rPr lang="en-US" sz="2200" dirty="0"/>
              <a:t> di Udine – Corso di </a:t>
            </a:r>
            <a:r>
              <a:rPr lang="en-US" sz="2200" dirty="0" err="1"/>
              <a:t>Laurea</a:t>
            </a:r>
            <a:r>
              <a:rPr lang="en-US" sz="2200" dirty="0"/>
              <a:t> in </a:t>
            </a:r>
            <a:r>
              <a:rPr lang="en-US" sz="2200" dirty="0" err="1"/>
              <a:t>Infermieristica</a:t>
            </a:r>
            <a:r>
              <a:rPr lang="en-US" sz="2200" dirty="0"/>
              <a:t> (Italy)</a:t>
            </a:r>
          </a:p>
          <a:p>
            <a:endParaRPr lang="en-US" sz="2200" dirty="0"/>
          </a:p>
          <a:p>
            <a:r>
              <a:rPr lang="en-US" sz="2200" dirty="0" err="1"/>
              <a:t>Hogeschool</a:t>
            </a:r>
            <a:r>
              <a:rPr lang="en-US" sz="2200" dirty="0"/>
              <a:t> Utrecht Higher Education Institution (Netherlands)</a:t>
            </a:r>
          </a:p>
          <a:p>
            <a:endParaRPr lang="en-US" sz="2200" dirty="0"/>
          </a:p>
          <a:p>
            <a:r>
              <a:rPr lang="en-US" sz="2200" dirty="0"/>
              <a:t>Lahti University Of Applied Sciences (</a:t>
            </a:r>
            <a:r>
              <a:rPr lang="en-US" sz="2200" dirty="0" err="1"/>
              <a:t>Filand</a:t>
            </a:r>
            <a:r>
              <a:rPr lang="en-US" sz="2200" dirty="0"/>
              <a:t>)</a:t>
            </a:r>
          </a:p>
          <a:p>
            <a:endParaRPr lang="en-US" sz="2200" dirty="0"/>
          </a:p>
          <a:p>
            <a:r>
              <a:rPr lang="en-US" sz="2200" dirty="0"/>
              <a:t>T.E.I. of Epirus Department of Nursing (Greece)</a:t>
            </a:r>
          </a:p>
          <a:p>
            <a:endParaRPr lang="en-US" sz="2200" dirty="0"/>
          </a:p>
          <a:p>
            <a:r>
              <a:rPr lang="en-US" sz="2200" dirty="0"/>
              <a:t>Greek Association of Alzheimer Disease and Relative Disorders (Alzheimer Hellas)</a:t>
            </a:r>
          </a:p>
        </p:txBody>
      </p:sp>
      <p:pic>
        <p:nvPicPr>
          <p:cNvPr id="3074" name="Picture 2" descr="Utrec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3811" y="3891508"/>
            <a:ext cx="2036781" cy="8475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AMK1 logo 2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8465" y="3222191"/>
            <a:ext cx="2352127" cy="44499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Ouderr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3404" y="574063"/>
            <a:ext cx="17145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ud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9293" y="1912803"/>
            <a:ext cx="1871089" cy="89049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logo Uo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1509" y="4315297"/>
            <a:ext cx="1739594" cy="114645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Alzheimer Ellas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8042" y="5535073"/>
            <a:ext cx="1265601" cy="8884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Alzheimer Ellas 1">
            <a:extLst>
              <a:ext uri="{FF2B5EF4-FFF2-40B4-BE49-F238E27FC236}">
                <a16:creationId xmlns:a16="http://schemas.microsoft.com/office/drawing/2014/main" id="{BC61AB77-BABF-2580-D616-069503803C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7046"/>
            <a:ext cx="1265601" cy="888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340065"/>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12192000" cy="1325563"/>
          </a:xfrm>
        </p:spPr>
        <p:txBody>
          <a:bodyPr>
            <a:normAutofit/>
          </a:bodyPr>
          <a:lstStyle/>
          <a:p>
            <a:pPr algn="ctr"/>
            <a:r>
              <a:rPr lang="el-GR" sz="4000" b="1" dirty="0">
                <a:solidFill>
                  <a:srgbClr val="FF0000"/>
                </a:solidFill>
                <a:latin typeface="+mn-lt"/>
              </a:rPr>
              <a:t>Αποτελέσματα</a:t>
            </a:r>
          </a:p>
        </p:txBody>
      </p:sp>
      <p:sp>
        <p:nvSpPr>
          <p:cNvPr id="3" name="Θέση περιεχομένου 2"/>
          <p:cNvSpPr>
            <a:spLocks noGrp="1"/>
          </p:cNvSpPr>
          <p:nvPr>
            <p:ph idx="1"/>
          </p:nvPr>
        </p:nvSpPr>
        <p:spPr>
          <a:xfrm>
            <a:off x="528810" y="2010902"/>
            <a:ext cx="6819441" cy="4351338"/>
          </a:xfrm>
        </p:spPr>
        <p:txBody>
          <a:bodyPr>
            <a:normAutofit fontScale="92500" lnSpcReduction="20000"/>
          </a:bodyPr>
          <a:lstStyle/>
          <a:p>
            <a:r>
              <a:rPr lang="en-US" dirty="0"/>
              <a:t> </a:t>
            </a:r>
            <a:r>
              <a:rPr lang="el-GR" b="1" dirty="0">
                <a:solidFill>
                  <a:srgbClr val="00B0F0"/>
                </a:solidFill>
              </a:rPr>
              <a:t>Διαδικτυακό Μάθημα </a:t>
            </a:r>
            <a:r>
              <a:rPr lang="el-GR" dirty="0"/>
              <a:t>που συνδυάζει μεθόδους εξ αποστάσεως και εκ του σύνεγγυς</a:t>
            </a:r>
            <a:r>
              <a:rPr lang="en-US" dirty="0"/>
              <a:t>, </a:t>
            </a:r>
            <a:r>
              <a:rPr lang="el-GR" dirty="0"/>
              <a:t>με στόχο να εκπαιδεύσει τους φοιτητές στην άνοια</a:t>
            </a:r>
            <a:r>
              <a:rPr lang="en-US" dirty="0"/>
              <a:t>. </a:t>
            </a:r>
          </a:p>
          <a:p>
            <a:endParaRPr lang="en-US" dirty="0"/>
          </a:p>
          <a:p>
            <a:r>
              <a:rPr lang="el-GR" dirty="0"/>
              <a:t>Ανάπτυξη </a:t>
            </a:r>
            <a:r>
              <a:rPr lang="el-GR" b="1" dirty="0">
                <a:solidFill>
                  <a:srgbClr val="00B050"/>
                </a:solidFill>
              </a:rPr>
              <a:t>ενός καινοτόμου μαθήματος για τα ΑΕΙ, βασισμένο στην δημιουργικότητα</a:t>
            </a:r>
            <a:r>
              <a:rPr lang="el-GR" dirty="0"/>
              <a:t>, χρησιμοποιώντας τις τέχνες,  </a:t>
            </a:r>
            <a:r>
              <a:rPr lang="el-GR" b="1" dirty="0">
                <a:solidFill>
                  <a:srgbClr val="FF0000"/>
                </a:solidFill>
              </a:rPr>
              <a:t>το θέατρο, την μουσική και την ποίηση. </a:t>
            </a: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3839" y="931627"/>
            <a:ext cx="3955453" cy="5430613"/>
          </a:xfrm>
          <a:prstGeom prst="rect">
            <a:avLst/>
          </a:prstGeom>
        </p:spPr>
      </p:pic>
      <p:pic>
        <p:nvPicPr>
          <p:cNvPr id="5" name="Picture 12" descr="Alzheimer Ellas 1">
            <a:extLst>
              <a:ext uri="{FF2B5EF4-FFF2-40B4-BE49-F238E27FC236}">
                <a16:creationId xmlns:a16="http://schemas.microsoft.com/office/drawing/2014/main" id="{39AC99A6-5207-4C96-BFF2-F796A9393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046"/>
            <a:ext cx="1265601" cy="888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345357"/>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31 - Εικόνα" descr="Research-projects16.jpg">
            <a:extLst>
              <a:ext uri="{FF2B5EF4-FFF2-40B4-BE49-F238E27FC236}">
                <a16:creationId xmlns:a16="http://schemas.microsoft.com/office/drawing/2014/main" id="{B8760551-82F3-1752-87AC-DC532B64F5F4}"/>
              </a:ext>
            </a:extLst>
          </p:cNvPr>
          <p:cNvPicPr>
            <a:picLocks noChangeAspect="1"/>
          </p:cNvPicPr>
          <p:nvPr/>
        </p:nvPicPr>
        <p:blipFill>
          <a:blip r:embed="rId2">
            <a:lum bright="6000" contrast="12000"/>
          </a:blip>
          <a:stretch>
            <a:fillRect/>
          </a:stretch>
        </p:blipFill>
        <p:spPr>
          <a:xfrm>
            <a:off x="1489075" y="73025"/>
            <a:ext cx="9055100" cy="6629400"/>
          </a:xfrm>
          <a:prstGeom prst="rect">
            <a:avLst/>
          </a:prstGeom>
          <a:effectLst>
            <a:outerShdw blurRad="50800" dist="50800" dir="5400000" algn="ctr" rotWithShape="0">
              <a:srgbClr val="000000">
                <a:alpha val="75000"/>
              </a:srgbClr>
            </a:outerShdw>
          </a:effectLst>
        </p:spPr>
      </p:pic>
      <p:sp>
        <p:nvSpPr>
          <p:cNvPr id="14" name="13 - TextBox">
            <a:extLst>
              <a:ext uri="{FF2B5EF4-FFF2-40B4-BE49-F238E27FC236}">
                <a16:creationId xmlns:a16="http://schemas.microsoft.com/office/drawing/2014/main" id="{AC68473A-1EFB-8F7B-60EE-B81831E2A49E}"/>
              </a:ext>
            </a:extLst>
          </p:cNvPr>
          <p:cNvSpPr txBox="1"/>
          <p:nvPr/>
        </p:nvSpPr>
        <p:spPr>
          <a:xfrm>
            <a:off x="5773739" y="2840039"/>
            <a:ext cx="644525" cy="1246187"/>
          </a:xfrm>
          <a:prstGeom prst="rect">
            <a:avLst/>
          </a:prstGeom>
          <a:noFill/>
        </p:spPr>
        <p:txBody>
          <a:bodyPr>
            <a:spAutoFit/>
          </a:bodyPr>
          <a:lstStyle/>
          <a:p>
            <a:pPr algn="ctr" fontAlgn="base">
              <a:spcBef>
                <a:spcPct val="0"/>
              </a:spcBef>
              <a:spcAft>
                <a:spcPct val="0"/>
              </a:spcAft>
              <a:defRPr/>
            </a:pPr>
            <a:r>
              <a:rPr lang="en-US" sz="1500" b="1" dirty="0">
                <a:solidFill>
                  <a:srgbClr val="EEECE1">
                    <a:lumMod val="25000"/>
                  </a:srgbClr>
                </a:solidFill>
                <a:latin typeface="Arial" panose="020B0604020202020204" pitchFamily="34" charset="0"/>
                <a:cs typeface="Arial" panose="020B0604020202020204" pitchFamily="34" charset="0"/>
              </a:rPr>
              <a:t>Research &amp; Projects</a:t>
            </a:r>
            <a:endParaRPr lang="el-GR" sz="1500" b="1" dirty="0">
              <a:solidFill>
                <a:prstClr val="black"/>
              </a:solidFill>
              <a:latin typeface="Arial" panose="020B0604020202020204" pitchFamily="34" charset="0"/>
              <a:cs typeface="Arial" panose="020B0604020202020204" pitchFamily="34" charset="0"/>
            </a:endParaRPr>
          </a:p>
        </p:txBody>
      </p:sp>
      <p:sp>
        <p:nvSpPr>
          <p:cNvPr id="15" name="14 - Έλλειψη">
            <a:extLst>
              <a:ext uri="{FF2B5EF4-FFF2-40B4-BE49-F238E27FC236}">
                <a16:creationId xmlns:a16="http://schemas.microsoft.com/office/drawing/2014/main" id="{9588AD41-436A-B7BE-1F7D-120151970944}"/>
              </a:ext>
            </a:extLst>
          </p:cNvPr>
          <p:cNvSpPr/>
          <p:nvPr/>
        </p:nvSpPr>
        <p:spPr>
          <a:xfrm>
            <a:off x="3457575" y="1017589"/>
            <a:ext cx="175418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DESCRIPA</a:t>
            </a:r>
            <a:endParaRPr lang="el-GR" dirty="0">
              <a:solidFill>
                <a:prstClr val="white"/>
              </a:solidFill>
              <a:latin typeface="Calibri"/>
            </a:endParaRPr>
          </a:p>
        </p:txBody>
      </p:sp>
      <p:sp>
        <p:nvSpPr>
          <p:cNvPr id="16" name="15 - Έλλειψη">
            <a:extLst>
              <a:ext uri="{FF2B5EF4-FFF2-40B4-BE49-F238E27FC236}">
                <a16:creationId xmlns:a16="http://schemas.microsoft.com/office/drawing/2014/main" id="{114B987C-60C2-4CDA-7EC8-78737F657BEB}"/>
              </a:ext>
            </a:extLst>
          </p:cNvPr>
          <p:cNvSpPr/>
          <p:nvPr/>
        </p:nvSpPr>
        <p:spPr>
          <a:xfrm>
            <a:off x="4646614" y="393701"/>
            <a:ext cx="847725"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ICTUS</a:t>
            </a:r>
            <a:endParaRPr lang="el-GR" sz="1200" dirty="0">
              <a:solidFill>
                <a:prstClr val="white"/>
              </a:solidFill>
              <a:latin typeface="Calibri"/>
            </a:endParaRPr>
          </a:p>
        </p:txBody>
      </p:sp>
      <p:sp>
        <p:nvSpPr>
          <p:cNvPr id="17" name="16 - Έλλειψη">
            <a:extLst>
              <a:ext uri="{FF2B5EF4-FFF2-40B4-BE49-F238E27FC236}">
                <a16:creationId xmlns:a16="http://schemas.microsoft.com/office/drawing/2014/main" id="{C74B6B96-34E4-AFFA-720C-31BBA0143507}"/>
              </a:ext>
            </a:extLst>
          </p:cNvPr>
          <p:cNvSpPr/>
          <p:nvPr/>
        </p:nvSpPr>
        <p:spPr>
          <a:xfrm>
            <a:off x="7018339" y="911225"/>
            <a:ext cx="846137"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a:solidFill>
                  <a:prstClr val="white"/>
                </a:solidFill>
                <a:latin typeface="Calibri"/>
              </a:rPr>
              <a:t>ASPAD</a:t>
            </a:r>
            <a:endParaRPr lang="el-GR" sz="1050" dirty="0">
              <a:solidFill>
                <a:prstClr val="white"/>
              </a:solidFill>
              <a:latin typeface="Calibri"/>
            </a:endParaRPr>
          </a:p>
        </p:txBody>
      </p:sp>
      <p:sp>
        <p:nvSpPr>
          <p:cNvPr id="18" name="17 - Έλλειψη">
            <a:extLst>
              <a:ext uri="{FF2B5EF4-FFF2-40B4-BE49-F238E27FC236}">
                <a16:creationId xmlns:a16="http://schemas.microsoft.com/office/drawing/2014/main" id="{3C56D322-CB37-6B30-6FD8-39EB4DA31BD6}"/>
              </a:ext>
            </a:extLst>
          </p:cNvPr>
          <p:cNvSpPr/>
          <p:nvPr/>
        </p:nvSpPr>
        <p:spPr>
          <a:xfrm>
            <a:off x="7904164" y="3697289"/>
            <a:ext cx="1925637"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EhcoBUTLER</a:t>
            </a:r>
            <a:endParaRPr lang="el-GR" dirty="0">
              <a:solidFill>
                <a:prstClr val="white"/>
              </a:solidFill>
              <a:latin typeface="Calibri"/>
            </a:endParaRPr>
          </a:p>
        </p:txBody>
      </p:sp>
      <p:sp>
        <p:nvSpPr>
          <p:cNvPr id="19" name="18 - Έλλειψη">
            <a:extLst>
              <a:ext uri="{FF2B5EF4-FFF2-40B4-BE49-F238E27FC236}">
                <a16:creationId xmlns:a16="http://schemas.microsoft.com/office/drawing/2014/main" id="{9AE9384F-F478-A042-7D0B-6A3D16574090}"/>
              </a:ext>
            </a:extLst>
          </p:cNvPr>
          <p:cNvSpPr/>
          <p:nvPr/>
        </p:nvSpPr>
        <p:spPr>
          <a:xfrm>
            <a:off x="7180263" y="5089525"/>
            <a:ext cx="1731962"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Dem@care</a:t>
            </a:r>
            <a:endParaRPr lang="el-GR" dirty="0">
              <a:solidFill>
                <a:prstClr val="white"/>
              </a:solidFill>
              <a:latin typeface="Calibri"/>
            </a:endParaRPr>
          </a:p>
        </p:txBody>
      </p:sp>
      <p:sp>
        <p:nvSpPr>
          <p:cNvPr id="20" name="19 - Έλλειψη">
            <a:extLst>
              <a:ext uri="{FF2B5EF4-FFF2-40B4-BE49-F238E27FC236}">
                <a16:creationId xmlns:a16="http://schemas.microsoft.com/office/drawing/2014/main" id="{A0042940-1394-706C-B039-BF460DFCEAD1}"/>
              </a:ext>
            </a:extLst>
          </p:cNvPr>
          <p:cNvSpPr/>
          <p:nvPr/>
        </p:nvSpPr>
        <p:spPr>
          <a:xfrm>
            <a:off x="6270626" y="4284663"/>
            <a:ext cx="227012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BIOMARK-APD</a:t>
            </a:r>
            <a:endParaRPr lang="el-GR" dirty="0">
              <a:solidFill>
                <a:prstClr val="white"/>
              </a:solidFill>
              <a:latin typeface="Calibri"/>
            </a:endParaRPr>
          </a:p>
        </p:txBody>
      </p:sp>
      <p:sp>
        <p:nvSpPr>
          <p:cNvPr id="21" name="20 - Έλλειψη">
            <a:extLst>
              <a:ext uri="{FF2B5EF4-FFF2-40B4-BE49-F238E27FC236}">
                <a16:creationId xmlns:a16="http://schemas.microsoft.com/office/drawing/2014/main" id="{B6C87F44-29DA-BB1C-DBB8-80E75EF5B741}"/>
              </a:ext>
            </a:extLst>
          </p:cNvPr>
          <p:cNvSpPr/>
          <p:nvPr/>
        </p:nvSpPr>
        <p:spPr>
          <a:xfrm>
            <a:off x="5105400" y="4398963"/>
            <a:ext cx="960438" cy="804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NILVAD</a:t>
            </a:r>
            <a:endParaRPr lang="el-GR" sz="1200" dirty="0">
              <a:solidFill>
                <a:prstClr val="white"/>
              </a:solidFill>
              <a:latin typeface="Calibri"/>
            </a:endParaRPr>
          </a:p>
        </p:txBody>
      </p:sp>
      <p:sp>
        <p:nvSpPr>
          <p:cNvPr id="22" name="21 - Έλλειψη">
            <a:extLst>
              <a:ext uri="{FF2B5EF4-FFF2-40B4-BE49-F238E27FC236}">
                <a16:creationId xmlns:a16="http://schemas.microsoft.com/office/drawing/2014/main" id="{AD35EAC1-5EA0-F056-2D3C-7CD7DFEF1B72}"/>
              </a:ext>
            </a:extLst>
          </p:cNvPr>
          <p:cNvSpPr/>
          <p:nvPr/>
        </p:nvSpPr>
        <p:spPr>
          <a:xfrm>
            <a:off x="1763713" y="4916489"/>
            <a:ext cx="1947862"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Pharmacog</a:t>
            </a:r>
            <a:endParaRPr lang="el-GR" dirty="0">
              <a:solidFill>
                <a:prstClr val="white"/>
              </a:solidFill>
              <a:latin typeface="Calibri"/>
            </a:endParaRPr>
          </a:p>
        </p:txBody>
      </p:sp>
      <p:sp>
        <p:nvSpPr>
          <p:cNvPr id="23" name="22 - Έλλειψη">
            <a:extLst>
              <a:ext uri="{FF2B5EF4-FFF2-40B4-BE49-F238E27FC236}">
                <a16:creationId xmlns:a16="http://schemas.microsoft.com/office/drawing/2014/main" id="{4E2C0394-0B44-A8BF-EDC9-B804BB73A2E9}"/>
              </a:ext>
            </a:extLst>
          </p:cNvPr>
          <p:cNvSpPr/>
          <p:nvPr/>
        </p:nvSpPr>
        <p:spPr>
          <a:xfrm>
            <a:off x="3395664" y="4179888"/>
            <a:ext cx="89217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900" dirty="0">
                <a:solidFill>
                  <a:prstClr val="white"/>
                </a:solidFill>
                <a:latin typeface="Calibri"/>
              </a:rPr>
              <a:t>MIRAGE</a:t>
            </a:r>
            <a:endParaRPr lang="el-GR" sz="900" dirty="0">
              <a:solidFill>
                <a:prstClr val="white"/>
              </a:solidFill>
              <a:latin typeface="Calibri"/>
            </a:endParaRPr>
          </a:p>
        </p:txBody>
      </p:sp>
      <p:sp>
        <p:nvSpPr>
          <p:cNvPr id="24" name="23 - Έλλειψη">
            <a:extLst>
              <a:ext uri="{FF2B5EF4-FFF2-40B4-BE49-F238E27FC236}">
                <a16:creationId xmlns:a16="http://schemas.microsoft.com/office/drawing/2014/main" id="{AFC5A00F-DD52-1ED9-CE48-9E9646EBF00E}"/>
              </a:ext>
            </a:extLst>
          </p:cNvPr>
          <p:cNvSpPr/>
          <p:nvPr/>
        </p:nvSpPr>
        <p:spPr>
          <a:xfrm>
            <a:off x="8764589" y="2759076"/>
            <a:ext cx="1216025"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AD-Gaming</a:t>
            </a:r>
            <a:endParaRPr lang="el-GR" sz="1200" dirty="0">
              <a:solidFill>
                <a:prstClr val="white"/>
              </a:solidFill>
              <a:latin typeface="Calibri"/>
            </a:endParaRPr>
          </a:p>
        </p:txBody>
      </p:sp>
      <p:sp>
        <p:nvSpPr>
          <p:cNvPr id="25" name="24 - Έλλειψη">
            <a:extLst>
              <a:ext uri="{FF2B5EF4-FFF2-40B4-BE49-F238E27FC236}">
                <a16:creationId xmlns:a16="http://schemas.microsoft.com/office/drawing/2014/main" id="{B5BC5A6C-DCD8-F9CD-5677-5A5C92E6719E}"/>
              </a:ext>
            </a:extLst>
          </p:cNvPr>
          <p:cNvSpPr/>
          <p:nvPr/>
        </p:nvSpPr>
        <p:spPr>
          <a:xfrm>
            <a:off x="6096000" y="234951"/>
            <a:ext cx="769938"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a:solidFill>
                  <a:prstClr val="white"/>
                </a:solidFill>
                <a:latin typeface="Calibri"/>
              </a:rPr>
              <a:t>SHARE</a:t>
            </a:r>
            <a:endParaRPr lang="el-GR" sz="1050" dirty="0">
              <a:solidFill>
                <a:prstClr val="white"/>
              </a:solidFill>
              <a:latin typeface="Calibri"/>
            </a:endParaRPr>
          </a:p>
        </p:txBody>
      </p:sp>
      <p:sp>
        <p:nvSpPr>
          <p:cNvPr id="26" name="25 - Έλλειψη">
            <a:extLst>
              <a:ext uri="{FF2B5EF4-FFF2-40B4-BE49-F238E27FC236}">
                <a16:creationId xmlns:a16="http://schemas.microsoft.com/office/drawing/2014/main" id="{56E5CBE9-30CA-D170-841C-AA01C03E1503}"/>
              </a:ext>
            </a:extLst>
          </p:cNvPr>
          <p:cNvSpPr/>
          <p:nvPr/>
        </p:nvSpPr>
        <p:spPr>
          <a:xfrm>
            <a:off x="9182101" y="4546601"/>
            <a:ext cx="849313"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err="1">
                <a:solidFill>
                  <a:prstClr val="white"/>
                </a:solidFill>
                <a:latin typeface="Calibri"/>
              </a:rPr>
              <a:t>Altoida</a:t>
            </a:r>
            <a:endParaRPr lang="el-GR" sz="1050" dirty="0">
              <a:solidFill>
                <a:prstClr val="white"/>
              </a:solidFill>
              <a:latin typeface="Calibri"/>
            </a:endParaRPr>
          </a:p>
        </p:txBody>
      </p:sp>
      <p:sp>
        <p:nvSpPr>
          <p:cNvPr id="27" name="26 - Έλλειψη">
            <a:extLst>
              <a:ext uri="{FF2B5EF4-FFF2-40B4-BE49-F238E27FC236}">
                <a16:creationId xmlns:a16="http://schemas.microsoft.com/office/drawing/2014/main" id="{71A9DC9C-9D8E-0922-4C59-1D3A3048DC51}"/>
              </a:ext>
            </a:extLst>
          </p:cNvPr>
          <p:cNvSpPr/>
          <p:nvPr/>
        </p:nvSpPr>
        <p:spPr>
          <a:xfrm>
            <a:off x="3194050" y="3265489"/>
            <a:ext cx="106203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EDAR</a:t>
            </a:r>
            <a:endParaRPr lang="el-GR" dirty="0">
              <a:solidFill>
                <a:prstClr val="white"/>
              </a:solidFill>
              <a:latin typeface="Calibri"/>
            </a:endParaRPr>
          </a:p>
        </p:txBody>
      </p:sp>
      <p:sp>
        <p:nvSpPr>
          <p:cNvPr id="28" name="27 - Έλλειψη">
            <a:extLst>
              <a:ext uri="{FF2B5EF4-FFF2-40B4-BE49-F238E27FC236}">
                <a16:creationId xmlns:a16="http://schemas.microsoft.com/office/drawing/2014/main" id="{5148E1DC-10F0-9E06-1E30-239A6AC50F8E}"/>
              </a:ext>
            </a:extLst>
          </p:cNvPr>
          <p:cNvSpPr/>
          <p:nvPr/>
        </p:nvSpPr>
        <p:spPr>
          <a:xfrm>
            <a:off x="2438400" y="1608139"/>
            <a:ext cx="1689100" cy="69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ENIR</a:t>
            </a:r>
            <a:endParaRPr lang="el-GR" dirty="0">
              <a:solidFill>
                <a:prstClr val="white"/>
              </a:solidFill>
              <a:latin typeface="Calibri"/>
            </a:endParaRPr>
          </a:p>
        </p:txBody>
      </p:sp>
      <p:sp>
        <p:nvSpPr>
          <p:cNvPr id="29" name="28 - Έλλειψη">
            <a:extLst>
              <a:ext uri="{FF2B5EF4-FFF2-40B4-BE49-F238E27FC236}">
                <a16:creationId xmlns:a16="http://schemas.microsoft.com/office/drawing/2014/main" id="{B7972331-A252-CD86-8EF2-55E959CA58A1}"/>
              </a:ext>
            </a:extLst>
          </p:cNvPr>
          <p:cNvSpPr/>
          <p:nvPr/>
        </p:nvSpPr>
        <p:spPr>
          <a:xfrm>
            <a:off x="5302250" y="1106489"/>
            <a:ext cx="1677988" cy="55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Discover</a:t>
            </a:r>
            <a:endParaRPr lang="el-GR" sz="1200" dirty="0">
              <a:solidFill>
                <a:prstClr val="white"/>
              </a:solidFill>
              <a:latin typeface="Calibri"/>
            </a:endParaRPr>
          </a:p>
        </p:txBody>
      </p:sp>
      <p:sp>
        <p:nvSpPr>
          <p:cNvPr id="30" name="29 - Έλλειψη">
            <a:extLst>
              <a:ext uri="{FF2B5EF4-FFF2-40B4-BE49-F238E27FC236}">
                <a16:creationId xmlns:a16="http://schemas.microsoft.com/office/drawing/2014/main" id="{BFC9D714-0FE0-1908-73BD-E67BE338A625}"/>
              </a:ext>
            </a:extLst>
          </p:cNvPr>
          <p:cNvSpPr/>
          <p:nvPr/>
        </p:nvSpPr>
        <p:spPr>
          <a:xfrm>
            <a:off x="6016625" y="5089525"/>
            <a:ext cx="10033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LLM</a:t>
            </a:r>
            <a:endParaRPr lang="el-GR" dirty="0">
              <a:solidFill>
                <a:prstClr val="white"/>
              </a:solidFill>
              <a:latin typeface="Calibri"/>
            </a:endParaRPr>
          </a:p>
        </p:txBody>
      </p:sp>
      <p:pic>
        <p:nvPicPr>
          <p:cNvPr id="161812" name="Picture 5">
            <a:extLst>
              <a:ext uri="{FF2B5EF4-FFF2-40B4-BE49-F238E27FC236}">
                <a16:creationId xmlns:a16="http://schemas.microsoft.com/office/drawing/2014/main" id="{12525440-2C7C-CCB8-1BFB-4010DAA91D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338" y="2732089"/>
            <a:ext cx="14097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4 - Έλλειψη">
            <a:extLst>
              <a:ext uri="{FF2B5EF4-FFF2-40B4-BE49-F238E27FC236}">
                <a16:creationId xmlns:a16="http://schemas.microsoft.com/office/drawing/2014/main" id="{B383486F-4D0D-518B-548B-ACDBABC25436}"/>
              </a:ext>
            </a:extLst>
          </p:cNvPr>
          <p:cNvSpPr/>
          <p:nvPr/>
        </p:nvSpPr>
        <p:spPr>
          <a:xfrm>
            <a:off x="7918450" y="917575"/>
            <a:ext cx="191135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Caregivers-pro</a:t>
            </a:r>
            <a:endParaRPr lang="el-GR" dirty="0">
              <a:solidFill>
                <a:prstClr val="white"/>
              </a:solidFill>
              <a:latin typeface="Calibri"/>
            </a:endParaRPr>
          </a:p>
        </p:txBody>
      </p:sp>
      <p:sp>
        <p:nvSpPr>
          <p:cNvPr id="36" name="35 - Έλλειψη">
            <a:extLst>
              <a:ext uri="{FF2B5EF4-FFF2-40B4-BE49-F238E27FC236}">
                <a16:creationId xmlns:a16="http://schemas.microsoft.com/office/drawing/2014/main" id="{F447B2D4-00D1-ABCA-1567-AE9E83182560}"/>
              </a:ext>
            </a:extLst>
          </p:cNvPr>
          <p:cNvSpPr/>
          <p:nvPr/>
        </p:nvSpPr>
        <p:spPr>
          <a:xfrm>
            <a:off x="7864476" y="1822450"/>
            <a:ext cx="1363663"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err="1">
                <a:solidFill>
                  <a:prstClr val="white"/>
                </a:solidFill>
                <a:latin typeface="Calibri"/>
              </a:rPr>
              <a:t>i</a:t>
            </a:r>
            <a:r>
              <a:rPr lang="en-US" sz="1200" dirty="0">
                <a:solidFill>
                  <a:prstClr val="white"/>
                </a:solidFill>
                <a:latin typeface="Calibri"/>
              </a:rPr>
              <a:t>-connect</a:t>
            </a:r>
            <a:endParaRPr lang="el-GR" sz="1200" dirty="0">
              <a:solidFill>
                <a:prstClr val="white"/>
              </a:solidFill>
              <a:latin typeface="Calibri"/>
            </a:endParaRPr>
          </a:p>
        </p:txBody>
      </p:sp>
      <p:sp>
        <p:nvSpPr>
          <p:cNvPr id="2" name="26 - Έλλειψη">
            <a:extLst>
              <a:ext uri="{FF2B5EF4-FFF2-40B4-BE49-F238E27FC236}">
                <a16:creationId xmlns:a16="http://schemas.microsoft.com/office/drawing/2014/main" id="{B3E9B959-AFA8-D7F5-AC9B-987A4CEACF8E}"/>
              </a:ext>
            </a:extLst>
          </p:cNvPr>
          <p:cNvSpPr/>
          <p:nvPr/>
        </p:nvSpPr>
        <p:spPr>
          <a:xfrm>
            <a:off x="4608514" y="1671639"/>
            <a:ext cx="1436687"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dirty="0">
                <a:solidFill>
                  <a:prstClr val="white"/>
                </a:solidFill>
                <a:latin typeface="Calibri"/>
              </a:rPr>
              <a:t>RECAGE</a:t>
            </a:r>
            <a:endParaRPr lang="el-GR" dirty="0">
              <a:solidFill>
                <a:prstClr val="white"/>
              </a:solidFill>
              <a:latin typeface="Calibri"/>
            </a:endParaRPr>
          </a:p>
        </p:txBody>
      </p:sp>
      <p:sp>
        <p:nvSpPr>
          <p:cNvPr id="3" name="26 - Έλλειψη">
            <a:extLst>
              <a:ext uri="{FF2B5EF4-FFF2-40B4-BE49-F238E27FC236}">
                <a16:creationId xmlns:a16="http://schemas.microsoft.com/office/drawing/2014/main" id="{E1BD702B-0FC5-18A9-A748-F2690CF029AF}"/>
              </a:ext>
            </a:extLst>
          </p:cNvPr>
          <p:cNvSpPr/>
          <p:nvPr/>
        </p:nvSpPr>
        <p:spPr>
          <a:xfrm>
            <a:off x="6021388" y="1822450"/>
            <a:ext cx="1060450"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PILOT</a:t>
            </a:r>
            <a:endParaRPr lang="el-GR" dirty="0">
              <a:solidFill>
                <a:prstClr val="white"/>
              </a:solidFill>
              <a:latin typeface="Calibri"/>
            </a:endParaRPr>
          </a:p>
        </p:txBody>
      </p:sp>
      <p:sp>
        <p:nvSpPr>
          <p:cNvPr id="4" name="26 - Έλλειψη">
            <a:extLst>
              <a:ext uri="{FF2B5EF4-FFF2-40B4-BE49-F238E27FC236}">
                <a16:creationId xmlns:a16="http://schemas.microsoft.com/office/drawing/2014/main" id="{985FBA83-0265-396B-B984-44B209284C8F}"/>
              </a:ext>
            </a:extLst>
          </p:cNvPr>
          <p:cNvSpPr/>
          <p:nvPr/>
        </p:nvSpPr>
        <p:spPr>
          <a:xfrm>
            <a:off x="6853239" y="3265489"/>
            <a:ext cx="1692275"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DEMENTIA RIGHTS</a:t>
            </a:r>
            <a:endParaRPr lang="el-GR" dirty="0">
              <a:solidFill>
                <a:prstClr val="white"/>
              </a:solidFill>
              <a:latin typeface="Calibri"/>
            </a:endParaRPr>
          </a:p>
        </p:txBody>
      </p:sp>
      <p:sp>
        <p:nvSpPr>
          <p:cNvPr id="5" name="26 - Έλλειψη">
            <a:extLst>
              <a:ext uri="{FF2B5EF4-FFF2-40B4-BE49-F238E27FC236}">
                <a16:creationId xmlns:a16="http://schemas.microsoft.com/office/drawing/2014/main" id="{A98CF8F0-ADCE-A7C1-580D-A1436EBDC303}"/>
              </a:ext>
            </a:extLst>
          </p:cNvPr>
          <p:cNvSpPr/>
          <p:nvPr/>
        </p:nvSpPr>
        <p:spPr>
          <a:xfrm>
            <a:off x="4579939" y="3662364"/>
            <a:ext cx="1436687"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BRIDGE</a:t>
            </a:r>
            <a:endParaRPr lang="el-GR" dirty="0">
              <a:solidFill>
                <a:prstClr val="white"/>
              </a:solidFill>
              <a:latin typeface="Calibri"/>
            </a:endParaRPr>
          </a:p>
        </p:txBody>
      </p:sp>
      <p:sp>
        <p:nvSpPr>
          <p:cNvPr id="6" name="26 - Έλλειψη">
            <a:extLst>
              <a:ext uri="{FF2B5EF4-FFF2-40B4-BE49-F238E27FC236}">
                <a16:creationId xmlns:a16="http://schemas.microsoft.com/office/drawing/2014/main" id="{B8570F6F-A430-64F1-AC92-FD008FE12F44}"/>
              </a:ext>
            </a:extLst>
          </p:cNvPr>
          <p:cNvSpPr/>
          <p:nvPr/>
        </p:nvSpPr>
        <p:spPr>
          <a:xfrm>
            <a:off x="3656014" y="2527300"/>
            <a:ext cx="1912937" cy="7508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b="1" dirty="0">
                <a:solidFill>
                  <a:prstClr val="black"/>
                </a:solidFill>
                <a:latin typeface="Calibri"/>
              </a:rPr>
              <a:t>STORY 2 REMEMBER</a:t>
            </a:r>
            <a:endParaRPr lang="el-GR" b="1" dirty="0">
              <a:solidFill>
                <a:prstClr val="black"/>
              </a:solidFill>
              <a:latin typeface="Calibri"/>
            </a:endParaRPr>
          </a:p>
        </p:txBody>
      </p:sp>
      <p:sp>
        <p:nvSpPr>
          <p:cNvPr id="7" name="26 - Έλλειψη">
            <a:extLst>
              <a:ext uri="{FF2B5EF4-FFF2-40B4-BE49-F238E27FC236}">
                <a16:creationId xmlns:a16="http://schemas.microsoft.com/office/drawing/2014/main" id="{36157376-B768-BA34-E6D7-BF746285F1B1}"/>
              </a:ext>
            </a:extLst>
          </p:cNvPr>
          <p:cNvSpPr/>
          <p:nvPr/>
        </p:nvSpPr>
        <p:spPr>
          <a:xfrm>
            <a:off x="6965950" y="2355850"/>
            <a:ext cx="14097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RADAR</a:t>
            </a:r>
            <a:endParaRPr lang="el-GR" dirty="0">
              <a:solidFill>
                <a:prstClr val="white"/>
              </a:solidFill>
              <a:latin typeface="Calibri"/>
            </a:endParaRPr>
          </a:p>
        </p:txBody>
      </p:sp>
      <p:sp>
        <p:nvSpPr>
          <p:cNvPr id="8" name="26 - Έλλειψη">
            <a:extLst>
              <a:ext uri="{FF2B5EF4-FFF2-40B4-BE49-F238E27FC236}">
                <a16:creationId xmlns:a16="http://schemas.microsoft.com/office/drawing/2014/main" id="{6C58D9E2-D49B-F44D-76B5-34F43501A257}"/>
              </a:ext>
            </a:extLst>
          </p:cNvPr>
          <p:cNvSpPr/>
          <p:nvPr/>
        </p:nvSpPr>
        <p:spPr>
          <a:xfrm>
            <a:off x="4119564" y="5089525"/>
            <a:ext cx="118268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EPIONI</a:t>
            </a:r>
            <a:endParaRPr lang="el-GR" dirty="0">
              <a:solidFill>
                <a:prstClr val="white"/>
              </a:solidFill>
              <a:latin typeface="Calibri"/>
            </a:endParaRPr>
          </a:p>
        </p:txBody>
      </p:sp>
      <p:sp>
        <p:nvSpPr>
          <p:cNvPr id="9" name="Οβάλ 8">
            <a:extLst>
              <a:ext uri="{FF2B5EF4-FFF2-40B4-BE49-F238E27FC236}">
                <a16:creationId xmlns:a16="http://schemas.microsoft.com/office/drawing/2014/main" id="{31EB5C79-7B8E-B522-5F5B-219161C736D4}"/>
              </a:ext>
            </a:extLst>
          </p:cNvPr>
          <p:cNvSpPr/>
          <p:nvPr/>
        </p:nvSpPr>
        <p:spPr>
          <a:xfrm>
            <a:off x="8540750" y="5626100"/>
            <a:ext cx="1670050"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DEMLENS</a:t>
            </a:r>
            <a:endParaRPr lang="el-GR" dirty="0">
              <a:solidFill>
                <a:prstClr val="white"/>
              </a:solidFill>
              <a:latin typeface="Calibri"/>
            </a:endParaRPr>
          </a:p>
        </p:txBody>
      </p:sp>
      <p:sp>
        <p:nvSpPr>
          <p:cNvPr id="10" name="Οβάλ 9">
            <a:extLst>
              <a:ext uri="{FF2B5EF4-FFF2-40B4-BE49-F238E27FC236}">
                <a16:creationId xmlns:a16="http://schemas.microsoft.com/office/drawing/2014/main" id="{72F1764B-DEDD-EAED-0859-92DCFC2250C2}"/>
              </a:ext>
            </a:extLst>
          </p:cNvPr>
          <p:cNvSpPr/>
          <p:nvPr/>
        </p:nvSpPr>
        <p:spPr>
          <a:xfrm>
            <a:off x="1676400" y="5918200"/>
            <a:ext cx="1881188"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dirty="0">
                <a:solidFill>
                  <a:prstClr val="white"/>
                </a:solidFill>
                <a:latin typeface="Calibri"/>
              </a:rPr>
              <a:t>Υποστηρίζω</a:t>
            </a:r>
          </a:p>
        </p:txBody>
      </p:sp>
      <p:sp>
        <p:nvSpPr>
          <p:cNvPr id="11" name="Οβάλ 10">
            <a:extLst>
              <a:ext uri="{FF2B5EF4-FFF2-40B4-BE49-F238E27FC236}">
                <a16:creationId xmlns:a16="http://schemas.microsoft.com/office/drawing/2014/main" id="{D261831E-3142-1232-613C-DA6F5FE5B016}"/>
              </a:ext>
            </a:extLst>
          </p:cNvPr>
          <p:cNvSpPr/>
          <p:nvPr/>
        </p:nvSpPr>
        <p:spPr>
          <a:xfrm>
            <a:off x="1981200" y="55563"/>
            <a:ext cx="1881188" cy="506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b="1">
                <a:solidFill>
                  <a:prstClr val="white"/>
                </a:solidFill>
                <a:latin typeface="Times New Roman" panose="02020603050405020304" pitchFamily="18" charset="0"/>
                <a:ea typeface="Times New Roman" panose="02020603050405020304" pitchFamily="18" charset="0"/>
              </a:rPr>
              <a:t>WCACD</a:t>
            </a:r>
            <a:endParaRPr lang="el-GR" dirty="0">
              <a:solidFill>
                <a:prstClr val="white"/>
              </a:solidFill>
              <a:latin typeface="Calibri"/>
            </a:endParaRPr>
          </a:p>
        </p:txBody>
      </p:sp>
      <p:sp>
        <p:nvSpPr>
          <p:cNvPr id="12" name="Οβάλ 11">
            <a:extLst>
              <a:ext uri="{FF2B5EF4-FFF2-40B4-BE49-F238E27FC236}">
                <a16:creationId xmlns:a16="http://schemas.microsoft.com/office/drawing/2014/main" id="{C0C2E520-2C87-4D15-1C0B-1234C4240984}"/>
              </a:ext>
            </a:extLst>
          </p:cNvPr>
          <p:cNvSpPr/>
          <p:nvPr/>
        </p:nvSpPr>
        <p:spPr>
          <a:xfrm>
            <a:off x="7315200" y="147638"/>
            <a:ext cx="31242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b-NO" altLang="el-GR" dirty="0">
                <a:solidFill>
                  <a:prstClr val="white"/>
                </a:solidFill>
                <a:latin typeface="Calibri"/>
                <a:cs typeface="Calibri" panose="020F0502020204030204" pitchFamily="34" charset="0"/>
              </a:rPr>
              <a:t>PSW in dementia care</a:t>
            </a:r>
            <a:endParaRPr lang="el-GR" dirty="0">
              <a:solidFill>
                <a:prstClr val="white"/>
              </a:solidFill>
              <a:latin typeface="Calibri"/>
            </a:endParaRPr>
          </a:p>
        </p:txBody>
      </p:sp>
      <p:sp>
        <p:nvSpPr>
          <p:cNvPr id="13" name="Οβάλ 12">
            <a:extLst>
              <a:ext uri="{FF2B5EF4-FFF2-40B4-BE49-F238E27FC236}">
                <a16:creationId xmlns:a16="http://schemas.microsoft.com/office/drawing/2014/main" id="{BDF62EAB-A481-E5E3-EA03-AAC18260692B}"/>
              </a:ext>
            </a:extLst>
          </p:cNvPr>
          <p:cNvSpPr/>
          <p:nvPr/>
        </p:nvSpPr>
        <p:spPr>
          <a:xfrm>
            <a:off x="1524001" y="2352676"/>
            <a:ext cx="2017713"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Times New Roman" panose="02020603050405020304" pitchFamily="18" charset="0"/>
                <a:ea typeface="Times New Roman" panose="02020603050405020304" pitchFamily="18" charset="0"/>
              </a:rPr>
              <a:t>INFOCARE</a:t>
            </a:r>
            <a:endParaRPr lang="el-GR" dirty="0">
              <a:solidFill>
                <a:prstClr val="white"/>
              </a:solidFill>
              <a:latin typeface="Calibri"/>
            </a:endParaRPr>
          </a:p>
        </p:txBody>
      </p:sp>
      <p:sp>
        <p:nvSpPr>
          <p:cNvPr id="31" name="Οβάλ 30">
            <a:extLst>
              <a:ext uri="{FF2B5EF4-FFF2-40B4-BE49-F238E27FC236}">
                <a16:creationId xmlns:a16="http://schemas.microsoft.com/office/drawing/2014/main" id="{5F5AD4D6-10F4-5DEA-41CC-AFE226E95D8E}"/>
              </a:ext>
            </a:extLst>
          </p:cNvPr>
          <p:cNvSpPr/>
          <p:nvPr/>
        </p:nvSpPr>
        <p:spPr>
          <a:xfrm>
            <a:off x="4327526" y="5918200"/>
            <a:ext cx="2638425"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Times New Roman" panose="02020603050405020304" pitchFamily="18" charset="0"/>
                <a:ea typeface="Times New Roman" panose="02020603050405020304" pitchFamily="18" charset="0"/>
              </a:rPr>
              <a:t>Games4CoSkills</a:t>
            </a:r>
            <a:endParaRPr lang="el-GR" dirty="0">
              <a:solidFill>
                <a:prstClr val="white"/>
              </a:solidFill>
              <a:latin typeface="Calibri"/>
            </a:endParaRPr>
          </a:p>
        </p:txBody>
      </p:sp>
      <p:sp>
        <p:nvSpPr>
          <p:cNvPr id="33" name="Οβάλ 32">
            <a:extLst>
              <a:ext uri="{FF2B5EF4-FFF2-40B4-BE49-F238E27FC236}">
                <a16:creationId xmlns:a16="http://schemas.microsoft.com/office/drawing/2014/main" id="{D89015D4-89B4-3319-4460-4AC5CD2E7491}"/>
              </a:ext>
            </a:extLst>
          </p:cNvPr>
          <p:cNvSpPr/>
          <p:nvPr/>
        </p:nvSpPr>
        <p:spPr>
          <a:xfrm>
            <a:off x="1524000" y="3810001"/>
            <a:ext cx="2033588"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prstClr val="white"/>
                </a:solidFill>
                <a:latin typeface="Times New Roman" panose="02020603050405020304" pitchFamily="18" charset="0"/>
                <a:ea typeface="FreeSans"/>
              </a:rPr>
              <a:t>E</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L</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So</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M</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C</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I</a:t>
            </a:r>
            <a:endParaRPr lang="el-GR" dirty="0">
              <a:solidFill>
                <a:prstClr val="white"/>
              </a:solidFill>
              <a:latin typeface="Calibri"/>
            </a:endParaRPr>
          </a:p>
        </p:txBody>
      </p:sp>
      <p:sp>
        <p:nvSpPr>
          <p:cNvPr id="37" name="Οβάλ 36">
            <a:extLst>
              <a:ext uri="{FF2B5EF4-FFF2-40B4-BE49-F238E27FC236}">
                <a16:creationId xmlns:a16="http://schemas.microsoft.com/office/drawing/2014/main" id="{AADB2DE3-65CF-457F-6423-6916D7D0F51C}"/>
              </a:ext>
            </a:extLst>
          </p:cNvPr>
          <p:cNvSpPr/>
          <p:nvPr/>
        </p:nvSpPr>
        <p:spPr>
          <a:xfrm>
            <a:off x="1752600" y="760413"/>
            <a:ext cx="1881188" cy="53816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Calibri"/>
              </a:rPr>
              <a:t>VRADA</a:t>
            </a:r>
            <a:endParaRPr lang="el-GR" b="1" dirty="0">
              <a:solidFill>
                <a:prstClr val="white"/>
              </a:solidFill>
              <a:latin typeface="Calibri"/>
            </a:endParaRPr>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1">
            <a:extLst>
              <a:ext uri="{FF2B5EF4-FFF2-40B4-BE49-F238E27FC236}">
                <a16:creationId xmlns:a16="http://schemas.microsoft.com/office/drawing/2014/main" id="{DBB2C593-1427-6B26-C19F-FD033DC18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662" y="7938"/>
            <a:ext cx="9134476"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9" name="Picture 2">
            <a:extLst>
              <a:ext uri="{FF2B5EF4-FFF2-40B4-BE49-F238E27FC236}">
                <a16:creationId xmlns:a16="http://schemas.microsoft.com/office/drawing/2014/main" id="{991505EE-B023-E920-57BE-82C47DCF7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92" y="7938"/>
            <a:ext cx="18288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B2804EB-6D99-FE0C-1533-E6777C666CAC}"/>
              </a:ext>
            </a:extLst>
          </p:cNvPr>
          <p:cNvSpPr txBox="1"/>
          <p:nvPr/>
        </p:nvSpPr>
        <p:spPr>
          <a:xfrm>
            <a:off x="2895600" y="3959225"/>
            <a:ext cx="4038600" cy="338138"/>
          </a:xfrm>
          <a:prstGeom prst="rect">
            <a:avLst/>
          </a:prstGeom>
          <a:solidFill>
            <a:srgbClr val="FFC000"/>
          </a:solidFill>
        </p:spPr>
        <p:txBody>
          <a:bodyPr>
            <a:spAutoFit/>
          </a:bodyPr>
          <a:lstStyle/>
          <a:p>
            <a:pPr eaLnBrk="0" fontAlgn="base" hangingPunct="0">
              <a:spcBef>
                <a:spcPct val="0"/>
              </a:spcBef>
              <a:spcAft>
                <a:spcPct val="0"/>
              </a:spcAft>
              <a:defRPr/>
            </a:pPr>
            <a:r>
              <a:rPr lang="en-US" sz="1600" b="1" dirty="0">
                <a:solidFill>
                  <a:prstClr val="black">
                    <a:lumMod val="50000"/>
                    <a:lumOff val="50000"/>
                  </a:prstClr>
                </a:solidFill>
                <a:latin typeface="Arial" panose="020B0604020202020204" pitchFamily="34" charset="0"/>
                <a:cs typeface="Arial" panose="020B0604020202020204" pitchFamily="34" charset="0"/>
              </a:rPr>
              <a:t>1</a:t>
            </a:r>
            <a:r>
              <a:rPr lang="en-US" sz="1600" b="1" baseline="30000" dirty="0">
                <a:solidFill>
                  <a:prstClr val="black">
                    <a:lumMod val="50000"/>
                    <a:lumOff val="50000"/>
                  </a:prstClr>
                </a:solidFill>
                <a:latin typeface="Arial" panose="020B0604020202020204" pitchFamily="34" charset="0"/>
                <a:cs typeface="Arial" panose="020B0604020202020204" pitchFamily="34" charset="0"/>
              </a:rPr>
              <a:t>st</a:t>
            </a:r>
            <a:r>
              <a:rPr lang="en-US" sz="1600" b="1" dirty="0">
                <a:solidFill>
                  <a:prstClr val="black">
                    <a:lumMod val="50000"/>
                    <a:lumOff val="50000"/>
                  </a:prstClr>
                </a:solidFill>
                <a:latin typeface="Arial" panose="020B0604020202020204" pitchFamily="34" charset="0"/>
                <a:cs typeface="Arial" panose="020B0604020202020204" pitchFamily="34" charset="0"/>
              </a:rPr>
              <a:t> October 2018 - 31st March 2021</a:t>
            </a:r>
            <a:endParaRPr lang="el-GR" sz="1600" b="1" dirty="0">
              <a:solidFill>
                <a:prstClr val="black">
                  <a:lumMod val="50000"/>
                  <a:lumOff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52160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2509"/>
            <a:ext cx="12228772" cy="6850259"/>
          </a:xfrm>
          <a:prstGeom prst="rect">
            <a:avLst/>
          </a:prstGeom>
        </p:spPr>
      </p:pic>
      <p:sp>
        <p:nvSpPr>
          <p:cNvPr id="8" name="TextBox 7"/>
          <p:cNvSpPr txBox="1"/>
          <p:nvPr/>
        </p:nvSpPr>
        <p:spPr>
          <a:xfrm>
            <a:off x="436033" y="1694125"/>
            <a:ext cx="7086600" cy="1138773"/>
          </a:xfrm>
          <a:prstGeom prst="rect">
            <a:avLst/>
          </a:prstGeom>
          <a:noFill/>
        </p:spPr>
        <p:txBody>
          <a:bodyPr wrap="square" rtlCol="0">
            <a:spAutoFit/>
          </a:bodyPr>
          <a:lstStyle/>
          <a:p>
            <a:pPr lvl="0">
              <a:buClr>
                <a:srgbClr val="135BA3"/>
              </a:buClr>
              <a:buSzPts val="4800"/>
            </a:pPr>
            <a:endParaRPr lang="en-US" sz="3200" dirty="0">
              <a:solidFill>
                <a:schemeClr val="tx1">
                  <a:lumMod val="75000"/>
                  <a:lumOff val="25000"/>
                </a:schemeClr>
              </a:solidFill>
              <a:ea typeface="Helvetica Neue Light"/>
              <a:cs typeface="Times New Roman" panose="02020603050405020304" pitchFamily="18" charset="0"/>
              <a:sym typeface="Arial"/>
            </a:endParaRPr>
          </a:p>
          <a:p>
            <a:pPr lvl="0">
              <a:buClr>
                <a:srgbClr val="135BA3"/>
              </a:buClr>
              <a:buSzPts val="4800"/>
            </a:pPr>
            <a:r>
              <a:rPr lang="el-GR" sz="2500" b="1" dirty="0">
                <a:solidFill>
                  <a:srgbClr val="FF0000"/>
                </a:solidFill>
                <a:ea typeface="Helvetica Neue Light"/>
                <a:cs typeface="Times New Roman" panose="02020603050405020304" pitchFamily="18" charset="0"/>
                <a:sym typeface="Arial"/>
              </a:rPr>
              <a:t>Στόχοι</a:t>
            </a:r>
            <a:endParaRPr lang="en-US" sz="2500" b="1" dirty="0">
              <a:solidFill>
                <a:srgbClr val="FF0000"/>
              </a:solidFill>
              <a:ea typeface="Helvetica Neue Light"/>
              <a:cs typeface="Times New Roman" panose="02020603050405020304" pitchFamily="18" charset="0"/>
              <a:sym typeface="Helvetica Neue Light"/>
            </a:endParaRPr>
          </a:p>
          <a:p>
            <a:pPr lvl="0">
              <a:buClr>
                <a:srgbClr val="135BA3"/>
              </a:buClr>
              <a:buSzPts val="3000"/>
            </a:pPr>
            <a:endParaRPr lang="en-US" sz="1100" dirty="0">
              <a:solidFill>
                <a:schemeClr val="tx1">
                  <a:lumMod val="75000"/>
                  <a:lumOff val="25000"/>
                </a:schemeClr>
              </a:solidFill>
              <a:cs typeface="Arial" panose="020B0604020202020204" pitchFamily="34" charset="0"/>
            </a:endParaRPr>
          </a:p>
        </p:txBody>
      </p:sp>
      <p:sp>
        <p:nvSpPr>
          <p:cNvPr id="2" name="TextBox 1">
            <a:extLst>
              <a:ext uri="{FF2B5EF4-FFF2-40B4-BE49-F238E27FC236}">
                <a16:creationId xmlns:a16="http://schemas.microsoft.com/office/drawing/2014/main" id="{BF6D6DF7-E42A-4D17-AA9B-DE4A7EE4632C}"/>
              </a:ext>
            </a:extLst>
          </p:cNvPr>
          <p:cNvSpPr txBox="1"/>
          <p:nvPr/>
        </p:nvSpPr>
        <p:spPr>
          <a:xfrm>
            <a:off x="539826" y="2866302"/>
            <a:ext cx="10477041" cy="3139321"/>
          </a:xfrm>
          <a:prstGeom prst="rect">
            <a:avLst/>
          </a:prstGeom>
          <a:noFill/>
        </p:spPr>
        <p:txBody>
          <a:bodyPr wrap="square" rtlCol="0">
            <a:spAutoFit/>
          </a:bodyPr>
          <a:lstStyle/>
          <a:p>
            <a:pPr marL="514350" indent="-514350" algn="just">
              <a:buFont typeface="+mj-lt"/>
              <a:buAutoNum type="arabicPeriod"/>
            </a:pPr>
            <a:r>
              <a:rPr lang="el-GR" dirty="0"/>
              <a:t>Βελτίωση στις ικανότητες των </a:t>
            </a:r>
            <a:r>
              <a:rPr lang="el-GR" b="1" dirty="0">
                <a:solidFill>
                  <a:srgbClr val="FF0000"/>
                </a:solidFill>
              </a:rPr>
              <a:t>επαγγελματιών υγείας που δουλεύουν στον τομέα της περίθαλψης </a:t>
            </a:r>
            <a:r>
              <a:rPr lang="el-GR" dirty="0"/>
              <a:t>μέσω ενός εκπαιδευτικού προγράμματος που χρησιμοποιεί </a:t>
            </a:r>
            <a:r>
              <a:rPr lang="el-GR" b="1" dirty="0">
                <a:solidFill>
                  <a:srgbClr val="00B050"/>
                </a:solidFill>
              </a:rPr>
              <a:t>το δημιουργικό δράμα και την αφήγηση ιστοριών</a:t>
            </a:r>
            <a:endParaRPr lang="en-US" b="1" dirty="0">
              <a:solidFill>
                <a:srgbClr val="00B050"/>
              </a:solidFill>
            </a:endParaRPr>
          </a:p>
          <a:p>
            <a:pPr marL="514350" indent="-514350" algn="just">
              <a:buFont typeface="+mj-lt"/>
              <a:buAutoNum type="arabicPeriod"/>
            </a:pPr>
            <a:endParaRPr lang="en-US" dirty="0"/>
          </a:p>
          <a:p>
            <a:pPr marL="514350" indent="-514350" algn="just">
              <a:buFont typeface="+mj-lt"/>
              <a:buAutoNum type="arabicPeriod"/>
            </a:pPr>
            <a:r>
              <a:rPr lang="el-GR" dirty="0"/>
              <a:t>Βελτίωση των δεξιοτήτων επικοινωνίας </a:t>
            </a:r>
            <a:r>
              <a:rPr lang="el-GR" b="1" dirty="0">
                <a:solidFill>
                  <a:srgbClr val="FF0000"/>
                </a:solidFill>
              </a:rPr>
              <a:t>των περιθαλπόντων που φροντίζουν άτομα με άνοια </a:t>
            </a:r>
            <a:r>
              <a:rPr lang="el-GR" dirty="0"/>
              <a:t>μέσω </a:t>
            </a:r>
            <a:r>
              <a:rPr lang="el-GR" b="1" dirty="0">
                <a:solidFill>
                  <a:srgbClr val="00B050"/>
                </a:solidFill>
              </a:rPr>
              <a:t>ενός οδηγού που βασίζεται σε παιχνίδι ρόλων και στην αφήγηση ιστοριών </a:t>
            </a:r>
            <a:endParaRPr lang="en-US" b="1" dirty="0">
              <a:solidFill>
                <a:srgbClr val="00B050"/>
              </a:solidFill>
            </a:endParaRPr>
          </a:p>
          <a:p>
            <a:pPr marL="514350" indent="-514350" algn="just">
              <a:buFont typeface="+mj-lt"/>
              <a:buAutoNum type="arabicPeriod"/>
            </a:pPr>
            <a:endParaRPr lang="en-US" dirty="0"/>
          </a:p>
          <a:p>
            <a:pPr marL="514350" indent="-514350" algn="just">
              <a:buFont typeface="+mj-lt"/>
              <a:buAutoNum type="arabicPeriod"/>
            </a:pPr>
            <a:r>
              <a:rPr lang="el-GR" b="1" dirty="0">
                <a:solidFill>
                  <a:srgbClr val="00B0F0"/>
                </a:solidFill>
              </a:rPr>
              <a:t>Βελτίωση της ποιότητας ζωής των ατόμων με άνοια </a:t>
            </a:r>
            <a:r>
              <a:rPr lang="el-GR" dirty="0"/>
              <a:t>μέσω αυτών των εργαλείων </a:t>
            </a:r>
            <a:endParaRPr lang="en-US" dirty="0"/>
          </a:p>
          <a:p>
            <a:pPr marL="514350" indent="-514350" algn="just">
              <a:buFont typeface="+mj-lt"/>
              <a:buAutoNum type="arabicPeriod"/>
            </a:pPr>
            <a:endParaRPr lang="en-US" dirty="0"/>
          </a:p>
          <a:p>
            <a:pPr marL="514350" indent="-514350" algn="just">
              <a:buFont typeface="+mj-lt"/>
              <a:buAutoNum type="arabicPeriod"/>
            </a:pPr>
            <a:r>
              <a:rPr lang="el-GR" b="1" dirty="0">
                <a:solidFill>
                  <a:srgbClr val="00B0F0"/>
                </a:solidFill>
              </a:rPr>
              <a:t>Αύξηση της κοινωνικής ευαισθητοποίησης </a:t>
            </a:r>
            <a:r>
              <a:rPr lang="el-GR" dirty="0"/>
              <a:t>σχετικά με το θέμα της άνοιας μέσω σύστασης καλών πρακτικών και οικοδόμησης κοινοτήτων φιλικών προς την άνοια.</a:t>
            </a:r>
            <a:endParaRPr lang="en-US" dirty="0">
              <a:cs typeface="Times New Roman" panose="02020603050405020304" pitchFamily="18" charset="0"/>
            </a:endParaRPr>
          </a:p>
        </p:txBody>
      </p:sp>
      <p:sp>
        <p:nvSpPr>
          <p:cNvPr id="4" name="Ορθογώνιο 3"/>
          <p:cNvSpPr/>
          <p:nvPr/>
        </p:nvSpPr>
        <p:spPr>
          <a:xfrm>
            <a:off x="539826" y="1727529"/>
            <a:ext cx="4548489" cy="446276"/>
          </a:xfrm>
          <a:prstGeom prst="rect">
            <a:avLst/>
          </a:prstGeom>
        </p:spPr>
        <p:txBody>
          <a:bodyPr wrap="none">
            <a:spAutoFit/>
          </a:bodyPr>
          <a:lstStyle/>
          <a:p>
            <a:r>
              <a:rPr lang="el-GR" sz="2300" dirty="0">
                <a:solidFill>
                  <a:srgbClr val="414042"/>
                </a:solidFill>
              </a:rPr>
              <a:t>Οκτώβριος</a:t>
            </a:r>
            <a:r>
              <a:rPr lang="en-US" sz="2300" dirty="0">
                <a:solidFill>
                  <a:srgbClr val="414042"/>
                </a:solidFill>
              </a:rPr>
              <a:t> 2018– </a:t>
            </a:r>
            <a:r>
              <a:rPr lang="el-GR" sz="2300" dirty="0">
                <a:solidFill>
                  <a:srgbClr val="414042"/>
                </a:solidFill>
              </a:rPr>
              <a:t>Σεπτέμβριος</a:t>
            </a:r>
            <a:r>
              <a:rPr lang="en-US" sz="2300" dirty="0">
                <a:solidFill>
                  <a:srgbClr val="414042"/>
                </a:solidFill>
              </a:rPr>
              <a:t> 2020</a:t>
            </a:r>
            <a:endParaRPr lang="el-GR" sz="2300" dirty="0"/>
          </a:p>
        </p:txBody>
      </p:sp>
      <p:sp>
        <p:nvSpPr>
          <p:cNvPr id="5" name="Ορθογώνιο 4"/>
          <p:cNvSpPr/>
          <p:nvPr/>
        </p:nvSpPr>
        <p:spPr>
          <a:xfrm>
            <a:off x="4610957" y="1142732"/>
            <a:ext cx="3515321" cy="430887"/>
          </a:xfrm>
          <a:prstGeom prst="rect">
            <a:avLst/>
          </a:prstGeom>
        </p:spPr>
        <p:txBody>
          <a:bodyPr wrap="none">
            <a:spAutoFit/>
          </a:bodyPr>
          <a:lstStyle/>
          <a:p>
            <a:r>
              <a:rPr lang="en-US" sz="2200" b="1" dirty="0">
                <a:solidFill>
                  <a:srgbClr val="2377B9"/>
                </a:solidFill>
                <a:latin typeface="BookAntiqua-Bold"/>
              </a:rPr>
              <a:t>www.story2remember.eu</a:t>
            </a:r>
            <a:endParaRPr lang="el-GR" sz="2200" dirty="0"/>
          </a:p>
        </p:txBody>
      </p:sp>
      <p:sp>
        <p:nvSpPr>
          <p:cNvPr id="6" name="Ορθογώνιο 5"/>
          <p:cNvSpPr/>
          <p:nvPr/>
        </p:nvSpPr>
        <p:spPr>
          <a:xfrm>
            <a:off x="0" y="171712"/>
            <a:ext cx="12192000" cy="861774"/>
          </a:xfrm>
          <a:prstGeom prst="rect">
            <a:avLst/>
          </a:prstGeom>
        </p:spPr>
        <p:txBody>
          <a:bodyPr wrap="square">
            <a:spAutoFit/>
          </a:bodyPr>
          <a:lstStyle/>
          <a:p>
            <a:pPr algn="ctr"/>
            <a:r>
              <a:rPr lang="el-GR" sz="2500" b="1" dirty="0">
                <a:solidFill>
                  <a:srgbClr val="FF0000"/>
                </a:solidFill>
              </a:rPr>
              <a:t>Η ΧΡΗΣΗ ΤΟΥ ΔΡΑΜΑΤΟΣ ΚΑΙ ΤΗΣ ΑΦΗΓΗΣΗΣ </a:t>
            </a:r>
          </a:p>
          <a:p>
            <a:pPr algn="ctr"/>
            <a:r>
              <a:rPr lang="el-GR" sz="2500" b="1" dirty="0">
                <a:solidFill>
                  <a:srgbClr val="FF0000"/>
                </a:solidFill>
              </a:rPr>
              <a:t>ΣΤΗΝ ΦΡΟΝΤΙΔΑ ΤΗΣ ΑΝΟΙΑΣ</a:t>
            </a:r>
            <a:endParaRPr lang="en-US" sz="2500" b="1" i="0" dirty="0">
              <a:solidFill>
                <a:srgbClr val="FF0000"/>
              </a:solidFill>
              <a:effectLst/>
            </a:endParaRPr>
          </a:p>
        </p:txBody>
      </p:sp>
      <p:pic>
        <p:nvPicPr>
          <p:cNvPr id="7" name="Picture 12" descr="Alzheimer Ellas 1">
            <a:extLst>
              <a:ext uri="{FF2B5EF4-FFF2-40B4-BE49-F238E27FC236}">
                <a16:creationId xmlns:a16="http://schemas.microsoft.com/office/drawing/2014/main" id="{9409DC32-0B61-43DD-0DC3-5340FE732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046"/>
            <a:ext cx="1265601" cy="888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132673"/>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19" y="79204"/>
            <a:ext cx="11832116" cy="6850259"/>
          </a:xfrm>
          <a:prstGeom prst="rect">
            <a:avLst/>
          </a:prstGeom>
        </p:spPr>
      </p:pic>
      <p:sp>
        <p:nvSpPr>
          <p:cNvPr id="8" name="TextBox 7"/>
          <p:cNvSpPr txBox="1"/>
          <p:nvPr/>
        </p:nvSpPr>
        <p:spPr>
          <a:xfrm>
            <a:off x="0" y="374381"/>
            <a:ext cx="12192000" cy="877163"/>
          </a:xfrm>
          <a:prstGeom prst="rect">
            <a:avLst/>
          </a:prstGeom>
          <a:noFill/>
        </p:spPr>
        <p:txBody>
          <a:bodyPr wrap="square" rtlCol="0">
            <a:spAutoFit/>
          </a:bodyPr>
          <a:lstStyle/>
          <a:p>
            <a:pPr lvl="0" algn="ctr">
              <a:buClr>
                <a:srgbClr val="135BA3"/>
              </a:buClr>
              <a:buSzPts val="4800"/>
            </a:pPr>
            <a:r>
              <a:rPr lang="el-GR" sz="4000" b="1" dirty="0">
                <a:solidFill>
                  <a:srgbClr val="FF0000"/>
                </a:solidFill>
                <a:ea typeface="Helvetica Neue Light"/>
                <a:cs typeface="Times New Roman" panose="02020603050405020304" pitchFamily="18" charset="0"/>
                <a:sym typeface="Arial"/>
              </a:rPr>
              <a:t>Ομάδα έργου</a:t>
            </a:r>
            <a:endParaRPr lang="en-US" sz="4000" b="1" dirty="0">
              <a:solidFill>
                <a:srgbClr val="FF0000"/>
              </a:solidFill>
              <a:ea typeface="Helvetica Neue Light"/>
              <a:cs typeface="Times New Roman" panose="02020603050405020304" pitchFamily="18" charset="0"/>
              <a:sym typeface="Helvetica Neue Light"/>
            </a:endParaRPr>
          </a:p>
          <a:p>
            <a:pPr lvl="0" algn="ctr">
              <a:buClr>
                <a:srgbClr val="135BA3"/>
              </a:buClr>
              <a:buSzPts val="3000"/>
            </a:pPr>
            <a:endParaRPr lang="en-US" sz="1100" dirty="0">
              <a:solidFill>
                <a:schemeClr val="tx1">
                  <a:lumMod val="75000"/>
                  <a:lumOff val="25000"/>
                </a:schemeClr>
              </a:solidFill>
              <a:cs typeface="Arial" panose="020B0604020202020204" pitchFamily="34" charset="0"/>
            </a:endParaRPr>
          </a:p>
        </p:txBody>
      </p:sp>
      <p:sp>
        <p:nvSpPr>
          <p:cNvPr id="2" name="TextBox 1">
            <a:extLst>
              <a:ext uri="{FF2B5EF4-FFF2-40B4-BE49-F238E27FC236}">
                <a16:creationId xmlns:a16="http://schemas.microsoft.com/office/drawing/2014/main" id="{BF6D6DF7-E42A-4D17-AA9B-DE4A7EE4632C}"/>
              </a:ext>
            </a:extLst>
          </p:cNvPr>
          <p:cNvSpPr txBox="1"/>
          <p:nvPr/>
        </p:nvSpPr>
        <p:spPr>
          <a:xfrm>
            <a:off x="790716" y="1257564"/>
            <a:ext cx="9353320" cy="4493538"/>
          </a:xfrm>
          <a:prstGeom prst="rect">
            <a:avLst/>
          </a:prstGeom>
          <a:noFill/>
        </p:spPr>
        <p:txBody>
          <a:bodyPr wrap="square" rtlCol="0">
            <a:spAutoFit/>
          </a:bodyPr>
          <a:lstStyle/>
          <a:p>
            <a:pPr marL="514350" indent="-514350" algn="just">
              <a:buFont typeface="+mj-lt"/>
              <a:buAutoNum type="arabicPeriod"/>
            </a:pPr>
            <a:r>
              <a:rPr lang="ro-RO" sz="2200" dirty="0">
                <a:cs typeface="Times New Roman" panose="02020603050405020304" pitchFamily="18" charset="0"/>
              </a:rPr>
              <a:t>Romanian Alzheimer Society</a:t>
            </a:r>
          </a:p>
          <a:p>
            <a:pPr marL="514350" indent="-514350" algn="just">
              <a:buFont typeface="+mj-lt"/>
              <a:buAutoNum type="arabicPeriod"/>
            </a:pPr>
            <a:endParaRPr lang="ro-RO" sz="2200" dirty="0">
              <a:cs typeface="Times New Roman" panose="02020603050405020304" pitchFamily="18" charset="0"/>
            </a:endParaRPr>
          </a:p>
          <a:p>
            <a:pPr marL="514350" indent="-514350" algn="just">
              <a:buFont typeface="+mj-lt"/>
              <a:buAutoNum type="arabicPeriod"/>
            </a:pPr>
            <a:r>
              <a:rPr lang="en-US" sz="2200" dirty="0" err="1">
                <a:cs typeface="Times New Roman" panose="02020603050405020304" pitchFamily="18" charset="0"/>
              </a:rPr>
              <a:t>Habilitas</a:t>
            </a:r>
            <a:r>
              <a:rPr lang="en-US" sz="2200" dirty="0">
                <a:cs typeface="Times New Roman" panose="02020603050405020304" pitchFamily="18" charset="0"/>
              </a:rPr>
              <a:t> – </a:t>
            </a:r>
            <a:r>
              <a:rPr lang="ro-RO" sz="2200" dirty="0">
                <a:cs typeface="Times New Roman" panose="02020603050405020304" pitchFamily="18" charset="0"/>
              </a:rPr>
              <a:t>Center for Resources and Professional Training </a:t>
            </a:r>
          </a:p>
          <a:p>
            <a:pPr marL="514350" indent="-514350" algn="just">
              <a:buFont typeface="+mj-lt"/>
              <a:buAutoNum type="arabicPeriod"/>
            </a:pPr>
            <a:endParaRPr lang="ro-RO" sz="2200" dirty="0">
              <a:cs typeface="Times New Roman" panose="02020603050405020304" pitchFamily="18" charset="0"/>
            </a:endParaRPr>
          </a:p>
          <a:p>
            <a:pPr marL="514350" indent="-514350" algn="just">
              <a:buFont typeface="+mj-lt"/>
              <a:buAutoNum type="arabicPeriod"/>
            </a:pPr>
            <a:r>
              <a:rPr lang="en-US" sz="2200" dirty="0">
                <a:cs typeface="Times New Roman" panose="02020603050405020304" pitchFamily="18" charset="0"/>
              </a:rPr>
              <a:t>The Gaiety School of Acting, The National Theatre School of Ireland</a:t>
            </a:r>
          </a:p>
          <a:p>
            <a:pPr marL="514350" indent="-514350" algn="just">
              <a:buFont typeface="+mj-lt"/>
              <a:buAutoNum type="arabicPeriod"/>
            </a:pPr>
            <a:endParaRPr lang="ro-RO" sz="2200" dirty="0">
              <a:cs typeface="Times New Roman" panose="02020603050405020304" pitchFamily="18" charset="0"/>
            </a:endParaRPr>
          </a:p>
          <a:p>
            <a:pPr marL="514350" indent="-514350" algn="just">
              <a:buFont typeface="+mj-lt"/>
              <a:buAutoNum type="arabicPeriod"/>
            </a:pPr>
            <a:r>
              <a:rPr lang="en-US" sz="2200" dirty="0" err="1">
                <a:cs typeface="Times New Roman" panose="02020603050405020304" pitchFamily="18" charset="0"/>
              </a:rPr>
              <a:t>Grajdansko</a:t>
            </a:r>
            <a:r>
              <a:rPr lang="en-US" sz="2200" dirty="0">
                <a:cs typeface="Times New Roman" panose="02020603050405020304" pitchFamily="18" charset="0"/>
              </a:rPr>
              <a:t> </a:t>
            </a:r>
            <a:r>
              <a:rPr lang="en-US" sz="2200" dirty="0" err="1">
                <a:cs typeface="Times New Roman" panose="02020603050405020304" pitchFamily="18" charset="0"/>
              </a:rPr>
              <a:t>sdrujenie</a:t>
            </a:r>
            <a:r>
              <a:rPr lang="en-US" sz="2200" dirty="0">
                <a:cs typeface="Times New Roman" panose="02020603050405020304" pitchFamily="18" charset="0"/>
              </a:rPr>
              <a:t> Alzheimer Bulgaria</a:t>
            </a:r>
            <a:endParaRPr lang="ro-RO" sz="2200" dirty="0">
              <a:cs typeface="Times New Roman" panose="02020603050405020304" pitchFamily="18" charset="0"/>
            </a:endParaRPr>
          </a:p>
          <a:p>
            <a:pPr marL="514350" indent="-514350" algn="just">
              <a:buFont typeface="+mj-lt"/>
              <a:buAutoNum type="arabicPeriod"/>
            </a:pPr>
            <a:endParaRPr lang="ro-RO" sz="2200" dirty="0">
              <a:cs typeface="Times New Roman" panose="02020603050405020304" pitchFamily="18" charset="0"/>
            </a:endParaRPr>
          </a:p>
          <a:p>
            <a:pPr marL="514350" indent="-514350" algn="just">
              <a:buFont typeface="+mj-lt"/>
              <a:buAutoNum type="arabicPeriod"/>
            </a:pPr>
            <a:r>
              <a:rPr lang="en-US" sz="2200" dirty="0">
                <a:cs typeface="Times New Roman" panose="02020603050405020304" pitchFamily="18" charset="0"/>
              </a:rPr>
              <a:t>The Greek Association of Alzheimer Disease and Relative Disorders (Alzheimer Hellas</a:t>
            </a:r>
            <a:r>
              <a:rPr lang="ro-RO" sz="2200" dirty="0">
                <a:cs typeface="Times New Roman" panose="02020603050405020304" pitchFamily="18" charset="0"/>
              </a:rPr>
              <a:t>)</a:t>
            </a:r>
            <a:endParaRPr lang="en-US" sz="2200" dirty="0">
              <a:cs typeface="Times New Roman" panose="02020603050405020304" pitchFamily="18" charset="0"/>
            </a:endParaRPr>
          </a:p>
          <a:p>
            <a:pPr marL="514350" indent="-514350" algn="just">
              <a:buFont typeface="+mj-lt"/>
              <a:buAutoNum type="arabicPeriod"/>
            </a:pPr>
            <a:endParaRPr lang="en-US" sz="2200" dirty="0">
              <a:cs typeface="Times New Roman" panose="02020603050405020304" pitchFamily="18" charset="0"/>
            </a:endParaRPr>
          </a:p>
          <a:p>
            <a:pPr marL="514350" indent="-514350" algn="just">
              <a:buFont typeface="+mj-lt"/>
              <a:buAutoNum type="arabicPeriod"/>
            </a:pPr>
            <a:r>
              <a:rPr lang="en-US" sz="2200" dirty="0">
                <a:cs typeface="Times New Roman" panose="02020603050405020304" pitchFamily="18" charset="0"/>
              </a:rPr>
              <a:t>Bournemouth University, United Kingdom</a:t>
            </a:r>
          </a:p>
          <a:p>
            <a:pPr marL="514350" indent="-514350" algn="just">
              <a:buFont typeface="+mj-lt"/>
              <a:buAutoNum type="arabicPeriod"/>
            </a:pPr>
            <a:endParaRPr lang="en-US" sz="2200" dirty="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5471" y="5429939"/>
            <a:ext cx="720492" cy="48141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8081" y="5418628"/>
            <a:ext cx="932140" cy="46607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7681" y="5401695"/>
            <a:ext cx="866529" cy="49433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8612" y="5418629"/>
            <a:ext cx="1023413" cy="51170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44623" y="5400838"/>
            <a:ext cx="845506" cy="507303"/>
          </a:xfrm>
          <a:prstGeom prst="rect">
            <a:avLst/>
          </a:prstGeom>
        </p:spPr>
      </p:pic>
      <p:pic>
        <p:nvPicPr>
          <p:cNvPr id="7" name="Picture 12" descr="Alzheimer Ellas 1">
            <a:extLst>
              <a:ext uri="{FF2B5EF4-FFF2-40B4-BE49-F238E27FC236}">
                <a16:creationId xmlns:a16="http://schemas.microsoft.com/office/drawing/2014/main" id="{990D5A07-CEFE-49E3-D95B-434560B11F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7046"/>
            <a:ext cx="1265601" cy="888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476904"/>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69" y="1"/>
            <a:ext cx="11710930" cy="6850259"/>
          </a:xfrm>
          <a:prstGeom prst="rect">
            <a:avLst/>
          </a:prstGeom>
        </p:spPr>
      </p:pic>
      <p:sp>
        <p:nvSpPr>
          <p:cNvPr id="8" name="TextBox 7"/>
          <p:cNvSpPr txBox="1"/>
          <p:nvPr/>
        </p:nvSpPr>
        <p:spPr>
          <a:xfrm>
            <a:off x="0" y="276032"/>
            <a:ext cx="12192000" cy="754053"/>
          </a:xfrm>
          <a:prstGeom prst="rect">
            <a:avLst/>
          </a:prstGeom>
          <a:noFill/>
        </p:spPr>
        <p:txBody>
          <a:bodyPr wrap="square" rtlCol="0">
            <a:spAutoFit/>
          </a:bodyPr>
          <a:lstStyle/>
          <a:p>
            <a:pPr lvl="0" algn="ctr">
              <a:buClr>
                <a:srgbClr val="135BA3"/>
              </a:buClr>
              <a:buSzPts val="4800"/>
            </a:pPr>
            <a:r>
              <a:rPr lang="el-GR" sz="3200" b="1" dirty="0">
                <a:solidFill>
                  <a:srgbClr val="FF0000"/>
                </a:solidFill>
                <a:latin typeface="Arial" panose="020B0604020202020204" pitchFamily="34" charset="0"/>
                <a:ea typeface="Helvetica Neue Light"/>
                <a:cs typeface="Arial" panose="020B0604020202020204" pitchFamily="34" charset="0"/>
                <a:sym typeface="Arial"/>
              </a:rPr>
              <a:t>Αποτελέσματα</a:t>
            </a:r>
            <a:endParaRPr lang="en-US" sz="3200" b="1" dirty="0">
              <a:solidFill>
                <a:srgbClr val="FF0000"/>
              </a:solidFill>
              <a:latin typeface="Arial" panose="020B0604020202020204" pitchFamily="34" charset="0"/>
              <a:ea typeface="Helvetica Neue Light"/>
              <a:cs typeface="Arial" panose="020B0604020202020204" pitchFamily="34" charset="0"/>
              <a:sym typeface="Helvetica Neue Light"/>
            </a:endParaRPr>
          </a:p>
          <a:p>
            <a:pPr lvl="0" algn="ctr">
              <a:buClr>
                <a:srgbClr val="135BA3"/>
              </a:buClr>
              <a:buSzPts val="3000"/>
            </a:pPr>
            <a:endParaRPr lang="en-US" sz="11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D3A8CC0-E17B-48F8-AA12-884BE38665DC}"/>
              </a:ext>
            </a:extLst>
          </p:cNvPr>
          <p:cNvSpPr txBox="1"/>
          <p:nvPr/>
        </p:nvSpPr>
        <p:spPr>
          <a:xfrm>
            <a:off x="517793" y="1585682"/>
            <a:ext cx="11182120" cy="5016758"/>
          </a:xfrm>
          <a:prstGeom prst="rect">
            <a:avLst/>
          </a:prstGeom>
          <a:noFill/>
        </p:spPr>
        <p:txBody>
          <a:bodyPr wrap="square" rtlCol="0">
            <a:spAutoFit/>
          </a:bodyPr>
          <a:lstStyle/>
          <a:p>
            <a:pPr marL="457200" indent="-457200" algn="just">
              <a:buAutoNum type="arabicPeriod"/>
            </a:pPr>
            <a:r>
              <a:rPr lang="el-GR" sz="2000" dirty="0"/>
              <a:t>Βιβλίο : Η ζωή σε μια ιστορία: “ Η στήριξη σε ασθενείς με νόσο </a:t>
            </a:r>
            <a:r>
              <a:rPr lang="el-GR" sz="2000" dirty="0" err="1"/>
              <a:t>Alzheimer</a:t>
            </a:r>
            <a:r>
              <a:rPr lang="el-GR" sz="2000" dirty="0"/>
              <a:t> </a:t>
            </a:r>
            <a:r>
              <a:rPr lang="el-GR" sz="2000" b="1" dirty="0">
                <a:solidFill>
                  <a:srgbClr val="FF0000"/>
                </a:solidFill>
              </a:rPr>
              <a:t>και περιθάλποντες </a:t>
            </a:r>
            <a:r>
              <a:rPr lang="el-GR" sz="2000" dirty="0"/>
              <a:t>μέσω της δημιουργικής τέχνης και της αφήγησης ιστοριών σε Ηνωμένο Βασίλειο, Ελλάδα, Ρουμανία, Βουλγαρία και Ιρλανδία" </a:t>
            </a:r>
            <a:endParaRPr lang="en-US" sz="2000" dirty="0"/>
          </a:p>
          <a:p>
            <a:pPr marL="457200" indent="-457200" algn="just">
              <a:buAutoNum type="arabicPeriod"/>
            </a:pPr>
            <a:endParaRPr lang="en-US" sz="2000" dirty="0"/>
          </a:p>
          <a:p>
            <a:pPr marL="457200" indent="-457200" algn="just">
              <a:buAutoNum type="arabicPeriod"/>
            </a:pPr>
            <a:r>
              <a:rPr lang="el-GR" sz="2000" dirty="0"/>
              <a:t>Εκπαιδευτικό πρόγραμμα το οποίο χρησιμοποιεί το θέατρο και την αφήγηση ιστοριών, στοχεύοντας σε </a:t>
            </a:r>
            <a:r>
              <a:rPr lang="el-GR" sz="2000" b="1" dirty="0">
                <a:solidFill>
                  <a:srgbClr val="FF0000"/>
                </a:solidFill>
              </a:rPr>
              <a:t>επαγγελματίες υγείας και κοινωνικούς λειτουργούς </a:t>
            </a:r>
            <a:r>
              <a:rPr lang="el-GR" sz="2000" dirty="0"/>
              <a:t>για καλύτερη υποστήριξη ηλικιωμένων με νόσο </a:t>
            </a:r>
            <a:r>
              <a:rPr lang="el-GR" sz="2000" dirty="0" err="1"/>
              <a:t>Alzheimer</a:t>
            </a:r>
            <a:r>
              <a:rPr lang="el-GR" sz="2000" dirty="0"/>
              <a:t> </a:t>
            </a:r>
            <a:endParaRPr lang="en-US" sz="2000" dirty="0"/>
          </a:p>
          <a:p>
            <a:pPr marL="457200" indent="-457200" algn="just">
              <a:buAutoNum type="arabicPeriod"/>
            </a:pPr>
            <a:endParaRPr lang="en-US" sz="2000" dirty="0"/>
          </a:p>
          <a:p>
            <a:pPr marL="457200" indent="-457200" algn="just">
              <a:buAutoNum type="arabicPeriod"/>
            </a:pPr>
            <a:r>
              <a:rPr lang="el-GR" sz="2000" b="1" dirty="0">
                <a:solidFill>
                  <a:srgbClr val="FF0000"/>
                </a:solidFill>
              </a:rPr>
              <a:t>Οδηγός για περιθάλποντες </a:t>
            </a:r>
            <a:r>
              <a:rPr lang="el-GR" sz="2000" dirty="0"/>
              <a:t>– Βελτίωση της επικοινωνίας μεταξύ των περιθαλπόντων και των ατόμων με άνοια, μέσα από το παιχνίδι ρόλων και την αφήγηση ιστοριών </a:t>
            </a:r>
            <a:endParaRPr lang="en-US" sz="2000" dirty="0"/>
          </a:p>
          <a:p>
            <a:pPr marL="457200" indent="-457200" algn="just">
              <a:buAutoNum type="arabicPeriod"/>
            </a:pPr>
            <a:endParaRPr lang="en-US" sz="2000" dirty="0"/>
          </a:p>
          <a:p>
            <a:pPr marL="457200" indent="-457200" algn="just">
              <a:buAutoNum type="arabicPeriod"/>
            </a:pPr>
            <a:r>
              <a:rPr lang="el-GR" sz="2000" dirty="0"/>
              <a:t>Σύσταση καλών πρακτικών για τη δημιουργία κοινοτήτων / θεσμών φιλικών προς την άνοια αναφορικά με την ευαισθητοποίηση και την ενσωμάτωση εργαλείων όπως </a:t>
            </a:r>
            <a:r>
              <a:rPr lang="el-GR" sz="2000" b="1" dirty="0">
                <a:solidFill>
                  <a:srgbClr val="FF0000"/>
                </a:solidFill>
              </a:rPr>
              <a:t>η δημιουργική τέχνη στη φροντίδα ατόμων </a:t>
            </a:r>
            <a:r>
              <a:rPr lang="el-GR" sz="2000" dirty="0"/>
              <a:t>με νόσο </a:t>
            </a:r>
            <a:r>
              <a:rPr lang="el-GR" sz="2000" dirty="0" err="1"/>
              <a:t>Alzheimer</a:t>
            </a:r>
            <a:r>
              <a:rPr lang="el-GR" sz="2000" dirty="0"/>
              <a:t> </a:t>
            </a:r>
            <a:endParaRPr lang="en-US" sz="2000" dirty="0"/>
          </a:p>
          <a:p>
            <a:pPr marL="457200" indent="-457200" algn="just">
              <a:buAutoNum type="arabicPeriod"/>
            </a:pPr>
            <a:endParaRPr lang="en-US" sz="2000" dirty="0"/>
          </a:p>
          <a:p>
            <a:pPr marL="457200" indent="-457200" algn="just">
              <a:buAutoNum type="arabicPeriod"/>
            </a:pPr>
            <a:r>
              <a:rPr lang="el-GR" sz="2000" dirty="0"/>
              <a:t>Πέντε βιωματικά εργαστήρια σε Ρουμανία, Βουλγαρία, Ελλάδα, Ηνωμένο Βασίλειο και Ιρλανδία</a:t>
            </a:r>
            <a:endParaRPr lang="en-US" sz="2000" dirty="0">
              <a:cs typeface="Times New Roman" panose="02020603050405020304" pitchFamily="18" charset="0"/>
            </a:endParaRPr>
          </a:p>
        </p:txBody>
      </p:sp>
      <p:pic>
        <p:nvPicPr>
          <p:cNvPr id="4" name="Picture 12" descr="Alzheimer Ellas 1">
            <a:extLst>
              <a:ext uri="{FF2B5EF4-FFF2-40B4-BE49-F238E27FC236}">
                <a16:creationId xmlns:a16="http://schemas.microsoft.com/office/drawing/2014/main" id="{7703B77C-7260-85EB-AC46-4675C4B3A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046"/>
            <a:ext cx="1265601" cy="888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151856"/>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31 - Εικόνα" descr="Research-projects16.jpg">
            <a:extLst>
              <a:ext uri="{FF2B5EF4-FFF2-40B4-BE49-F238E27FC236}">
                <a16:creationId xmlns:a16="http://schemas.microsoft.com/office/drawing/2014/main" id="{3D3ACEDD-4A8E-FE2B-D2D7-13AACBD5E610}"/>
              </a:ext>
            </a:extLst>
          </p:cNvPr>
          <p:cNvPicPr>
            <a:picLocks noChangeAspect="1"/>
          </p:cNvPicPr>
          <p:nvPr/>
        </p:nvPicPr>
        <p:blipFill>
          <a:blip r:embed="rId2">
            <a:lum bright="6000" contrast="12000"/>
          </a:blip>
          <a:stretch>
            <a:fillRect/>
          </a:stretch>
        </p:blipFill>
        <p:spPr>
          <a:xfrm>
            <a:off x="1489075" y="73025"/>
            <a:ext cx="9055100" cy="6629400"/>
          </a:xfrm>
          <a:prstGeom prst="rect">
            <a:avLst/>
          </a:prstGeom>
          <a:effectLst>
            <a:outerShdw blurRad="50800" dist="50800" dir="5400000" algn="ctr" rotWithShape="0">
              <a:srgbClr val="000000">
                <a:alpha val="75000"/>
              </a:srgbClr>
            </a:outerShdw>
          </a:effectLst>
        </p:spPr>
      </p:pic>
      <p:sp>
        <p:nvSpPr>
          <p:cNvPr id="14" name="13 - TextBox">
            <a:extLst>
              <a:ext uri="{FF2B5EF4-FFF2-40B4-BE49-F238E27FC236}">
                <a16:creationId xmlns:a16="http://schemas.microsoft.com/office/drawing/2014/main" id="{D92F8116-2745-5DBA-8656-18CBA4B49852}"/>
              </a:ext>
            </a:extLst>
          </p:cNvPr>
          <p:cNvSpPr txBox="1"/>
          <p:nvPr/>
        </p:nvSpPr>
        <p:spPr>
          <a:xfrm>
            <a:off x="5773739" y="2840039"/>
            <a:ext cx="644525" cy="1246187"/>
          </a:xfrm>
          <a:prstGeom prst="rect">
            <a:avLst/>
          </a:prstGeom>
          <a:noFill/>
        </p:spPr>
        <p:txBody>
          <a:bodyPr>
            <a:spAutoFit/>
          </a:bodyPr>
          <a:lstStyle/>
          <a:p>
            <a:pPr algn="ctr" fontAlgn="base">
              <a:spcBef>
                <a:spcPct val="0"/>
              </a:spcBef>
              <a:spcAft>
                <a:spcPct val="0"/>
              </a:spcAft>
              <a:defRPr/>
            </a:pPr>
            <a:r>
              <a:rPr lang="en-US" sz="1500" b="1" dirty="0">
                <a:solidFill>
                  <a:srgbClr val="EEECE1">
                    <a:lumMod val="25000"/>
                  </a:srgbClr>
                </a:solidFill>
                <a:latin typeface="Arial" panose="020B0604020202020204" pitchFamily="34" charset="0"/>
                <a:cs typeface="Arial" panose="020B0604020202020204" pitchFamily="34" charset="0"/>
              </a:rPr>
              <a:t>Research &amp; Projects</a:t>
            </a:r>
            <a:endParaRPr lang="el-GR" sz="1500" b="1" dirty="0">
              <a:solidFill>
                <a:prstClr val="black"/>
              </a:solidFill>
              <a:latin typeface="Arial" panose="020B0604020202020204" pitchFamily="34" charset="0"/>
              <a:cs typeface="Arial" panose="020B0604020202020204" pitchFamily="34" charset="0"/>
            </a:endParaRPr>
          </a:p>
        </p:txBody>
      </p:sp>
      <p:sp>
        <p:nvSpPr>
          <p:cNvPr id="15" name="14 - Έλλειψη">
            <a:extLst>
              <a:ext uri="{FF2B5EF4-FFF2-40B4-BE49-F238E27FC236}">
                <a16:creationId xmlns:a16="http://schemas.microsoft.com/office/drawing/2014/main" id="{28B1BDF3-D4EA-360D-6A8D-41D5D242F47E}"/>
              </a:ext>
            </a:extLst>
          </p:cNvPr>
          <p:cNvSpPr/>
          <p:nvPr/>
        </p:nvSpPr>
        <p:spPr>
          <a:xfrm>
            <a:off x="3457575" y="1017589"/>
            <a:ext cx="175418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DESCRIPA</a:t>
            </a:r>
            <a:endParaRPr lang="el-GR" dirty="0">
              <a:solidFill>
                <a:prstClr val="white"/>
              </a:solidFill>
              <a:latin typeface="Calibri"/>
            </a:endParaRPr>
          </a:p>
        </p:txBody>
      </p:sp>
      <p:sp>
        <p:nvSpPr>
          <p:cNvPr id="16" name="15 - Έλλειψη">
            <a:extLst>
              <a:ext uri="{FF2B5EF4-FFF2-40B4-BE49-F238E27FC236}">
                <a16:creationId xmlns:a16="http://schemas.microsoft.com/office/drawing/2014/main" id="{76860666-241B-97D3-E9E7-3A12EA8D2F5F}"/>
              </a:ext>
            </a:extLst>
          </p:cNvPr>
          <p:cNvSpPr/>
          <p:nvPr/>
        </p:nvSpPr>
        <p:spPr>
          <a:xfrm>
            <a:off x="4646614" y="393701"/>
            <a:ext cx="847725"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ICTUS</a:t>
            </a:r>
            <a:endParaRPr lang="el-GR" sz="1200" dirty="0">
              <a:solidFill>
                <a:prstClr val="white"/>
              </a:solidFill>
              <a:latin typeface="Calibri"/>
            </a:endParaRPr>
          </a:p>
        </p:txBody>
      </p:sp>
      <p:sp>
        <p:nvSpPr>
          <p:cNvPr id="17" name="16 - Έλλειψη">
            <a:extLst>
              <a:ext uri="{FF2B5EF4-FFF2-40B4-BE49-F238E27FC236}">
                <a16:creationId xmlns:a16="http://schemas.microsoft.com/office/drawing/2014/main" id="{11548BED-A657-DC9E-DFCB-035BCB0BA71D}"/>
              </a:ext>
            </a:extLst>
          </p:cNvPr>
          <p:cNvSpPr/>
          <p:nvPr/>
        </p:nvSpPr>
        <p:spPr>
          <a:xfrm>
            <a:off x="7018339" y="911225"/>
            <a:ext cx="846137"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a:solidFill>
                  <a:prstClr val="white"/>
                </a:solidFill>
                <a:latin typeface="Calibri"/>
              </a:rPr>
              <a:t>ASPAD</a:t>
            </a:r>
            <a:endParaRPr lang="el-GR" sz="1050" dirty="0">
              <a:solidFill>
                <a:prstClr val="white"/>
              </a:solidFill>
              <a:latin typeface="Calibri"/>
            </a:endParaRPr>
          </a:p>
        </p:txBody>
      </p:sp>
      <p:sp>
        <p:nvSpPr>
          <p:cNvPr id="18" name="17 - Έλλειψη">
            <a:extLst>
              <a:ext uri="{FF2B5EF4-FFF2-40B4-BE49-F238E27FC236}">
                <a16:creationId xmlns:a16="http://schemas.microsoft.com/office/drawing/2014/main" id="{237AE21E-366D-BBA7-E95B-0AD162010A27}"/>
              </a:ext>
            </a:extLst>
          </p:cNvPr>
          <p:cNvSpPr/>
          <p:nvPr/>
        </p:nvSpPr>
        <p:spPr>
          <a:xfrm>
            <a:off x="7904164" y="3697289"/>
            <a:ext cx="1925637"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EhcoBUTLER</a:t>
            </a:r>
            <a:endParaRPr lang="el-GR" dirty="0">
              <a:solidFill>
                <a:prstClr val="white"/>
              </a:solidFill>
              <a:latin typeface="Calibri"/>
            </a:endParaRPr>
          </a:p>
        </p:txBody>
      </p:sp>
      <p:sp>
        <p:nvSpPr>
          <p:cNvPr id="19" name="18 - Έλλειψη">
            <a:extLst>
              <a:ext uri="{FF2B5EF4-FFF2-40B4-BE49-F238E27FC236}">
                <a16:creationId xmlns:a16="http://schemas.microsoft.com/office/drawing/2014/main" id="{E8ECF85A-A932-9B53-3621-A796762782A3}"/>
              </a:ext>
            </a:extLst>
          </p:cNvPr>
          <p:cNvSpPr/>
          <p:nvPr/>
        </p:nvSpPr>
        <p:spPr>
          <a:xfrm>
            <a:off x="7180263" y="5089525"/>
            <a:ext cx="1731962"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Dem@care</a:t>
            </a:r>
            <a:endParaRPr lang="el-GR" dirty="0">
              <a:solidFill>
                <a:prstClr val="white"/>
              </a:solidFill>
              <a:latin typeface="Calibri"/>
            </a:endParaRPr>
          </a:p>
        </p:txBody>
      </p:sp>
      <p:sp>
        <p:nvSpPr>
          <p:cNvPr id="20" name="19 - Έλλειψη">
            <a:extLst>
              <a:ext uri="{FF2B5EF4-FFF2-40B4-BE49-F238E27FC236}">
                <a16:creationId xmlns:a16="http://schemas.microsoft.com/office/drawing/2014/main" id="{479BA974-76E8-70C8-AA04-6CC69AA98489}"/>
              </a:ext>
            </a:extLst>
          </p:cNvPr>
          <p:cNvSpPr/>
          <p:nvPr/>
        </p:nvSpPr>
        <p:spPr>
          <a:xfrm>
            <a:off x="6270626" y="4284663"/>
            <a:ext cx="227012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BIOMARK-APD</a:t>
            </a:r>
            <a:endParaRPr lang="el-GR" dirty="0">
              <a:solidFill>
                <a:prstClr val="white"/>
              </a:solidFill>
              <a:latin typeface="Calibri"/>
            </a:endParaRPr>
          </a:p>
        </p:txBody>
      </p:sp>
      <p:sp>
        <p:nvSpPr>
          <p:cNvPr id="21" name="20 - Έλλειψη">
            <a:extLst>
              <a:ext uri="{FF2B5EF4-FFF2-40B4-BE49-F238E27FC236}">
                <a16:creationId xmlns:a16="http://schemas.microsoft.com/office/drawing/2014/main" id="{6F3DDF1A-7773-A88D-7C56-5EFB97231F70}"/>
              </a:ext>
            </a:extLst>
          </p:cNvPr>
          <p:cNvSpPr/>
          <p:nvPr/>
        </p:nvSpPr>
        <p:spPr>
          <a:xfrm>
            <a:off x="5105400" y="4398963"/>
            <a:ext cx="960438" cy="804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NILVAD</a:t>
            </a:r>
            <a:endParaRPr lang="el-GR" sz="1200" dirty="0">
              <a:solidFill>
                <a:prstClr val="white"/>
              </a:solidFill>
              <a:latin typeface="Calibri"/>
            </a:endParaRPr>
          </a:p>
        </p:txBody>
      </p:sp>
      <p:sp>
        <p:nvSpPr>
          <p:cNvPr id="22" name="21 - Έλλειψη">
            <a:extLst>
              <a:ext uri="{FF2B5EF4-FFF2-40B4-BE49-F238E27FC236}">
                <a16:creationId xmlns:a16="http://schemas.microsoft.com/office/drawing/2014/main" id="{86356CB0-75F2-6BFE-D3AE-98319FE0FEBD}"/>
              </a:ext>
            </a:extLst>
          </p:cNvPr>
          <p:cNvSpPr/>
          <p:nvPr/>
        </p:nvSpPr>
        <p:spPr>
          <a:xfrm>
            <a:off x="1763713" y="4916489"/>
            <a:ext cx="1947862"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Pharmacog</a:t>
            </a:r>
            <a:endParaRPr lang="el-GR" dirty="0">
              <a:solidFill>
                <a:prstClr val="white"/>
              </a:solidFill>
              <a:latin typeface="Calibri"/>
            </a:endParaRPr>
          </a:p>
        </p:txBody>
      </p:sp>
      <p:sp>
        <p:nvSpPr>
          <p:cNvPr id="23" name="22 - Έλλειψη">
            <a:extLst>
              <a:ext uri="{FF2B5EF4-FFF2-40B4-BE49-F238E27FC236}">
                <a16:creationId xmlns:a16="http://schemas.microsoft.com/office/drawing/2014/main" id="{8AADE16C-1BC9-DD9C-6373-C3D8E1CAD670}"/>
              </a:ext>
            </a:extLst>
          </p:cNvPr>
          <p:cNvSpPr/>
          <p:nvPr/>
        </p:nvSpPr>
        <p:spPr>
          <a:xfrm>
            <a:off x="3395664" y="4179888"/>
            <a:ext cx="89217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900" dirty="0">
                <a:solidFill>
                  <a:prstClr val="white"/>
                </a:solidFill>
                <a:latin typeface="Calibri"/>
              </a:rPr>
              <a:t>MIRAGE</a:t>
            </a:r>
            <a:endParaRPr lang="el-GR" sz="900" dirty="0">
              <a:solidFill>
                <a:prstClr val="white"/>
              </a:solidFill>
              <a:latin typeface="Calibri"/>
            </a:endParaRPr>
          </a:p>
        </p:txBody>
      </p:sp>
      <p:sp>
        <p:nvSpPr>
          <p:cNvPr id="24" name="23 - Έλλειψη">
            <a:extLst>
              <a:ext uri="{FF2B5EF4-FFF2-40B4-BE49-F238E27FC236}">
                <a16:creationId xmlns:a16="http://schemas.microsoft.com/office/drawing/2014/main" id="{EBD300E9-6647-EB3D-F716-09B0560F90C5}"/>
              </a:ext>
            </a:extLst>
          </p:cNvPr>
          <p:cNvSpPr/>
          <p:nvPr/>
        </p:nvSpPr>
        <p:spPr>
          <a:xfrm>
            <a:off x="8764589" y="2759076"/>
            <a:ext cx="1216025"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AD-Gaming</a:t>
            </a:r>
            <a:endParaRPr lang="el-GR" sz="1200" dirty="0">
              <a:solidFill>
                <a:prstClr val="white"/>
              </a:solidFill>
              <a:latin typeface="Calibri"/>
            </a:endParaRPr>
          </a:p>
        </p:txBody>
      </p:sp>
      <p:sp>
        <p:nvSpPr>
          <p:cNvPr id="25" name="24 - Έλλειψη">
            <a:extLst>
              <a:ext uri="{FF2B5EF4-FFF2-40B4-BE49-F238E27FC236}">
                <a16:creationId xmlns:a16="http://schemas.microsoft.com/office/drawing/2014/main" id="{B6B32B0F-9037-096F-BA2A-6657902C886C}"/>
              </a:ext>
            </a:extLst>
          </p:cNvPr>
          <p:cNvSpPr/>
          <p:nvPr/>
        </p:nvSpPr>
        <p:spPr>
          <a:xfrm>
            <a:off x="6096000" y="234951"/>
            <a:ext cx="769938"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a:solidFill>
                  <a:prstClr val="white"/>
                </a:solidFill>
                <a:latin typeface="Calibri"/>
              </a:rPr>
              <a:t>SHARE</a:t>
            </a:r>
            <a:endParaRPr lang="el-GR" sz="1050" dirty="0">
              <a:solidFill>
                <a:prstClr val="white"/>
              </a:solidFill>
              <a:latin typeface="Calibri"/>
            </a:endParaRPr>
          </a:p>
        </p:txBody>
      </p:sp>
      <p:sp>
        <p:nvSpPr>
          <p:cNvPr id="26" name="25 - Έλλειψη">
            <a:extLst>
              <a:ext uri="{FF2B5EF4-FFF2-40B4-BE49-F238E27FC236}">
                <a16:creationId xmlns:a16="http://schemas.microsoft.com/office/drawing/2014/main" id="{33DACF36-C397-EFE4-F3D4-39914C26355D}"/>
              </a:ext>
            </a:extLst>
          </p:cNvPr>
          <p:cNvSpPr/>
          <p:nvPr/>
        </p:nvSpPr>
        <p:spPr>
          <a:xfrm>
            <a:off x="9182101" y="4546601"/>
            <a:ext cx="849313"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err="1">
                <a:solidFill>
                  <a:prstClr val="white"/>
                </a:solidFill>
                <a:latin typeface="Calibri"/>
              </a:rPr>
              <a:t>Altoida</a:t>
            </a:r>
            <a:endParaRPr lang="el-GR" sz="1050" dirty="0">
              <a:solidFill>
                <a:prstClr val="white"/>
              </a:solidFill>
              <a:latin typeface="Calibri"/>
            </a:endParaRPr>
          </a:p>
        </p:txBody>
      </p:sp>
      <p:sp>
        <p:nvSpPr>
          <p:cNvPr id="27" name="26 - Έλλειψη">
            <a:extLst>
              <a:ext uri="{FF2B5EF4-FFF2-40B4-BE49-F238E27FC236}">
                <a16:creationId xmlns:a16="http://schemas.microsoft.com/office/drawing/2014/main" id="{EDAD567A-E4FA-3192-BF72-56F3F9F47F2F}"/>
              </a:ext>
            </a:extLst>
          </p:cNvPr>
          <p:cNvSpPr/>
          <p:nvPr/>
        </p:nvSpPr>
        <p:spPr>
          <a:xfrm>
            <a:off x="3194050" y="3265489"/>
            <a:ext cx="106203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EDAR</a:t>
            </a:r>
            <a:endParaRPr lang="el-GR" dirty="0">
              <a:solidFill>
                <a:prstClr val="white"/>
              </a:solidFill>
              <a:latin typeface="Calibri"/>
            </a:endParaRPr>
          </a:p>
        </p:txBody>
      </p:sp>
      <p:sp>
        <p:nvSpPr>
          <p:cNvPr id="28" name="27 - Έλλειψη">
            <a:extLst>
              <a:ext uri="{FF2B5EF4-FFF2-40B4-BE49-F238E27FC236}">
                <a16:creationId xmlns:a16="http://schemas.microsoft.com/office/drawing/2014/main" id="{2D447495-6C77-B524-437A-22F9D604E330}"/>
              </a:ext>
            </a:extLst>
          </p:cNvPr>
          <p:cNvSpPr/>
          <p:nvPr/>
        </p:nvSpPr>
        <p:spPr>
          <a:xfrm>
            <a:off x="2438400" y="1608139"/>
            <a:ext cx="1689100" cy="69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ENIR</a:t>
            </a:r>
            <a:endParaRPr lang="el-GR" dirty="0">
              <a:solidFill>
                <a:prstClr val="white"/>
              </a:solidFill>
              <a:latin typeface="Calibri"/>
            </a:endParaRPr>
          </a:p>
        </p:txBody>
      </p:sp>
      <p:sp>
        <p:nvSpPr>
          <p:cNvPr id="29" name="28 - Έλλειψη">
            <a:extLst>
              <a:ext uri="{FF2B5EF4-FFF2-40B4-BE49-F238E27FC236}">
                <a16:creationId xmlns:a16="http://schemas.microsoft.com/office/drawing/2014/main" id="{6D65F8D5-813A-EB8E-C543-D177732FD96E}"/>
              </a:ext>
            </a:extLst>
          </p:cNvPr>
          <p:cNvSpPr/>
          <p:nvPr/>
        </p:nvSpPr>
        <p:spPr>
          <a:xfrm>
            <a:off x="5302250" y="1106489"/>
            <a:ext cx="1677988" cy="55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Discover</a:t>
            </a:r>
            <a:endParaRPr lang="el-GR" sz="1200" dirty="0">
              <a:solidFill>
                <a:prstClr val="white"/>
              </a:solidFill>
              <a:latin typeface="Calibri"/>
            </a:endParaRPr>
          </a:p>
        </p:txBody>
      </p:sp>
      <p:sp>
        <p:nvSpPr>
          <p:cNvPr id="30" name="29 - Έλλειψη">
            <a:extLst>
              <a:ext uri="{FF2B5EF4-FFF2-40B4-BE49-F238E27FC236}">
                <a16:creationId xmlns:a16="http://schemas.microsoft.com/office/drawing/2014/main" id="{F4E61D30-8149-3589-FAAC-F9D987EEE45D}"/>
              </a:ext>
            </a:extLst>
          </p:cNvPr>
          <p:cNvSpPr/>
          <p:nvPr/>
        </p:nvSpPr>
        <p:spPr>
          <a:xfrm>
            <a:off x="6016625" y="5089525"/>
            <a:ext cx="10033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LLM</a:t>
            </a:r>
            <a:endParaRPr lang="el-GR" dirty="0">
              <a:solidFill>
                <a:prstClr val="white"/>
              </a:solidFill>
              <a:latin typeface="Calibri"/>
            </a:endParaRPr>
          </a:p>
        </p:txBody>
      </p:sp>
      <p:pic>
        <p:nvPicPr>
          <p:cNvPr id="170004" name="Picture 5">
            <a:extLst>
              <a:ext uri="{FF2B5EF4-FFF2-40B4-BE49-F238E27FC236}">
                <a16:creationId xmlns:a16="http://schemas.microsoft.com/office/drawing/2014/main" id="{1B8B619B-B48B-B35C-8819-00F6822C1D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338" y="2732089"/>
            <a:ext cx="14097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4 - Έλλειψη">
            <a:extLst>
              <a:ext uri="{FF2B5EF4-FFF2-40B4-BE49-F238E27FC236}">
                <a16:creationId xmlns:a16="http://schemas.microsoft.com/office/drawing/2014/main" id="{4849A68D-61F3-131E-417B-1B8B73F5A433}"/>
              </a:ext>
            </a:extLst>
          </p:cNvPr>
          <p:cNvSpPr/>
          <p:nvPr/>
        </p:nvSpPr>
        <p:spPr>
          <a:xfrm>
            <a:off x="7918450" y="917575"/>
            <a:ext cx="191135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Caregivers-pro</a:t>
            </a:r>
            <a:endParaRPr lang="el-GR" dirty="0">
              <a:solidFill>
                <a:prstClr val="white"/>
              </a:solidFill>
              <a:latin typeface="Calibri"/>
            </a:endParaRPr>
          </a:p>
        </p:txBody>
      </p:sp>
      <p:sp>
        <p:nvSpPr>
          <p:cNvPr id="36" name="35 - Έλλειψη">
            <a:extLst>
              <a:ext uri="{FF2B5EF4-FFF2-40B4-BE49-F238E27FC236}">
                <a16:creationId xmlns:a16="http://schemas.microsoft.com/office/drawing/2014/main" id="{982587F3-A280-42F0-6B54-F5C38A44C67A}"/>
              </a:ext>
            </a:extLst>
          </p:cNvPr>
          <p:cNvSpPr/>
          <p:nvPr/>
        </p:nvSpPr>
        <p:spPr>
          <a:xfrm>
            <a:off x="7864476" y="1822450"/>
            <a:ext cx="1363663"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err="1">
                <a:solidFill>
                  <a:prstClr val="white"/>
                </a:solidFill>
                <a:latin typeface="Calibri"/>
              </a:rPr>
              <a:t>i</a:t>
            </a:r>
            <a:r>
              <a:rPr lang="en-US" sz="1200" dirty="0">
                <a:solidFill>
                  <a:prstClr val="white"/>
                </a:solidFill>
                <a:latin typeface="Calibri"/>
              </a:rPr>
              <a:t>-connect</a:t>
            </a:r>
            <a:endParaRPr lang="el-GR" sz="1200" dirty="0">
              <a:solidFill>
                <a:prstClr val="white"/>
              </a:solidFill>
              <a:latin typeface="Calibri"/>
            </a:endParaRPr>
          </a:p>
        </p:txBody>
      </p:sp>
      <p:sp>
        <p:nvSpPr>
          <p:cNvPr id="2" name="26 - Έλλειψη">
            <a:extLst>
              <a:ext uri="{FF2B5EF4-FFF2-40B4-BE49-F238E27FC236}">
                <a16:creationId xmlns:a16="http://schemas.microsoft.com/office/drawing/2014/main" id="{4520F730-20F8-A7B3-3A72-A67871482A4A}"/>
              </a:ext>
            </a:extLst>
          </p:cNvPr>
          <p:cNvSpPr/>
          <p:nvPr/>
        </p:nvSpPr>
        <p:spPr>
          <a:xfrm>
            <a:off x="4608514" y="1671639"/>
            <a:ext cx="1436687"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dirty="0">
                <a:solidFill>
                  <a:prstClr val="white"/>
                </a:solidFill>
                <a:latin typeface="Calibri"/>
              </a:rPr>
              <a:t>RECAGE</a:t>
            </a:r>
            <a:endParaRPr lang="el-GR" dirty="0">
              <a:solidFill>
                <a:prstClr val="white"/>
              </a:solidFill>
              <a:latin typeface="Calibri"/>
            </a:endParaRPr>
          </a:p>
        </p:txBody>
      </p:sp>
      <p:sp>
        <p:nvSpPr>
          <p:cNvPr id="3" name="26 - Έλλειψη">
            <a:extLst>
              <a:ext uri="{FF2B5EF4-FFF2-40B4-BE49-F238E27FC236}">
                <a16:creationId xmlns:a16="http://schemas.microsoft.com/office/drawing/2014/main" id="{9012709D-91FA-EBB6-A815-B080B57778C2}"/>
              </a:ext>
            </a:extLst>
          </p:cNvPr>
          <p:cNvSpPr/>
          <p:nvPr/>
        </p:nvSpPr>
        <p:spPr>
          <a:xfrm>
            <a:off x="6021388" y="1822450"/>
            <a:ext cx="1060450"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PILOT</a:t>
            </a:r>
            <a:endParaRPr lang="el-GR" dirty="0">
              <a:solidFill>
                <a:prstClr val="white"/>
              </a:solidFill>
              <a:latin typeface="Calibri"/>
            </a:endParaRPr>
          </a:p>
        </p:txBody>
      </p:sp>
      <p:sp>
        <p:nvSpPr>
          <p:cNvPr id="4" name="26 - Έλλειψη">
            <a:extLst>
              <a:ext uri="{FF2B5EF4-FFF2-40B4-BE49-F238E27FC236}">
                <a16:creationId xmlns:a16="http://schemas.microsoft.com/office/drawing/2014/main" id="{754CEB9D-DADB-38FE-6DEF-90FC6E2317D9}"/>
              </a:ext>
            </a:extLst>
          </p:cNvPr>
          <p:cNvSpPr/>
          <p:nvPr/>
        </p:nvSpPr>
        <p:spPr>
          <a:xfrm>
            <a:off x="6853238" y="3265489"/>
            <a:ext cx="1833562" cy="75088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b="1" dirty="0">
                <a:solidFill>
                  <a:schemeClr val="bg1"/>
                </a:solidFill>
                <a:latin typeface="Calibri"/>
              </a:rPr>
              <a:t>DEMENTIA RIGHT</a:t>
            </a:r>
            <a:endParaRPr lang="el-GR" b="1" dirty="0">
              <a:solidFill>
                <a:schemeClr val="bg1"/>
              </a:solidFill>
              <a:latin typeface="Calibri"/>
            </a:endParaRPr>
          </a:p>
        </p:txBody>
      </p:sp>
      <p:sp>
        <p:nvSpPr>
          <p:cNvPr id="5" name="26 - Έλλειψη">
            <a:extLst>
              <a:ext uri="{FF2B5EF4-FFF2-40B4-BE49-F238E27FC236}">
                <a16:creationId xmlns:a16="http://schemas.microsoft.com/office/drawing/2014/main" id="{FC93E67D-B215-0AC7-4907-42C0E4FD1D48}"/>
              </a:ext>
            </a:extLst>
          </p:cNvPr>
          <p:cNvSpPr/>
          <p:nvPr/>
        </p:nvSpPr>
        <p:spPr>
          <a:xfrm>
            <a:off x="4579939" y="3662364"/>
            <a:ext cx="1436687"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BRIDGE</a:t>
            </a:r>
            <a:endParaRPr lang="el-GR" dirty="0">
              <a:solidFill>
                <a:prstClr val="white"/>
              </a:solidFill>
              <a:latin typeface="Calibri"/>
            </a:endParaRPr>
          </a:p>
        </p:txBody>
      </p:sp>
      <p:sp>
        <p:nvSpPr>
          <p:cNvPr id="6" name="26 - Έλλειψη">
            <a:extLst>
              <a:ext uri="{FF2B5EF4-FFF2-40B4-BE49-F238E27FC236}">
                <a16:creationId xmlns:a16="http://schemas.microsoft.com/office/drawing/2014/main" id="{4BE0389E-1DE6-63E6-4649-09B87CF81856}"/>
              </a:ext>
            </a:extLst>
          </p:cNvPr>
          <p:cNvSpPr/>
          <p:nvPr/>
        </p:nvSpPr>
        <p:spPr>
          <a:xfrm>
            <a:off x="3656014" y="2527300"/>
            <a:ext cx="1912937" cy="7508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b="1" dirty="0">
                <a:solidFill>
                  <a:prstClr val="black"/>
                </a:solidFill>
                <a:latin typeface="Calibri"/>
              </a:rPr>
              <a:t>STORY 2 REMEMBER</a:t>
            </a:r>
            <a:endParaRPr lang="el-GR" b="1" dirty="0">
              <a:solidFill>
                <a:prstClr val="black"/>
              </a:solidFill>
              <a:latin typeface="Calibri"/>
            </a:endParaRPr>
          </a:p>
        </p:txBody>
      </p:sp>
      <p:sp>
        <p:nvSpPr>
          <p:cNvPr id="7" name="26 - Έλλειψη">
            <a:extLst>
              <a:ext uri="{FF2B5EF4-FFF2-40B4-BE49-F238E27FC236}">
                <a16:creationId xmlns:a16="http://schemas.microsoft.com/office/drawing/2014/main" id="{0A167598-F87C-9074-5E8C-CD22B95E9B72}"/>
              </a:ext>
            </a:extLst>
          </p:cNvPr>
          <p:cNvSpPr/>
          <p:nvPr/>
        </p:nvSpPr>
        <p:spPr>
          <a:xfrm>
            <a:off x="6965950" y="2355850"/>
            <a:ext cx="14097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RADAR</a:t>
            </a:r>
            <a:endParaRPr lang="el-GR" dirty="0">
              <a:solidFill>
                <a:prstClr val="white"/>
              </a:solidFill>
              <a:latin typeface="Calibri"/>
            </a:endParaRPr>
          </a:p>
        </p:txBody>
      </p:sp>
      <p:sp>
        <p:nvSpPr>
          <p:cNvPr id="8" name="26 - Έλλειψη">
            <a:extLst>
              <a:ext uri="{FF2B5EF4-FFF2-40B4-BE49-F238E27FC236}">
                <a16:creationId xmlns:a16="http://schemas.microsoft.com/office/drawing/2014/main" id="{1F71BD3D-9801-3981-699B-89FB808193C5}"/>
              </a:ext>
            </a:extLst>
          </p:cNvPr>
          <p:cNvSpPr/>
          <p:nvPr/>
        </p:nvSpPr>
        <p:spPr>
          <a:xfrm>
            <a:off x="4119564" y="5089525"/>
            <a:ext cx="118268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EPIONI</a:t>
            </a:r>
            <a:endParaRPr lang="el-GR" dirty="0">
              <a:solidFill>
                <a:prstClr val="white"/>
              </a:solidFill>
              <a:latin typeface="Calibri"/>
            </a:endParaRPr>
          </a:p>
        </p:txBody>
      </p:sp>
      <p:sp>
        <p:nvSpPr>
          <p:cNvPr id="9" name="Οβάλ 8">
            <a:extLst>
              <a:ext uri="{FF2B5EF4-FFF2-40B4-BE49-F238E27FC236}">
                <a16:creationId xmlns:a16="http://schemas.microsoft.com/office/drawing/2014/main" id="{48C11211-8BB8-627B-45BB-15271FFF6D66}"/>
              </a:ext>
            </a:extLst>
          </p:cNvPr>
          <p:cNvSpPr/>
          <p:nvPr/>
        </p:nvSpPr>
        <p:spPr>
          <a:xfrm>
            <a:off x="8540750" y="5626100"/>
            <a:ext cx="1670050"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DEMLENS</a:t>
            </a:r>
            <a:endParaRPr lang="el-GR" dirty="0">
              <a:solidFill>
                <a:prstClr val="white"/>
              </a:solidFill>
              <a:latin typeface="Calibri"/>
            </a:endParaRPr>
          </a:p>
        </p:txBody>
      </p:sp>
      <p:sp>
        <p:nvSpPr>
          <p:cNvPr id="10" name="Οβάλ 9">
            <a:extLst>
              <a:ext uri="{FF2B5EF4-FFF2-40B4-BE49-F238E27FC236}">
                <a16:creationId xmlns:a16="http://schemas.microsoft.com/office/drawing/2014/main" id="{863F68D1-079A-D1B3-9E06-1D61C00A0CD9}"/>
              </a:ext>
            </a:extLst>
          </p:cNvPr>
          <p:cNvSpPr/>
          <p:nvPr/>
        </p:nvSpPr>
        <p:spPr>
          <a:xfrm>
            <a:off x="1676400" y="5918200"/>
            <a:ext cx="1881188"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dirty="0">
                <a:solidFill>
                  <a:prstClr val="white"/>
                </a:solidFill>
                <a:latin typeface="Calibri"/>
              </a:rPr>
              <a:t>Υποστηρίζω</a:t>
            </a:r>
          </a:p>
        </p:txBody>
      </p:sp>
      <p:sp>
        <p:nvSpPr>
          <p:cNvPr id="11" name="Οβάλ 10">
            <a:extLst>
              <a:ext uri="{FF2B5EF4-FFF2-40B4-BE49-F238E27FC236}">
                <a16:creationId xmlns:a16="http://schemas.microsoft.com/office/drawing/2014/main" id="{8C0B5161-A8CE-CFC1-4228-D3E21396CE2A}"/>
              </a:ext>
            </a:extLst>
          </p:cNvPr>
          <p:cNvSpPr/>
          <p:nvPr/>
        </p:nvSpPr>
        <p:spPr>
          <a:xfrm>
            <a:off x="1981200" y="55563"/>
            <a:ext cx="1881188" cy="506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b="1">
                <a:solidFill>
                  <a:prstClr val="white"/>
                </a:solidFill>
                <a:latin typeface="Times New Roman" panose="02020603050405020304" pitchFamily="18" charset="0"/>
                <a:ea typeface="Times New Roman" panose="02020603050405020304" pitchFamily="18" charset="0"/>
              </a:rPr>
              <a:t>WCACD</a:t>
            </a:r>
            <a:endParaRPr lang="el-GR" dirty="0">
              <a:solidFill>
                <a:prstClr val="white"/>
              </a:solidFill>
              <a:latin typeface="Calibri"/>
            </a:endParaRPr>
          </a:p>
        </p:txBody>
      </p:sp>
      <p:sp>
        <p:nvSpPr>
          <p:cNvPr id="12" name="Οβάλ 11">
            <a:extLst>
              <a:ext uri="{FF2B5EF4-FFF2-40B4-BE49-F238E27FC236}">
                <a16:creationId xmlns:a16="http://schemas.microsoft.com/office/drawing/2014/main" id="{9EF8DF8B-DEF5-572A-1AA7-29E3DA8F4F08}"/>
              </a:ext>
            </a:extLst>
          </p:cNvPr>
          <p:cNvSpPr/>
          <p:nvPr/>
        </p:nvSpPr>
        <p:spPr>
          <a:xfrm>
            <a:off x="7315200" y="147638"/>
            <a:ext cx="31242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b-NO" altLang="el-GR" dirty="0">
                <a:solidFill>
                  <a:prstClr val="white"/>
                </a:solidFill>
                <a:latin typeface="Calibri"/>
                <a:cs typeface="Calibri" panose="020F0502020204030204" pitchFamily="34" charset="0"/>
              </a:rPr>
              <a:t>PSW in dementia care</a:t>
            </a:r>
            <a:endParaRPr lang="el-GR" dirty="0">
              <a:solidFill>
                <a:prstClr val="white"/>
              </a:solidFill>
              <a:latin typeface="Calibri"/>
            </a:endParaRPr>
          </a:p>
        </p:txBody>
      </p:sp>
      <p:sp>
        <p:nvSpPr>
          <p:cNvPr id="13" name="Οβάλ 12">
            <a:extLst>
              <a:ext uri="{FF2B5EF4-FFF2-40B4-BE49-F238E27FC236}">
                <a16:creationId xmlns:a16="http://schemas.microsoft.com/office/drawing/2014/main" id="{5820A0B7-8D61-F210-A821-A8CD98139D97}"/>
              </a:ext>
            </a:extLst>
          </p:cNvPr>
          <p:cNvSpPr/>
          <p:nvPr/>
        </p:nvSpPr>
        <p:spPr>
          <a:xfrm>
            <a:off x="1524001" y="2352676"/>
            <a:ext cx="2017713" cy="4873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black"/>
                </a:solidFill>
                <a:latin typeface="Times New Roman" panose="02020603050405020304" pitchFamily="18" charset="0"/>
                <a:ea typeface="Times New Roman" panose="02020603050405020304" pitchFamily="18" charset="0"/>
              </a:rPr>
              <a:t>INFOCARE</a:t>
            </a:r>
            <a:endParaRPr lang="el-GR" b="1" dirty="0">
              <a:solidFill>
                <a:prstClr val="black"/>
              </a:solidFill>
              <a:latin typeface="Calibri"/>
            </a:endParaRPr>
          </a:p>
        </p:txBody>
      </p:sp>
      <p:sp>
        <p:nvSpPr>
          <p:cNvPr id="31" name="Οβάλ 30">
            <a:extLst>
              <a:ext uri="{FF2B5EF4-FFF2-40B4-BE49-F238E27FC236}">
                <a16:creationId xmlns:a16="http://schemas.microsoft.com/office/drawing/2014/main" id="{36120BE6-90C9-DC75-80A4-E356D1DA6857}"/>
              </a:ext>
            </a:extLst>
          </p:cNvPr>
          <p:cNvSpPr/>
          <p:nvPr/>
        </p:nvSpPr>
        <p:spPr>
          <a:xfrm>
            <a:off x="4327526" y="5918200"/>
            <a:ext cx="2638425"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Times New Roman" panose="02020603050405020304" pitchFamily="18" charset="0"/>
                <a:ea typeface="Times New Roman" panose="02020603050405020304" pitchFamily="18" charset="0"/>
              </a:rPr>
              <a:t>Games4CoSkills</a:t>
            </a:r>
            <a:endParaRPr lang="el-GR" dirty="0">
              <a:solidFill>
                <a:prstClr val="white"/>
              </a:solidFill>
              <a:latin typeface="Calibri"/>
            </a:endParaRPr>
          </a:p>
        </p:txBody>
      </p:sp>
      <p:sp>
        <p:nvSpPr>
          <p:cNvPr id="33" name="Οβάλ 32">
            <a:extLst>
              <a:ext uri="{FF2B5EF4-FFF2-40B4-BE49-F238E27FC236}">
                <a16:creationId xmlns:a16="http://schemas.microsoft.com/office/drawing/2014/main" id="{147F7128-C5E9-00A5-F9E6-C9BAD8E47295}"/>
              </a:ext>
            </a:extLst>
          </p:cNvPr>
          <p:cNvSpPr/>
          <p:nvPr/>
        </p:nvSpPr>
        <p:spPr>
          <a:xfrm>
            <a:off x="1524000" y="3810001"/>
            <a:ext cx="2033588"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prstClr val="white"/>
                </a:solidFill>
                <a:latin typeface="Times New Roman" panose="02020603050405020304" pitchFamily="18" charset="0"/>
                <a:ea typeface="FreeSans"/>
              </a:rPr>
              <a:t>E</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L</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So</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M</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C</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I</a:t>
            </a:r>
            <a:endParaRPr lang="el-GR" dirty="0">
              <a:solidFill>
                <a:prstClr val="white"/>
              </a:solidFill>
              <a:latin typeface="Calibri"/>
            </a:endParaRPr>
          </a:p>
        </p:txBody>
      </p:sp>
      <p:sp>
        <p:nvSpPr>
          <p:cNvPr id="37" name="Οβάλ 36">
            <a:extLst>
              <a:ext uri="{FF2B5EF4-FFF2-40B4-BE49-F238E27FC236}">
                <a16:creationId xmlns:a16="http://schemas.microsoft.com/office/drawing/2014/main" id="{20461E1C-65F2-5D7D-13E5-E8FF7DACF665}"/>
              </a:ext>
            </a:extLst>
          </p:cNvPr>
          <p:cNvSpPr/>
          <p:nvPr/>
        </p:nvSpPr>
        <p:spPr>
          <a:xfrm>
            <a:off x="1752600" y="760413"/>
            <a:ext cx="1881188" cy="53816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Calibri"/>
              </a:rPr>
              <a:t>VRADA</a:t>
            </a:r>
            <a:endParaRPr lang="el-GR" b="1" dirty="0">
              <a:solidFill>
                <a:prstClr val="white"/>
              </a:solidFill>
              <a:latin typeface="Calibri"/>
            </a:endParaRP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Θέση περιεχομένου 4">
            <a:extLst>
              <a:ext uri="{FF2B5EF4-FFF2-40B4-BE49-F238E27FC236}">
                <a16:creationId xmlns:a16="http://schemas.microsoft.com/office/drawing/2014/main" id="{DB7C5AE4-D648-564E-6A9A-EC8212DBF93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8753476" y="1430339"/>
            <a:ext cx="1914525" cy="1914525"/>
          </a:xfrm>
        </p:spPr>
      </p:pic>
      <p:sp>
        <p:nvSpPr>
          <p:cNvPr id="2" name="Τίτλος 1">
            <a:extLst>
              <a:ext uri="{FF2B5EF4-FFF2-40B4-BE49-F238E27FC236}">
                <a16:creationId xmlns:a16="http://schemas.microsoft.com/office/drawing/2014/main" id="{7ADE2F9B-0680-BC2F-93B2-48D28F92D2C7}"/>
              </a:ext>
            </a:extLst>
          </p:cNvPr>
          <p:cNvSpPr>
            <a:spLocks noGrp="1"/>
          </p:cNvSpPr>
          <p:nvPr>
            <p:ph type="title"/>
          </p:nvPr>
        </p:nvSpPr>
        <p:spPr>
          <a:xfrm>
            <a:off x="1524000" y="36514"/>
            <a:ext cx="9144000" cy="1393825"/>
          </a:xfrm>
        </p:spPr>
        <p:txBody>
          <a:bodyPr>
            <a:noAutofit/>
          </a:bodyPr>
          <a:lstStyle/>
          <a:p>
            <a:pPr>
              <a:defRPr/>
            </a:pPr>
            <a:r>
              <a:rPr lang="en-US" sz="3200" b="1" dirty="0">
                <a:solidFill>
                  <a:srgbClr val="FF0000"/>
                </a:solidFill>
                <a:latin typeface="+mn-lt"/>
              </a:rPr>
              <a:t>INFOCARE</a:t>
            </a:r>
            <a:br>
              <a:rPr lang="en-US" sz="3200" b="1" dirty="0">
                <a:solidFill>
                  <a:srgbClr val="FF0000"/>
                </a:solidFill>
                <a:latin typeface="+mn-lt"/>
              </a:rPr>
            </a:br>
            <a:r>
              <a:rPr lang="el-GR" sz="3200" b="1" dirty="0">
                <a:solidFill>
                  <a:srgbClr val="FF0000"/>
                </a:solidFill>
                <a:latin typeface="+mn-lt"/>
              </a:rPr>
              <a:t>Υποστηρίζοντας τους περιθάλποντες ατόμων με άνοια</a:t>
            </a:r>
          </a:p>
        </p:txBody>
      </p:sp>
      <p:sp>
        <p:nvSpPr>
          <p:cNvPr id="6" name="Ορθογώνιο 5">
            <a:extLst>
              <a:ext uri="{FF2B5EF4-FFF2-40B4-BE49-F238E27FC236}">
                <a16:creationId xmlns:a16="http://schemas.microsoft.com/office/drawing/2014/main" id="{F7BB5262-3B32-97F0-2723-9D06D1AFEFE8}"/>
              </a:ext>
            </a:extLst>
          </p:cNvPr>
          <p:cNvSpPr/>
          <p:nvPr/>
        </p:nvSpPr>
        <p:spPr>
          <a:xfrm>
            <a:off x="566738" y="1339156"/>
            <a:ext cx="5925502" cy="954107"/>
          </a:xfrm>
          <a:prstGeom prst="rect">
            <a:avLst/>
          </a:prstGeom>
        </p:spPr>
        <p:txBody>
          <a:bodyPr wrap="square">
            <a:spAutoFit/>
          </a:bodyPr>
          <a:lstStyle/>
          <a:p>
            <a:pPr>
              <a:defRPr/>
            </a:pPr>
            <a:endParaRPr lang="el-GR" sz="2800" dirty="0">
              <a:solidFill>
                <a:srgbClr val="000000"/>
              </a:solidFill>
              <a:latin typeface="Calibri" panose="020F0502020204030204" pitchFamily="34" charset="0"/>
            </a:endParaRPr>
          </a:p>
          <a:p>
            <a:pPr>
              <a:defRPr/>
            </a:pPr>
            <a:r>
              <a:rPr lang="el-GR" sz="2800" dirty="0">
                <a:solidFill>
                  <a:srgbClr val="3E3E3E"/>
                </a:solidFill>
                <a:latin typeface="Calibri" panose="020F0502020204030204" pitchFamily="34" charset="0"/>
              </a:rPr>
              <a:t>Νοέμβριος</a:t>
            </a:r>
            <a:r>
              <a:rPr lang="en-US" sz="2800" dirty="0">
                <a:solidFill>
                  <a:srgbClr val="3E3E3E"/>
                </a:solidFill>
                <a:latin typeface="Calibri" panose="020F0502020204030204" pitchFamily="34" charset="0"/>
              </a:rPr>
              <a:t> 2021 – </a:t>
            </a:r>
            <a:r>
              <a:rPr lang="el-GR" sz="2800" dirty="0">
                <a:solidFill>
                  <a:srgbClr val="3E3E3E"/>
                </a:solidFill>
                <a:latin typeface="Calibri" panose="020F0502020204030204" pitchFamily="34" charset="0"/>
              </a:rPr>
              <a:t>Οκτώβριος</a:t>
            </a:r>
            <a:r>
              <a:rPr lang="en-US" sz="2800" dirty="0">
                <a:solidFill>
                  <a:srgbClr val="3E3E3E"/>
                </a:solidFill>
                <a:latin typeface="Calibri" panose="020F0502020204030204" pitchFamily="34" charset="0"/>
              </a:rPr>
              <a:t> 2023</a:t>
            </a:r>
          </a:p>
        </p:txBody>
      </p:sp>
      <p:sp>
        <p:nvSpPr>
          <p:cNvPr id="7" name="Ορθογώνιο 6">
            <a:extLst>
              <a:ext uri="{FF2B5EF4-FFF2-40B4-BE49-F238E27FC236}">
                <a16:creationId xmlns:a16="http://schemas.microsoft.com/office/drawing/2014/main" id="{223E14AE-0214-4579-FD53-5DC0AA234793}"/>
              </a:ext>
            </a:extLst>
          </p:cNvPr>
          <p:cNvSpPr/>
          <p:nvPr/>
        </p:nvSpPr>
        <p:spPr>
          <a:xfrm>
            <a:off x="1976439" y="2724151"/>
            <a:ext cx="7908925" cy="3185487"/>
          </a:xfrm>
          <a:prstGeom prst="rect">
            <a:avLst/>
          </a:prstGeom>
        </p:spPr>
        <p:txBody>
          <a:bodyPr>
            <a:spAutoFit/>
          </a:bodyPr>
          <a:lstStyle/>
          <a:p>
            <a:pPr>
              <a:defRPr/>
            </a:pPr>
            <a:r>
              <a:rPr lang="el-GR" sz="1650" b="1" dirty="0">
                <a:solidFill>
                  <a:srgbClr val="FF0000"/>
                </a:solidFill>
              </a:rPr>
              <a:t>Στόχος</a:t>
            </a:r>
            <a:endParaRPr lang="el-GR" sz="1650" dirty="0"/>
          </a:p>
          <a:p>
            <a:pPr>
              <a:defRPr/>
            </a:pPr>
            <a:endParaRPr lang="el-GR" sz="1650" dirty="0"/>
          </a:p>
          <a:p>
            <a:pPr>
              <a:defRPr/>
            </a:pPr>
            <a:r>
              <a:rPr lang="el-GR" sz="2400" dirty="0"/>
              <a:t>η στήριξη των </a:t>
            </a:r>
            <a:r>
              <a:rPr lang="el-GR" sz="2400" b="1" dirty="0">
                <a:solidFill>
                  <a:srgbClr val="00B0F0"/>
                </a:solidFill>
              </a:rPr>
              <a:t>άτυπων περιθαλπόντων </a:t>
            </a:r>
            <a:r>
              <a:rPr lang="el-GR" sz="2400" dirty="0"/>
              <a:t>με την παροχή πρακτικού εκπαιδευτικού υλικού βασισμένου στην μη τυπική εκπαίδευση, καθώς και με την </a:t>
            </a:r>
            <a:r>
              <a:rPr lang="el-GR" sz="2400" b="1" dirty="0">
                <a:solidFill>
                  <a:srgbClr val="00B0F0"/>
                </a:solidFill>
              </a:rPr>
              <a:t>χρήση καινοτόμων συσκευών</a:t>
            </a:r>
            <a:r>
              <a:rPr lang="el-GR" sz="2400" dirty="0"/>
              <a:t> με στόχο την βελτίωση της </a:t>
            </a:r>
            <a:r>
              <a:rPr lang="el-GR" sz="2400" b="1" dirty="0">
                <a:solidFill>
                  <a:srgbClr val="00B0F0"/>
                </a:solidFill>
              </a:rPr>
              <a:t>επικοινωνίας μεταξύ των άτυπων περιθαλπόντων </a:t>
            </a:r>
            <a:r>
              <a:rPr lang="el-GR" sz="2400" dirty="0"/>
              <a:t>και των ατόμων με άνοια αλλά και με την παροχή εκπαίδευσης για την δημιουργία ενός </a:t>
            </a:r>
            <a:r>
              <a:rPr lang="el-GR" sz="2400" b="1" dirty="0">
                <a:solidFill>
                  <a:srgbClr val="00B0F0"/>
                </a:solidFill>
              </a:rPr>
              <a:t>δικτύου περιθαλπόντων μέσω ομάδων στήριξης</a:t>
            </a:r>
            <a:r>
              <a:rPr lang="el-GR" sz="2400" dirty="0"/>
              <a:t>.</a:t>
            </a:r>
            <a:endParaRPr lang="en-US" sz="2400" dirty="0">
              <a:solidFill>
                <a:srgbClr val="000000"/>
              </a:solidFill>
            </a:endParaRPr>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A4E790-5A9E-601C-D6AD-CD9575B8CFE8}"/>
              </a:ext>
            </a:extLst>
          </p:cNvPr>
          <p:cNvSpPr>
            <a:spLocks noGrp="1"/>
          </p:cNvSpPr>
          <p:nvPr>
            <p:ph type="title"/>
          </p:nvPr>
        </p:nvSpPr>
        <p:spPr>
          <a:xfrm>
            <a:off x="1573213" y="50801"/>
            <a:ext cx="7886700" cy="995363"/>
          </a:xfrm>
        </p:spPr>
        <p:txBody>
          <a:bodyPr/>
          <a:lstStyle/>
          <a:p>
            <a:pPr>
              <a:defRPr/>
            </a:pPr>
            <a:r>
              <a:rPr lang="el-GR" sz="3200" b="1" dirty="0">
                <a:solidFill>
                  <a:srgbClr val="FF0000"/>
                </a:solidFill>
                <a:latin typeface="+mn-lt"/>
              </a:rPr>
              <a:t>Ομάδα έργου</a:t>
            </a:r>
            <a:endParaRPr lang="el-GR" sz="3200" dirty="0">
              <a:solidFill>
                <a:srgbClr val="FF0000"/>
              </a:solidFill>
              <a:latin typeface="+mn-lt"/>
            </a:endParaRPr>
          </a:p>
        </p:txBody>
      </p:sp>
      <p:sp>
        <p:nvSpPr>
          <p:cNvPr id="3" name="Θέση περιεχομένου 2">
            <a:extLst>
              <a:ext uri="{FF2B5EF4-FFF2-40B4-BE49-F238E27FC236}">
                <a16:creationId xmlns:a16="http://schemas.microsoft.com/office/drawing/2014/main" id="{7F5A48F6-E24E-A41E-D6DC-9213C38F125E}"/>
              </a:ext>
            </a:extLst>
          </p:cNvPr>
          <p:cNvSpPr>
            <a:spLocks noGrp="1"/>
          </p:cNvSpPr>
          <p:nvPr>
            <p:ph idx="1"/>
          </p:nvPr>
        </p:nvSpPr>
        <p:spPr>
          <a:xfrm>
            <a:off x="1747838" y="1747838"/>
            <a:ext cx="7886700" cy="3917950"/>
          </a:xfrm>
        </p:spPr>
        <p:txBody>
          <a:bodyPr>
            <a:normAutofit fontScale="70000" lnSpcReduction="20000"/>
          </a:bodyPr>
          <a:lstStyle/>
          <a:p>
            <a:pPr>
              <a:defRPr/>
            </a:pPr>
            <a:endParaRPr lang="en-US" dirty="0"/>
          </a:p>
          <a:p>
            <a:pPr>
              <a:defRPr/>
            </a:pPr>
            <a:r>
              <a:rPr lang="es-ES" dirty="0"/>
              <a:t>Fundación ónSorapánde Rieros (Spain)</a:t>
            </a:r>
          </a:p>
          <a:p>
            <a:pPr>
              <a:defRPr/>
            </a:pPr>
            <a:endParaRPr lang="es-ES" dirty="0"/>
          </a:p>
          <a:p>
            <a:pPr>
              <a:defRPr/>
            </a:pPr>
            <a:r>
              <a:rPr lang="en-US" dirty="0"/>
              <a:t>Austrian Association Of Inclusive Society (AIS) -</a:t>
            </a:r>
            <a:r>
              <a:rPr lang="en-US" dirty="0" err="1"/>
              <a:t>Verein</a:t>
            </a:r>
            <a:r>
              <a:rPr lang="en-US" dirty="0"/>
              <a:t> Fur </a:t>
            </a:r>
            <a:r>
              <a:rPr lang="en-US" dirty="0" err="1"/>
              <a:t>Eine</a:t>
            </a:r>
            <a:r>
              <a:rPr lang="en-US" dirty="0"/>
              <a:t> </a:t>
            </a:r>
            <a:r>
              <a:rPr lang="en-US" dirty="0" err="1"/>
              <a:t>OffeneGeselleschaft</a:t>
            </a:r>
            <a:r>
              <a:rPr lang="en-US" dirty="0"/>
              <a:t> (Austria)</a:t>
            </a:r>
          </a:p>
          <a:p>
            <a:pPr>
              <a:defRPr/>
            </a:pPr>
            <a:endParaRPr lang="en-US" dirty="0"/>
          </a:p>
          <a:p>
            <a:pPr>
              <a:defRPr/>
            </a:pPr>
            <a:r>
              <a:rPr lang="en-US" dirty="0"/>
              <a:t>Alzheimer Hellas (Greece)</a:t>
            </a:r>
          </a:p>
          <a:p>
            <a:pPr>
              <a:defRPr/>
            </a:pPr>
            <a:endParaRPr lang="en-US" dirty="0"/>
          </a:p>
          <a:p>
            <a:pPr>
              <a:defRPr/>
            </a:pPr>
            <a:r>
              <a:rPr lang="en-US" dirty="0" err="1"/>
              <a:t>AvrasyaYenilikçiToplumDerneği</a:t>
            </a:r>
            <a:r>
              <a:rPr lang="en-US" dirty="0"/>
              <a:t> – EURASIA (Turkey)</a:t>
            </a:r>
          </a:p>
          <a:p>
            <a:pPr>
              <a:defRPr/>
            </a:pPr>
            <a:endParaRPr lang="en-US" dirty="0"/>
          </a:p>
          <a:p>
            <a:pPr>
              <a:defRPr/>
            </a:pPr>
            <a:r>
              <a:rPr lang="en-US" dirty="0" err="1"/>
              <a:t>Komiteenfor</a:t>
            </a:r>
            <a:r>
              <a:rPr lang="en-US" dirty="0"/>
              <a:t> </a:t>
            </a:r>
            <a:r>
              <a:rPr lang="en-US" dirty="0" err="1"/>
              <a:t>Sundhedsoplysning</a:t>
            </a:r>
            <a:r>
              <a:rPr lang="en-US" dirty="0"/>
              <a:t> – DCHE (Denmark)</a:t>
            </a:r>
          </a:p>
          <a:p>
            <a:pPr>
              <a:defRPr/>
            </a:pPr>
            <a:endParaRPr lang="el-GR" dirty="0"/>
          </a:p>
        </p:txBody>
      </p:sp>
      <p:pic>
        <p:nvPicPr>
          <p:cNvPr id="153604" name="Εικόνα 3">
            <a:extLst>
              <a:ext uri="{FF2B5EF4-FFF2-40B4-BE49-F238E27FC236}">
                <a16:creationId xmlns:a16="http://schemas.microsoft.com/office/drawing/2014/main" id="{121C1BD6-013B-2698-A2B3-257561319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8562" y="111126"/>
            <a:ext cx="32512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Εικόνα 4">
            <a:extLst>
              <a:ext uri="{FF2B5EF4-FFF2-40B4-BE49-F238E27FC236}">
                <a16:creationId xmlns:a16="http://schemas.microsoft.com/office/drawing/2014/main" id="{A53D4327-8434-9F77-19FE-F5C309BDA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9089" y="2847975"/>
            <a:ext cx="928687"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Εικόνα 5">
            <a:extLst>
              <a:ext uri="{FF2B5EF4-FFF2-40B4-BE49-F238E27FC236}">
                <a16:creationId xmlns:a16="http://schemas.microsoft.com/office/drawing/2014/main" id="{5E4DFF60-8088-BDEE-2C19-A43EE5ADE9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4426" y="3525838"/>
            <a:ext cx="8731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7" name="Εικόνα 7">
            <a:extLst>
              <a:ext uri="{FF2B5EF4-FFF2-40B4-BE49-F238E27FC236}">
                <a16:creationId xmlns:a16="http://schemas.microsoft.com/office/drawing/2014/main" id="{E1318926-28E6-D888-7587-9C4CE07B5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5251" y="3889375"/>
            <a:ext cx="815975"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8" name="Picture 2" descr="Komiteen for Sundhedsoplysning (@KomSundDK) / Twitter">
            <a:extLst>
              <a:ext uri="{FF2B5EF4-FFF2-40B4-BE49-F238E27FC236}">
                <a16:creationId xmlns:a16="http://schemas.microsoft.com/office/drawing/2014/main" id="{18396CAF-2727-D93D-4AD8-45D2FCAFC3C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3939" y="4910139"/>
            <a:ext cx="1030287"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9" name="Picture 4" descr="Fundación Sorapán de Rieros - Entidades - Banco del Tiempo y del  Voluntariado de Badajoz">
            <a:extLst>
              <a:ext uri="{FF2B5EF4-FFF2-40B4-BE49-F238E27FC236}">
                <a16:creationId xmlns:a16="http://schemas.microsoft.com/office/drawing/2014/main" id="{4FB550E9-7DC7-4545-8DE7-06F8E9E472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2349" y="1797051"/>
            <a:ext cx="942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31 - Εικόνα" descr="Research-projects16.jpg">
            <a:extLst>
              <a:ext uri="{FF2B5EF4-FFF2-40B4-BE49-F238E27FC236}">
                <a16:creationId xmlns:a16="http://schemas.microsoft.com/office/drawing/2014/main" id="{0E9FBC92-FF28-E385-F76C-00F5E182360A}"/>
              </a:ext>
            </a:extLst>
          </p:cNvPr>
          <p:cNvPicPr>
            <a:picLocks noChangeAspect="1"/>
          </p:cNvPicPr>
          <p:nvPr/>
        </p:nvPicPr>
        <p:blipFill>
          <a:blip r:embed="rId2">
            <a:lum bright="6000" contrast="12000"/>
          </a:blip>
          <a:stretch>
            <a:fillRect/>
          </a:stretch>
        </p:blipFill>
        <p:spPr>
          <a:xfrm>
            <a:off x="0" y="73025"/>
            <a:ext cx="12192000" cy="6629400"/>
          </a:xfrm>
          <a:prstGeom prst="rect">
            <a:avLst/>
          </a:prstGeom>
          <a:effectLst>
            <a:outerShdw blurRad="50800" dist="50800" dir="5400000" algn="ctr" rotWithShape="0">
              <a:srgbClr val="000000">
                <a:alpha val="75000"/>
              </a:srgbClr>
            </a:outerShdw>
          </a:effectLst>
        </p:spPr>
      </p:pic>
      <p:sp>
        <p:nvSpPr>
          <p:cNvPr id="14" name="13 - TextBox">
            <a:extLst>
              <a:ext uri="{FF2B5EF4-FFF2-40B4-BE49-F238E27FC236}">
                <a16:creationId xmlns:a16="http://schemas.microsoft.com/office/drawing/2014/main" id="{6F50E913-CAD7-091D-8757-1695DAEF0E02}"/>
              </a:ext>
            </a:extLst>
          </p:cNvPr>
          <p:cNvSpPr txBox="1"/>
          <p:nvPr/>
        </p:nvSpPr>
        <p:spPr>
          <a:xfrm>
            <a:off x="5773739" y="2840039"/>
            <a:ext cx="644525" cy="1246187"/>
          </a:xfrm>
          <a:prstGeom prst="rect">
            <a:avLst/>
          </a:prstGeom>
          <a:noFill/>
        </p:spPr>
        <p:txBody>
          <a:bodyPr>
            <a:spAutoFit/>
          </a:bodyPr>
          <a:lstStyle/>
          <a:p>
            <a:pPr algn="ctr" fontAlgn="base">
              <a:spcBef>
                <a:spcPct val="0"/>
              </a:spcBef>
              <a:spcAft>
                <a:spcPct val="0"/>
              </a:spcAft>
              <a:defRPr/>
            </a:pPr>
            <a:r>
              <a:rPr lang="en-US" sz="1500" b="1" dirty="0">
                <a:solidFill>
                  <a:srgbClr val="EEECE1">
                    <a:lumMod val="25000"/>
                  </a:srgbClr>
                </a:solidFill>
                <a:latin typeface="Arial" panose="020B0604020202020204" pitchFamily="34" charset="0"/>
                <a:cs typeface="Arial" panose="020B0604020202020204" pitchFamily="34" charset="0"/>
              </a:rPr>
              <a:t>Research &amp; Projects</a:t>
            </a:r>
            <a:endParaRPr lang="el-GR" sz="1500" b="1" dirty="0">
              <a:solidFill>
                <a:prstClr val="black"/>
              </a:solidFill>
              <a:latin typeface="Arial" panose="020B0604020202020204" pitchFamily="34" charset="0"/>
              <a:cs typeface="Arial" panose="020B0604020202020204" pitchFamily="34" charset="0"/>
            </a:endParaRPr>
          </a:p>
        </p:txBody>
      </p:sp>
      <p:sp>
        <p:nvSpPr>
          <p:cNvPr id="15" name="14 - Έλλειψη">
            <a:extLst>
              <a:ext uri="{FF2B5EF4-FFF2-40B4-BE49-F238E27FC236}">
                <a16:creationId xmlns:a16="http://schemas.microsoft.com/office/drawing/2014/main" id="{D5350475-0901-17AA-E90E-DE2B713C9DB5}"/>
              </a:ext>
            </a:extLst>
          </p:cNvPr>
          <p:cNvSpPr/>
          <p:nvPr/>
        </p:nvSpPr>
        <p:spPr>
          <a:xfrm>
            <a:off x="3457575" y="1017589"/>
            <a:ext cx="175418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DESCRIPA</a:t>
            </a:r>
            <a:endParaRPr lang="el-GR" dirty="0">
              <a:solidFill>
                <a:prstClr val="white"/>
              </a:solidFill>
              <a:latin typeface="Calibri"/>
            </a:endParaRPr>
          </a:p>
        </p:txBody>
      </p:sp>
      <p:sp>
        <p:nvSpPr>
          <p:cNvPr id="16" name="15 - Έλλειψη">
            <a:extLst>
              <a:ext uri="{FF2B5EF4-FFF2-40B4-BE49-F238E27FC236}">
                <a16:creationId xmlns:a16="http://schemas.microsoft.com/office/drawing/2014/main" id="{380313F5-BE47-FE2A-B17C-72F72EB7750B}"/>
              </a:ext>
            </a:extLst>
          </p:cNvPr>
          <p:cNvSpPr/>
          <p:nvPr/>
        </p:nvSpPr>
        <p:spPr>
          <a:xfrm>
            <a:off x="4327526" y="393701"/>
            <a:ext cx="1166813" cy="69691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2000" b="1" dirty="0">
                <a:solidFill>
                  <a:prstClr val="white"/>
                </a:solidFill>
                <a:latin typeface="Calibri"/>
              </a:rPr>
              <a:t>ICTUS</a:t>
            </a:r>
            <a:endParaRPr lang="el-GR" sz="2000" b="1" dirty="0">
              <a:solidFill>
                <a:prstClr val="white"/>
              </a:solidFill>
              <a:latin typeface="Calibri"/>
            </a:endParaRPr>
          </a:p>
        </p:txBody>
      </p:sp>
      <p:sp>
        <p:nvSpPr>
          <p:cNvPr id="17" name="16 - Έλλειψη">
            <a:extLst>
              <a:ext uri="{FF2B5EF4-FFF2-40B4-BE49-F238E27FC236}">
                <a16:creationId xmlns:a16="http://schemas.microsoft.com/office/drawing/2014/main" id="{E37022B9-9B22-0B34-1D37-41B0B06096F9}"/>
              </a:ext>
            </a:extLst>
          </p:cNvPr>
          <p:cNvSpPr/>
          <p:nvPr/>
        </p:nvSpPr>
        <p:spPr>
          <a:xfrm>
            <a:off x="6807200" y="911225"/>
            <a:ext cx="1271588" cy="7493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schemeClr val="tx1"/>
                </a:solidFill>
                <a:latin typeface="Calibri"/>
              </a:rPr>
              <a:t>ASPAD</a:t>
            </a:r>
            <a:endParaRPr lang="el-GR" dirty="0">
              <a:solidFill>
                <a:schemeClr val="tx1"/>
              </a:solidFill>
              <a:latin typeface="Calibri"/>
            </a:endParaRPr>
          </a:p>
        </p:txBody>
      </p:sp>
      <p:sp>
        <p:nvSpPr>
          <p:cNvPr id="18" name="17 - Έλλειψη">
            <a:extLst>
              <a:ext uri="{FF2B5EF4-FFF2-40B4-BE49-F238E27FC236}">
                <a16:creationId xmlns:a16="http://schemas.microsoft.com/office/drawing/2014/main" id="{AFFC00F0-20EC-D048-115C-CA64BC299B86}"/>
              </a:ext>
            </a:extLst>
          </p:cNvPr>
          <p:cNvSpPr/>
          <p:nvPr/>
        </p:nvSpPr>
        <p:spPr>
          <a:xfrm>
            <a:off x="7904164" y="3697289"/>
            <a:ext cx="1925637"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EhcoBUTLER</a:t>
            </a:r>
            <a:endParaRPr lang="el-GR" dirty="0">
              <a:solidFill>
                <a:prstClr val="white"/>
              </a:solidFill>
              <a:latin typeface="Calibri"/>
            </a:endParaRPr>
          </a:p>
        </p:txBody>
      </p:sp>
      <p:sp>
        <p:nvSpPr>
          <p:cNvPr id="19" name="18 - Έλλειψη">
            <a:extLst>
              <a:ext uri="{FF2B5EF4-FFF2-40B4-BE49-F238E27FC236}">
                <a16:creationId xmlns:a16="http://schemas.microsoft.com/office/drawing/2014/main" id="{50670B40-432D-87CB-BFF8-6AD10DF72490}"/>
              </a:ext>
            </a:extLst>
          </p:cNvPr>
          <p:cNvSpPr/>
          <p:nvPr/>
        </p:nvSpPr>
        <p:spPr>
          <a:xfrm>
            <a:off x="7180263" y="5089525"/>
            <a:ext cx="1731962"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Dem@care</a:t>
            </a:r>
            <a:endParaRPr lang="el-GR" dirty="0">
              <a:solidFill>
                <a:prstClr val="white"/>
              </a:solidFill>
              <a:latin typeface="Calibri"/>
            </a:endParaRPr>
          </a:p>
        </p:txBody>
      </p:sp>
      <p:sp>
        <p:nvSpPr>
          <p:cNvPr id="20" name="19 - Έλλειψη">
            <a:extLst>
              <a:ext uri="{FF2B5EF4-FFF2-40B4-BE49-F238E27FC236}">
                <a16:creationId xmlns:a16="http://schemas.microsoft.com/office/drawing/2014/main" id="{1AAE534B-85D0-AF12-D3E3-6C74DC735554}"/>
              </a:ext>
            </a:extLst>
          </p:cNvPr>
          <p:cNvSpPr/>
          <p:nvPr/>
        </p:nvSpPr>
        <p:spPr>
          <a:xfrm>
            <a:off x="6270626" y="4284663"/>
            <a:ext cx="2270125" cy="7493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b="1" dirty="0">
                <a:solidFill>
                  <a:schemeClr val="bg1"/>
                </a:solidFill>
                <a:latin typeface="Calibri"/>
              </a:rPr>
              <a:t>BIOMARK-APD</a:t>
            </a:r>
            <a:endParaRPr lang="el-GR" b="1" dirty="0">
              <a:solidFill>
                <a:schemeClr val="bg1"/>
              </a:solidFill>
              <a:latin typeface="Calibri"/>
            </a:endParaRPr>
          </a:p>
        </p:txBody>
      </p:sp>
      <p:sp>
        <p:nvSpPr>
          <p:cNvPr id="21" name="20 - Έλλειψη">
            <a:extLst>
              <a:ext uri="{FF2B5EF4-FFF2-40B4-BE49-F238E27FC236}">
                <a16:creationId xmlns:a16="http://schemas.microsoft.com/office/drawing/2014/main" id="{E8BC09AB-80B5-A25F-B1A7-D1D38BBE0477}"/>
              </a:ext>
            </a:extLst>
          </p:cNvPr>
          <p:cNvSpPr/>
          <p:nvPr/>
        </p:nvSpPr>
        <p:spPr>
          <a:xfrm>
            <a:off x="5105400" y="4398963"/>
            <a:ext cx="960438" cy="804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NILVAD</a:t>
            </a:r>
            <a:endParaRPr lang="el-GR" sz="1200" dirty="0">
              <a:solidFill>
                <a:prstClr val="white"/>
              </a:solidFill>
              <a:latin typeface="Calibri"/>
            </a:endParaRPr>
          </a:p>
        </p:txBody>
      </p:sp>
      <p:sp>
        <p:nvSpPr>
          <p:cNvPr id="22" name="21 - Έλλειψη">
            <a:extLst>
              <a:ext uri="{FF2B5EF4-FFF2-40B4-BE49-F238E27FC236}">
                <a16:creationId xmlns:a16="http://schemas.microsoft.com/office/drawing/2014/main" id="{4E44B7F8-B120-8066-789A-1819426BCA7A}"/>
              </a:ext>
            </a:extLst>
          </p:cNvPr>
          <p:cNvSpPr/>
          <p:nvPr/>
        </p:nvSpPr>
        <p:spPr>
          <a:xfrm>
            <a:off x="1763713" y="4916489"/>
            <a:ext cx="1947862"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Pharmacog</a:t>
            </a:r>
            <a:endParaRPr lang="el-GR" dirty="0">
              <a:solidFill>
                <a:prstClr val="white"/>
              </a:solidFill>
              <a:latin typeface="Calibri"/>
            </a:endParaRPr>
          </a:p>
        </p:txBody>
      </p:sp>
      <p:sp>
        <p:nvSpPr>
          <p:cNvPr id="23" name="22 - Έλλειψη">
            <a:extLst>
              <a:ext uri="{FF2B5EF4-FFF2-40B4-BE49-F238E27FC236}">
                <a16:creationId xmlns:a16="http://schemas.microsoft.com/office/drawing/2014/main" id="{AE700BDF-56B1-8782-77FA-58E46613B46F}"/>
              </a:ext>
            </a:extLst>
          </p:cNvPr>
          <p:cNvSpPr/>
          <p:nvPr/>
        </p:nvSpPr>
        <p:spPr>
          <a:xfrm>
            <a:off x="3395664" y="4179888"/>
            <a:ext cx="89217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900" dirty="0">
                <a:solidFill>
                  <a:prstClr val="white"/>
                </a:solidFill>
                <a:latin typeface="Calibri"/>
              </a:rPr>
              <a:t>MIRAGE</a:t>
            </a:r>
            <a:endParaRPr lang="el-GR" sz="900" dirty="0">
              <a:solidFill>
                <a:prstClr val="white"/>
              </a:solidFill>
              <a:latin typeface="Calibri"/>
            </a:endParaRPr>
          </a:p>
        </p:txBody>
      </p:sp>
      <p:sp>
        <p:nvSpPr>
          <p:cNvPr id="24" name="23 - Έλλειψη">
            <a:extLst>
              <a:ext uri="{FF2B5EF4-FFF2-40B4-BE49-F238E27FC236}">
                <a16:creationId xmlns:a16="http://schemas.microsoft.com/office/drawing/2014/main" id="{93845691-549F-8D07-A96F-7FD709A6A009}"/>
              </a:ext>
            </a:extLst>
          </p:cNvPr>
          <p:cNvSpPr/>
          <p:nvPr/>
        </p:nvSpPr>
        <p:spPr>
          <a:xfrm>
            <a:off x="8764589" y="2759076"/>
            <a:ext cx="1216025"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AD-Gaming</a:t>
            </a:r>
            <a:endParaRPr lang="el-GR" sz="1200" dirty="0">
              <a:solidFill>
                <a:prstClr val="white"/>
              </a:solidFill>
              <a:latin typeface="Calibri"/>
            </a:endParaRPr>
          </a:p>
        </p:txBody>
      </p:sp>
      <p:sp>
        <p:nvSpPr>
          <p:cNvPr id="25" name="24 - Έλλειψη">
            <a:extLst>
              <a:ext uri="{FF2B5EF4-FFF2-40B4-BE49-F238E27FC236}">
                <a16:creationId xmlns:a16="http://schemas.microsoft.com/office/drawing/2014/main" id="{8F620557-358B-F111-F621-1F1121440C02}"/>
              </a:ext>
            </a:extLst>
          </p:cNvPr>
          <p:cNvSpPr/>
          <p:nvPr/>
        </p:nvSpPr>
        <p:spPr>
          <a:xfrm>
            <a:off x="6096000" y="234951"/>
            <a:ext cx="769938"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a:solidFill>
                  <a:prstClr val="white"/>
                </a:solidFill>
                <a:latin typeface="Calibri"/>
              </a:rPr>
              <a:t>SHARE</a:t>
            </a:r>
            <a:endParaRPr lang="el-GR" sz="1050" dirty="0">
              <a:solidFill>
                <a:prstClr val="white"/>
              </a:solidFill>
              <a:latin typeface="Calibri"/>
            </a:endParaRPr>
          </a:p>
        </p:txBody>
      </p:sp>
      <p:sp>
        <p:nvSpPr>
          <p:cNvPr id="26" name="25 - Έλλειψη">
            <a:extLst>
              <a:ext uri="{FF2B5EF4-FFF2-40B4-BE49-F238E27FC236}">
                <a16:creationId xmlns:a16="http://schemas.microsoft.com/office/drawing/2014/main" id="{64432A74-82E1-639D-28C9-D2FFFDF68790}"/>
              </a:ext>
            </a:extLst>
          </p:cNvPr>
          <p:cNvSpPr/>
          <p:nvPr/>
        </p:nvSpPr>
        <p:spPr>
          <a:xfrm>
            <a:off x="9182101" y="4546601"/>
            <a:ext cx="849313"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err="1">
                <a:solidFill>
                  <a:prstClr val="white"/>
                </a:solidFill>
                <a:latin typeface="Calibri"/>
              </a:rPr>
              <a:t>Altoida</a:t>
            </a:r>
            <a:endParaRPr lang="el-GR" sz="1050" dirty="0">
              <a:solidFill>
                <a:prstClr val="white"/>
              </a:solidFill>
              <a:latin typeface="Calibri"/>
            </a:endParaRPr>
          </a:p>
        </p:txBody>
      </p:sp>
      <p:sp>
        <p:nvSpPr>
          <p:cNvPr id="27" name="26 - Έλλειψη">
            <a:extLst>
              <a:ext uri="{FF2B5EF4-FFF2-40B4-BE49-F238E27FC236}">
                <a16:creationId xmlns:a16="http://schemas.microsoft.com/office/drawing/2014/main" id="{337D33C9-3A36-9E11-8A33-96E77C2003AC}"/>
              </a:ext>
            </a:extLst>
          </p:cNvPr>
          <p:cNvSpPr/>
          <p:nvPr/>
        </p:nvSpPr>
        <p:spPr>
          <a:xfrm>
            <a:off x="3194050" y="3265489"/>
            <a:ext cx="106203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EDAR</a:t>
            </a:r>
            <a:endParaRPr lang="el-GR" dirty="0">
              <a:solidFill>
                <a:prstClr val="white"/>
              </a:solidFill>
              <a:latin typeface="Calibri"/>
            </a:endParaRPr>
          </a:p>
        </p:txBody>
      </p:sp>
      <p:sp>
        <p:nvSpPr>
          <p:cNvPr id="28" name="27 - Έλλειψη">
            <a:extLst>
              <a:ext uri="{FF2B5EF4-FFF2-40B4-BE49-F238E27FC236}">
                <a16:creationId xmlns:a16="http://schemas.microsoft.com/office/drawing/2014/main" id="{E171AA48-D4BA-AFF8-B69F-E96CD4C7CCE4}"/>
              </a:ext>
            </a:extLst>
          </p:cNvPr>
          <p:cNvSpPr/>
          <p:nvPr/>
        </p:nvSpPr>
        <p:spPr>
          <a:xfrm>
            <a:off x="2438400" y="1608139"/>
            <a:ext cx="1689100" cy="69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ENIR</a:t>
            </a:r>
            <a:endParaRPr lang="el-GR" dirty="0">
              <a:solidFill>
                <a:prstClr val="white"/>
              </a:solidFill>
              <a:latin typeface="Calibri"/>
            </a:endParaRPr>
          </a:p>
        </p:txBody>
      </p:sp>
      <p:sp>
        <p:nvSpPr>
          <p:cNvPr id="29" name="28 - Έλλειψη">
            <a:extLst>
              <a:ext uri="{FF2B5EF4-FFF2-40B4-BE49-F238E27FC236}">
                <a16:creationId xmlns:a16="http://schemas.microsoft.com/office/drawing/2014/main" id="{E8F93727-D193-1EFD-B293-8BEA4810C296}"/>
              </a:ext>
            </a:extLst>
          </p:cNvPr>
          <p:cNvSpPr/>
          <p:nvPr/>
        </p:nvSpPr>
        <p:spPr>
          <a:xfrm>
            <a:off x="5302250" y="1106489"/>
            <a:ext cx="1677988" cy="55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Discover</a:t>
            </a:r>
            <a:endParaRPr lang="el-GR" sz="1200" dirty="0">
              <a:solidFill>
                <a:prstClr val="white"/>
              </a:solidFill>
              <a:latin typeface="Calibri"/>
            </a:endParaRPr>
          </a:p>
        </p:txBody>
      </p:sp>
      <p:sp>
        <p:nvSpPr>
          <p:cNvPr id="30" name="29 - Έλλειψη">
            <a:extLst>
              <a:ext uri="{FF2B5EF4-FFF2-40B4-BE49-F238E27FC236}">
                <a16:creationId xmlns:a16="http://schemas.microsoft.com/office/drawing/2014/main" id="{04E7DCA5-A01E-B4A8-FA0C-11A1CC64F9F8}"/>
              </a:ext>
            </a:extLst>
          </p:cNvPr>
          <p:cNvSpPr/>
          <p:nvPr/>
        </p:nvSpPr>
        <p:spPr>
          <a:xfrm>
            <a:off x="6016625" y="5089525"/>
            <a:ext cx="10033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LLM</a:t>
            </a:r>
            <a:endParaRPr lang="el-GR" dirty="0">
              <a:solidFill>
                <a:prstClr val="white"/>
              </a:solidFill>
              <a:latin typeface="Calibri"/>
            </a:endParaRPr>
          </a:p>
        </p:txBody>
      </p:sp>
      <p:pic>
        <p:nvPicPr>
          <p:cNvPr id="123924" name="Picture 5">
            <a:extLst>
              <a:ext uri="{FF2B5EF4-FFF2-40B4-BE49-F238E27FC236}">
                <a16:creationId xmlns:a16="http://schemas.microsoft.com/office/drawing/2014/main" id="{E7F1EC9C-6060-80C4-E69C-6C333EA055D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338" y="2732089"/>
            <a:ext cx="14097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4 - Έλλειψη">
            <a:extLst>
              <a:ext uri="{FF2B5EF4-FFF2-40B4-BE49-F238E27FC236}">
                <a16:creationId xmlns:a16="http://schemas.microsoft.com/office/drawing/2014/main" id="{19250E3A-A1AE-E9D9-3D61-A05FD7E7E4B0}"/>
              </a:ext>
            </a:extLst>
          </p:cNvPr>
          <p:cNvSpPr/>
          <p:nvPr/>
        </p:nvSpPr>
        <p:spPr>
          <a:xfrm>
            <a:off x="7918450" y="917575"/>
            <a:ext cx="191135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Caregivers-pro</a:t>
            </a:r>
            <a:endParaRPr lang="el-GR" dirty="0">
              <a:solidFill>
                <a:prstClr val="white"/>
              </a:solidFill>
              <a:latin typeface="Calibri"/>
            </a:endParaRPr>
          </a:p>
        </p:txBody>
      </p:sp>
      <p:sp>
        <p:nvSpPr>
          <p:cNvPr id="36" name="35 - Έλλειψη">
            <a:extLst>
              <a:ext uri="{FF2B5EF4-FFF2-40B4-BE49-F238E27FC236}">
                <a16:creationId xmlns:a16="http://schemas.microsoft.com/office/drawing/2014/main" id="{E8BD1ADA-F870-7D3B-FCB2-CC593E764F3A}"/>
              </a:ext>
            </a:extLst>
          </p:cNvPr>
          <p:cNvSpPr/>
          <p:nvPr/>
        </p:nvSpPr>
        <p:spPr>
          <a:xfrm>
            <a:off x="7864476" y="1822450"/>
            <a:ext cx="1363663"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err="1">
                <a:solidFill>
                  <a:prstClr val="white"/>
                </a:solidFill>
                <a:latin typeface="Calibri"/>
              </a:rPr>
              <a:t>i</a:t>
            </a:r>
            <a:r>
              <a:rPr lang="en-US" sz="1200" dirty="0">
                <a:solidFill>
                  <a:prstClr val="white"/>
                </a:solidFill>
                <a:latin typeface="Calibri"/>
              </a:rPr>
              <a:t>-connect</a:t>
            </a:r>
            <a:endParaRPr lang="el-GR" sz="1200" dirty="0">
              <a:solidFill>
                <a:prstClr val="white"/>
              </a:solidFill>
              <a:latin typeface="Calibri"/>
            </a:endParaRPr>
          </a:p>
        </p:txBody>
      </p:sp>
      <p:sp>
        <p:nvSpPr>
          <p:cNvPr id="2" name="26 - Έλλειψη">
            <a:extLst>
              <a:ext uri="{FF2B5EF4-FFF2-40B4-BE49-F238E27FC236}">
                <a16:creationId xmlns:a16="http://schemas.microsoft.com/office/drawing/2014/main" id="{4C253D6E-B924-F624-BA2D-0881EB567990}"/>
              </a:ext>
            </a:extLst>
          </p:cNvPr>
          <p:cNvSpPr/>
          <p:nvPr/>
        </p:nvSpPr>
        <p:spPr>
          <a:xfrm>
            <a:off x="4367214" y="1671639"/>
            <a:ext cx="1677987" cy="75088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white"/>
                </a:solidFill>
                <a:latin typeface="Calibri"/>
              </a:rPr>
              <a:t>RECAGE</a:t>
            </a:r>
            <a:endParaRPr lang="el-GR" sz="2000" b="1" dirty="0">
              <a:solidFill>
                <a:prstClr val="white"/>
              </a:solidFill>
              <a:latin typeface="Calibri"/>
            </a:endParaRPr>
          </a:p>
        </p:txBody>
      </p:sp>
      <p:sp>
        <p:nvSpPr>
          <p:cNvPr id="3" name="26 - Έλλειψη">
            <a:extLst>
              <a:ext uri="{FF2B5EF4-FFF2-40B4-BE49-F238E27FC236}">
                <a16:creationId xmlns:a16="http://schemas.microsoft.com/office/drawing/2014/main" id="{5865DD8A-4FF5-6935-A43A-A171F6E9DD70}"/>
              </a:ext>
            </a:extLst>
          </p:cNvPr>
          <p:cNvSpPr/>
          <p:nvPr/>
        </p:nvSpPr>
        <p:spPr>
          <a:xfrm>
            <a:off x="6021388" y="1822450"/>
            <a:ext cx="1060450"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PILOT</a:t>
            </a:r>
            <a:endParaRPr lang="el-GR" dirty="0">
              <a:solidFill>
                <a:prstClr val="white"/>
              </a:solidFill>
              <a:latin typeface="Calibri"/>
            </a:endParaRPr>
          </a:p>
        </p:txBody>
      </p:sp>
      <p:sp>
        <p:nvSpPr>
          <p:cNvPr id="4" name="26 - Έλλειψη">
            <a:extLst>
              <a:ext uri="{FF2B5EF4-FFF2-40B4-BE49-F238E27FC236}">
                <a16:creationId xmlns:a16="http://schemas.microsoft.com/office/drawing/2014/main" id="{ACE987FF-024A-D8D0-1C42-258C592589E7}"/>
              </a:ext>
            </a:extLst>
          </p:cNvPr>
          <p:cNvSpPr/>
          <p:nvPr/>
        </p:nvSpPr>
        <p:spPr>
          <a:xfrm>
            <a:off x="6853239" y="3265489"/>
            <a:ext cx="1692275"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DEMENTIA RIGHT</a:t>
            </a:r>
            <a:endParaRPr lang="el-GR" dirty="0">
              <a:solidFill>
                <a:prstClr val="white"/>
              </a:solidFill>
              <a:latin typeface="Calibri"/>
            </a:endParaRPr>
          </a:p>
        </p:txBody>
      </p:sp>
      <p:sp>
        <p:nvSpPr>
          <p:cNvPr id="5" name="26 - Έλλειψη">
            <a:extLst>
              <a:ext uri="{FF2B5EF4-FFF2-40B4-BE49-F238E27FC236}">
                <a16:creationId xmlns:a16="http://schemas.microsoft.com/office/drawing/2014/main" id="{F5921C76-BD16-6DD6-2CE1-540CFE540195}"/>
              </a:ext>
            </a:extLst>
          </p:cNvPr>
          <p:cNvSpPr/>
          <p:nvPr/>
        </p:nvSpPr>
        <p:spPr>
          <a:xfrm>
            <a:off x="4579939" y="3662364"/>
            <a:ext cx="1436687"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BRIDGE</a:t>
            </a:r>
            <a:endParaRPr lang="el-GR" dirty="0">
              <a:solidFill>
                <a:prstClr val="white"/>
              </a:solidFill>
              <a:latin typeface="Calibri"/>
            </a:endParaRPr>
          </a:p>
        </p:txBody>
      </p:sp>
      <p:sp>
        <p:nvSpPr>
          <p:cNvPr id="6" name="26 - Έλλειψη">
            <a:extLst>
              <a:ext uri="{FF2B5EF4-FFF2-40B4-BE49-F238E27FC236}">
                <a16:creationId xmlns:a16="http://schemas.microsoft.com/office/drawing/2014/main" id="{42BFE4C2-34F7-1E4D-37E7-6F4AF7B0E470}"/>
              </a:ext>
            </a:extLst>
          </p:cNvPr>
          <p:cNvSpPr/>
          <p:nvPr/>
        </p:nvSpPr>
        <p:spPr>
          <a:xfrm>
            <a:off x="3656014" y="2527300"/>
            <a:ext cx="191293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STORY2 REMEMBER</a:t>
            </a:r>
            <a:endParaRPr lang="el-GR" dirty="0">
              <a:solidFill>
                <a:prstClr val="white"/>
              </a:solidFill>
              <a:latin typeface="Calibri"/>
            </a:endParaRPr>
          </a:p>
        </p:txBody>
      </p:sp>
      <p:sp>
        <p:nvSpPr>
          <p:cNvPr id="7" name="26 - Έλλειψη">
            <a:extLst>
              <a:ext uri="{FF2B5EF4-FFF2-40B4-BE49-F238E27FC236}">
                <a16:creationId xmlns:a16="http://schemas.microsoft.com/office/drawing/2014/main" id="{C8208A41-A257-5DAC-3AE6-F892269FF4DD}"/>
              </a:ext>
            </a:extLst>
          </p:cNvPr>
          <p:cNvSpPr/>
          <p:nvPr/>
        </p:nvSpPr>
        <p:spPr>
          <a:xfrm>
            <a:off x="6807200" y="2355850"/>
            <a:ext cx="1568450" cy="7508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2400" b="1" dirty="0">
                <a:solidFill>
                  <a:schemeClr val="bg1"/>
                </a:solidFill>
                <a:latin typeface="Calibri"/>
              </a:rPr>
              <a:t>RADAR</a:t>
            </a:r>
          </a:p>
          <a:p>
            <a:pPr algn="ctr" fontAlgn="base">
              <a:spcBef>
                <a:spcPct val="0"/>
              </a:spcBef>
              <a:spcAft>
                <a:spcPct val="0"/>
              </a:spcAft>
              <a:defRPr/>
            </a:pPr>
            <a:r>
              <a:rPr lang="en-US" sz="2400" b="1" dirty="0">
                <a:solidFill>
                  <a:schemeClr val="bg1"/>
                </a:solidFill>
                <a:latin typeface="Calibri"/>
              </a:rPr>
              <a:t>(11)</a:t>
            </a:r>
            <a:endParaRPr lang="el-GR" sz="2400" b="1" dirty="0">
              <a:solidFill>
                <a:schemeClr val="bg1"/>
              </a:solidFill>
              <a:latin typeface="Calibri"/>
            </a:endParaRPr>
          </a:p>
        </p:txBody>
      </p:sp>
      <p:sp>
        <p:nvSpPr>
          <p:cNvPr id="8" name="26 - Έλλειψη">
            <a:extLst>
              <a:ext uri="{FF2B5EF4-FFF2-40B4-BE49-F238E27FC236}">
                <a16:creationId xmlns:a16="http://schemas.microsoft.com/office/drawing/2014/main" id="{AD4C9CEE-2212-B3A1-263E-67214ECF3E39}"/>
              </a:ext>
            </a:extLst>
          </p:cNvPr>
          <p:cNvSpPr/>
          <p:nvPr/>
        </p:nvSpPr>
        <p:spPr>
          <a:xfrm>
            <a:off x="4119564" y="5089525"/>
            <a:ext cx="118268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EPIONI</a:t>
            </a:r>
            <a:endParaRPr lang="el-GR" dirty="0">
              <a:solidFill>
                <a:prstClr val="white"/>
              </a:solidFill>
              <a:latin typeface="Calibri"/>
            </a:endParaRPr>
          </a:p>
        </p:txBody>
      </p:sp>
      <p:sp>
        <p:nvSpPr>
          <p:cNvPr id="9" name="Οβάλ 8">
            <a:extLst>
              <a:ext uri="{FF2B5EF4-FFF2-40B4-BE49-F238E27FC236}">
                <a16:creationId xmlns:a16="http://schemas.microsoft.com/office/drawing/2014/main" id="{4A75AC57-1EE9-16CA-F924-DB240E6E27FD}"/>
              </a:ext>
            </a:extLst>
          </p:cNvPr>
          <p:cNvSpPr/>
          <p:nvPr/>
        </p:nvSpPr>
        <p:spPr>
          <a:xfrm>
            <a:off x="8540750" y="5626100"/>
            <a:ext cx="1670050"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DEMLENS</a:t>
            </a:r>
            <a:endParaRPr lang="el-GR" dirty="0">
              <a:solidFill>
                <a:prstClr val="white"/>
              </a:solidFill>
              <a:latin typeface="Calibri"/>
            </a:endParaRPr>
          </a:p>
        </p:txBody>
      </p:sp>
      <p:sp>
        <p:nvSpPr>
          <p:cNvPr id="10" name="Οβάλ 9">
            <a:extLst>
              <a:ext uri="{FF2B5EF4-FFF2-40B4-BE49-F238E27FC236}">
                <a16:creationId xmlns:a16="http://schemas.microsoft.com/office/drawing/2014/main" id="{99F09D11-A415-B452-E85F-094F27F3089C}"/>
              </a:ext>
            </a:extLst>
          </p:cNvPr>
          <p:cNvSpPr/>
          <p:nvPr/>
        </p:nvSpPr>
        <p:spPr>
          <a:xfrm>
            <a:off x="1676400" y="5918200"/>
            <a:ext cx="1881188"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dirty="0">
                <a:solidFill>
                  <a:prstClr val="white"/>
                </a:solidFill>
                <a:latin typeface="Calibri"/>
              </a:rPr>
              <a:t>Υποστηρίζω</a:t>
            </a:r>
          </a:p>
        </p:txBody>
      </p:sp>
      <p:sp>
        <p:nvSpPr>
          <p:cNvPr id="11" name="Οβάλ 10">
            <a:extLst>
              <a:ext uri="{FF2B5EF4-FFF2-40B4-BE49-F238E27FC236}">
                <a16:creationId xmlns:a16="http://schemas.microsoft.com/office/drawing/2014/main" id="{E3C727C0-AAE2-3985-F649-B4E6BF6E04D6}"/>
              </a:ext>
            </a:extLst>
          </p:cNvPr>
          <p:cNvSpPr/>
          <p:nvPr/>
        </p:nvSpPr>
        <p:spPr>
          <a:xfrm>
            <a:off x="1981200" y="55563"/>
            <a:ext cx="1881188" cy="506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b="1">
                <a:solidFill>
                  <a:prstClr val="white"/>
                </a:solidFill>
                <a:latin typeface="Times New Roman" panose="02020603050405020304" pitchFamily="18" charset="0"/>
                <a:ea typeface="Times New Roman" panose="02020603050405020304" pitchFamily="18" charset="0"/>
              </a:rPr>
              <a:t>WCACD</a:t>
            </a:r>
            <a:endParaRPr lang="el-GR" dirty="0">
              <a:solidFill>
                <a:prstClr val="white"/>
              </a:solidFill>
              <a:latin typeface="Calibri"/>
            </a:endParaRPr>
          </a:p>
        </p:txBody>
      </p:sp>
      <p:sp>
        <p:nvSpPr>
          <p:cNvPr id="12" name="Οβάλ 11">
            <a:extLst>
              <a:ext uri="{FF2B5EF4-FFF2-40B4-BE49-F238E27FC236}">
                <a16:creationId xmlns:a16="http://schemas.microsoft.com/office/drawing/2014/main" id="{2749BB38-C226-6DB4-28FB-16B7EC7B975C}"/>
              </a:ext>
            </a:extLst>
          </p:cNvPr>
          <p:cNvSpPr/>
          <p:nvPr/>
        </p:nvSpPr>
        <p:spPr>
          <a:xfrm>
            <a:off x="7315200" y="147638"/>
            <a:ext cx="31242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b-NO" altLang="el-GR" dirty="0">
                <a:solidFill>
                  <a:prstClr val="white"/>
                </a:solidFill>
                <a:latin typeface="Calibri"/>
                <a:cs typeface="Calibri" panose="020F0502020204030204" pitchFamily="34" charset="0"/>
              </a:rPr>
              <a:t>PSW in dementia care</a:t>
            </a:r>
            <a:endParaRPr lang="el-GR" dirty="0">
              <a:solidFill>
                <a:prstClr val="white"/>
              </a:solidFill>
              <a:latin typeface="Calibri"/>
            </a:endParaRPr>
          </a:p>
        </p:txBody>
      </p:sp>
      <p:sp>
        <p:nvSpPr>
          <p:cNvPr id="13" name="Οβάλ 12">
            <a:extLst>
              <a:ext uri="{FF2B5EF4-FFF2-40B4-BE49-F238E27FC236}">
                <a16:creationId xmlns:a16="http://schemas.microsoft.com/office/drawing/2014/main" id="{EEF2C92F-75EC-BD20-C6C6-609A19A154B4}"/>
              </a:ext>
            </a:extLst>
          </p:cNvPr>
          <p:cNvSpPr/>
          <p:nvPr/>
        </p:nvSpPr>
        <p:spPr>
          <a:xfrm>
            <a:off x="1524001" y="2352676"/>
            <a:ext cx="2017713"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Times New Roman" panose="02020603050405020304" pitchFamily="18" charset="0"/>
                <a:ea typeface="Times New Roman" panose="02020603050405020304" pitchFamily="18" charset="0"/>
              </a:rPr>
              <a:t>INFOCARE</a:t>
            </a:r>
            <a:endParaRPr lang="el-GR" dirty="0">
              <a:solidFill>
                <a:prstClr val="white"/>
              </a:solidFill>
              <a:latin typeface="Calibri"/>
            </a:endParaRPr>
          </a:p>
        </p:txBody>
      </p:sp>
      <p:sp>
        <p:nvSpPr>
          <p:cNvPr id="31" name="Οβάλ 30">
            <a:extLst>
              <a:ext uri="{FF2B5EF4-FFF2-40B4-BE49-F238E27FC236}">
                <a16:creationId xmlns:a16="http://schemas.microsoft.com/office/drawing/2014/main" id="{C145D24B-2F55-05BE-A1CE-CB44DB2438D1}"/>
              </a:ext>
            </a:extLst>
          </p:cNvPr>
          <p:cNvSpPr/>
          <p:nvPr/>
        </p:nvSpPr>
        <p:spPr>
          <a:xfrm>
            <a:off x="4327526" y="5918200"/>
            <a:ext cx="2638425"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Times New Roman" panose="02020603050405020304" pitchFamily="18" charset="0"/>
                <a:ea typeface="Times New Roman" panose="02020603050405020304" pitchFamily="18" charset="0"/>
              </a:rPr>
              <a:t>Games4CoSkills</a:t>
            </a:r>
            <a:endParaRPr lang="el-GR" dirty="0">
              <a:solidFill>
                <a:prstClr val="white"/>
              </a:solidFill>
              <a:latin typeface="Calibri"/>
            </a:endParaRPr>
          </a:p>
        </p:txBody>
      </p:sp>
      <p:sp>
        <p:nvSpPr>
          <p:cNvPr id="33" name="Οβάλ 32">
            <a:extLst>
              <a:ext uri="{FF2B5EF4-FFF2-40B4-BE49-F238E27FC236}">
                <a16:creationId xmlns:a16="http://schemas.microsoft.com/office/drawing/2014/main" id="{9E624CF4-21CF-1038-FC96-80BDDCCCDC2B}"/>
              </a:ext>
            </a:extLst>
          </p:cNvPr>
          <p:cNvSpPr/>
          <p:nvPr/>
        </p:nvSpPr>
        <p:spPr>
          <a:xfrm>
            <a:off x="1524000" y="3810001"/>
            <a:ext cx="2033588"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prstClr val="white"/>
                </a:solidFill>
                <a:latin typeface="Times New Roman" panose="02020603050405020304" pitchFamily="18" charset="0"/>
                <a:ea typeface="FreeSans"/>
              </a:rPr>
              <a:t>E</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L</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So</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M</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C</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I</a:t>
            </a:r>
            <a:endParaRPr lang="el-GR" dirty="0">
              <a:solidFill>
                <a:prstClr val="white"/>
              </a:solidFill>
              <a:latin typeface="Calibri"/>
            </a:endParaRPr>
          </a:p>
        </p:txBody>
      </p:sp>
      <p:sp>
        <p:nvSpPr>
          <p:cNvPr id="37" name="Οβάλ 36">
            <a:extLst>
              <a:ext uri="{FF2B5EF4-FFF2-40B4-BE49-F238E27FC236}">
                <a16:creationId xmlns:a16="http://schemas.microsoft.com/office/drawing/2014/main" id="{40103B39-A8DC-8954-0603-83357170FA95}"/>
              </a:ext>
            </a:extLst>
          </p:cNvPr>
          <p:cNvSpPr/>
          <p:nvPr/>
        </p:nvSpPr>
        <p:spPr>
          <a:xfrm>
            <a:off x="1752600" y="760413"/>
            <a:ext cx="1881188" cy="5381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Calibri"/>
              </a:rPr>
              <a:t>VRADA</a:t>
            </a:r>
            <a:endParaRPr lang="el-GR" b="1" dirty="0">
              <a:solidFill>
                <a:prstClr val="white"/>
              </a:solidFill>
              <a:latin typeface="Calibri"/>
            </a:endParaRPr>
          </a:p>
        </p:txBody>
      </p:sp>
    </p:spTree>
    <p:extLst>
      <p:ext uri="{BB962C8B-B14F-4D97-AF65-F5344CB8AC3E}">
        <p14:creationId xmlns:p14="http://schemas.microsoft.com/office/powerpoint/2010/main" val="2568860419"/>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8A5AC5-FD47-FDEA-9035-B1C26B841D16}"/>
              </a:ext>
            </a:extLst>
          </p:cNvPr>
          <p:cNvSpPr>
            <a:spLocks noGrp="1"/>
          </p:cNvSpPr>
          <p:nvPr>
            <p:ph type="title"/>
          </p:nvPr>
        </p:nvSpPr>
        <p:spPr>
          <a:xfrm>
            <a:off x="1993900" y="152401"/>
            <a:ext cx="7886700" cy="993775"/>
          </a:xfrm>
        </p:spPr>
        <p:txBody>
          <a:bodyPr>
            <a:normAutofit/>
          </a:bodyPr>
          <a:lstStyle/>
          <a:p>
            <a:pPr>
              <a:defRPr/>
            </a:pPr>
            <a:r>
              <a:rPr lang="el-GR" sz="4000" b="1" dirty="0">
                <a:solidFill>
                  <a:srgbClr val="FF0000"/>
                </a:solidFill>
                <a:latin typeface="+mn-lt"/>
              </a:rPr>
              <a:t>Αποτελέσματα</a:t>
            </a:r>
          </a:p>
        </p:txBody>
      </p:sp>
      <p:sp>
        <p:nvSpPr>
          <p:cNvPr id="3" name="Θέση περιεχομένου 2">
            <a:extLst>
              <a:ext uri="{FF2B5EF4-FFF2-40B4-BE49-F238E27FC236}">
                <a16:creationId xmlns:a16="http://schemas.microsoft.com/office/drawing/2014/main" id="{93393535-7780-6CD9-D606-26A78DCDD39C}"/>
              </a:ext>
            </a:extLst>
          </p:cNvPr>
          <p:cNvSpPr>
            <a:spLocks noGrp="1"/>
          </p:cNvSpPr>
          <p:nvPr>
            <p:ph idx="1"/>
          </p:nvPr>
        </p:nvSpPr>
        <p:spPr>
          <a:xfrm>
            <a:off x="2028826" y="2135188"/>
            <a:ext cx="8145463" cy="3263900"/>
          </a:xfrm>
        </p:spPr>
        <p:txBody>
          <a:bodyPr>
            <a:normAutofit fontScale="92500" lnSpcReduction="10000"/>
          </a:bodyPr>
          <a:lstStyle/>
          <a:p>
            <a:pPr marL="0" indent="0">
              <a:buNone/>
              <a:defRPr/>
            </a:pPr>
            <a:endParaRPr lang="el-GR" dirty="0"/>
          </a:p>
          <a:p>
            <a:pPr>
              <a:defRPr/>
            </a:pPr>
            <a:r>
              <a:rPr lang="el-GR" b="1" dirty="0">
                <a:solidFill>
                  <a:srgbClr val="00B0F0"/>
                </a:solidFill>
              </a:rPr>
              <a:t>Εκπαιδευτικές Ασκήσεις </a:t>
            </a:r>
            <a:r>
              <a:rPr lang="el-GR" b="1" dirty="0"/>
              <a:t>για τις νοητικές λειτουργίες για άτομα με άνοια </a:t>
            </a:r>
          </a:p>
          <a:p>
            <a:pPr>
              <a:defRPr/>
            </a:pPr>
            <a:r>
              <a:rPr lang="el-GR" b="1" dirty="0"/>
              <a:t>Απομακρυσμένη στήριξη. Δραστηριότητες με </a:t>
            </a:r>
            <a:r>
              <a:rPr lang="el-GR" b="1" dirty="0">
                <a:solidFill>
                  <a:srgbClr val="00B0F0"/>
                </a:solidFill>
              </a:rPr>
              <a:t>χρήση νέων τεχνολογιών</a:t>
            </a:r>
            <a:r>
              <a:rPr lang="el-GR" b="1" dirty="0"/>
              <a:t>. </a:t>
            </a:r>
          </a:p>
          <a:p>
            <a:pPr>
              <a:defRPr/>
            </a:pPr>
            <a:r>
              <a:rPr lang="el-GR" b="1" dirty="0">
                <a:solidFill>
                  <a:srgbClr val="00B0F0"/>
                </a:solidFill>
              </a:rPr>
              <a:t>Ομάδες στήριξης για συγγενείς ατόμων </a:t>
            </a:r>
            <a:r>
              <a:rPr lang="el-GR" b="1" dirty="0"/>
              <a:t>με άνοια</a:t>
            </a:r>
            <a:endParaRPr lang="el-GR" dirty="0"/>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31 - Εικόνα" descr="Research-projects16.jpg">
            <a:extLst>
              <a:ext uri="{FF2B5EF4-FFF2-40B4-BE49-F238E27FC236}">
                <a16:creationId xmlns:a16="http://schemas.microsoft.com/office/drawing/2014/main" id="{0F98F5B1-8F9A-177F-EB0B-457B8A677438}"/>
              </a:ext>
            </a:extLst>
          </p:cNvPr>
          <p:cNvPicPr>
            <a:picLocks noChangeAspect="1"/>
          </p:cNvPicPr>
          <p:nvPr/>
        </p:nvPicPr>
        <p:blipFill>
          <a:blip r:embed="rId2">
            <a:lum bright="6000" contrast="12000"/>
          </a:blip>
          <a:stretch>
            <a:fillRect/>
          </a:stretch>
        </p:blipFill>
        <p:spPr>
          <a:xfrm>
            <a:off x="1489075" y="73025"/>
            <a:ext cx="9055100" cy="6629400"/>
          </a:xfrm>
          <a:prstGeom prst="rect">
            <a:avLst/>
          </a:prstGeom>
          <a:effectLst>
            <a:outerShdw blurRad="50800" dist="50800" dir="5400000" algn="ctr" rotWithShape="0">
              <a:srgbClr val="000000">
                <a:alpha val="75000"/>
              </a:srgbClr>
            </a:outerShdw>
          </a:effectLst>
        </p:spPr>
      </p:pic>
      <p:sp>
        <p:nvSpPr>
          <p:cNvPr id="14" name="13 - TextBox">
            <a:extLst>
              <a:ext uri="{FF2B5EF4-FFF2-40B4-BE49-F238E27FC236}">
                <a16:creationId xmlns:a16="http://schemas.microsoft.com/office/drawing/2014/main" id="{EA349752-54E5-34C2-3FC0-4F3DDE2D33F2}"/>
              </a:ext>
            </a:extLst>
          </p:cNvPr>
          <p:cNvSpPr txBox="1"/>
          <p:nvPr/>
        </p:nvSpPr>
        <p:spPr>
          <a:xfrm>
            <a:off x="5773739" y="2840039"/>
            <a:ext cx="644525" cy="1246187"/>
          </a:xfrm>
          <a:prstGeom prst="rect">
            <a:avLst/>
          </a:prstGeom>
          <a:noFill/>
        </p:spPr>
        <p:txBody>
          <a:bodyPr>
            <a:spAutoFit/>
          </a:bodyPr>
          <a:lstStyle/>
          <a:p>
            <a:pPr algn="ctr" eaLnBrk="1" hangingPunct="1">
              <a:defRPr/>
            </a:pPr>
            <a:r>
              <a:rPr lang="en-US" sz="1500" b="1" dirty="0">
                <a:solidFill>
                  <a:schemeClr val="bg2">
                    <a:lumMod val="25000"/>
                  </a:schemeClr>
                </a:solidFill>
              </a:rPr>
              <a:t>Research &amp; Projects</a:t>
            </a:r>
            <a:endParaRPr lang="el-GR" sz="1500" b="1" dirty="0"/>
          </a:p>
        </p:txBody>
      </p:sp>
      <p:sp>
        <p:nvSpPr>
          <p:cNvPr id="15" name="14 - Έλλειψη">
            <a:extLst>
              <a:ext uri="{FF2B5EF4-FFF2-40B4-BE49-F238E27FC236}">
                <a16:creationId xmlns:a16="http://schemas.microsoft.com/office/drawing/2014/main" id="{AA5C5734-1555-F646-EB45-CCD4F7772FC4}"/>
              </a:ext>
            </a:extLst>
          </p:cNvPr>
          <p:cNvSpPr/>
          <p:nvPr/>
        </p:nvSpPr>
        <p:spPr>
          <a:xfrm>
            <a:off x="3457575" y="1017589"/>
            <a:ext cx="175418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dirty="0"/>
              <a:t>DESCRIPA</a:t>
            </a:r>
            <a:endParaRPr lang="el-GR" dirty="0"/>
          </a:p>
        </p:txBody>
      </p:sp>
      <p:sp>
        <p:nvSpPr>
          <p:cNvPr id="16" name="15 - Έλλειψη">
            <a:extLst>
              <a:ext uri="{FF2B5EF4-FFF2-40B4-BE49-F238E27FC236}">
                <a16:creationId xmlns:a16="http://schemas.microsoft.com/office/drawing/2014/main" id="{30033A24-7EE2-5D3D-3C90-ED1D766B3E74}"/>
              </a:ext>
            </a:extLst>
          </p:cNvPr>
          <p:cNvSpPr/>
          <p:nvPr/>
        </p:nvSpPr>
        <p:spPr>
          <a:xfrm>
            <a:off x="4646614" y="393701"/>
            <a:ext cx="847725"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sz="1200" dirty="0"/>
              <a:t>ICTUS</a:t>
            </a:r>
            <a:endParaRPr lang="el-GR" sz="1200" dirty="0"/>
          </a:p>
        </p:txBody>
      </p:sp>
      <p:sp>
        <p:nvSpPr>
          <p:cNvPr id="17" name="16 - Έλλειψη">
            <a:extLst>
              <a:ext uri="{FF2B5EF4-FFF2-40B4-BE49-F238E27FC236}">
                <a16:creationId xmlns:a16="http://schemas.microsoft.com/office/drawing/2014/main" id="{71EC4688-2172-7C4C-1739-43A9ACA9A026}"/>
              </a:ext>
            </a:extLst>
          </p:cNvPr>
          <p:cNvSpPr/>
          <p:nvPr/>
        </p:nvSpPr>
        <p:spPr>
          <a:xfrm>
            <a:off x="6834188" y="911225"/>
            <a:ext cx="1166812" cy="7493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dirty="0">
                <a:solidFill>
                  <a:schemeClr val="tx1"/>
                </a:solidFill>
              </a:rPr>
              <a:t>ASPAD</a:t>
            </a:r>
            <a:endParaRPr lang="el-GR" dirty="0">
              <a:solidFill>
                <a:schemeClr val="tx1"/>
              </a:solidFill>
            </a:endParaRPr>
          </a:p>
        </p:txBody>
      </p:sp>
      <p:sp>
        <p:nvSpPr>
          <p:cNvPr id="18" name="17 - Έλλειψη">
            <a:extLst>
              <a:ext uri="{FF2B5EF4-FFF2-40B4-BE49-F238E27FC236}">
                <a16:creationId xmlns:a16="http://schemas.microsoft.com/office/drawing/2014/main" id="{76C25B67-3AC5-0095-7033-342FD4B31192}"/>
              </a:ext>
            </a:extLst>
          </p:cNvPr>
          <p:cNvSpPr/>
          <p:nvPr/>
        </p:nvSpPr>
        <p:spPr>
          <a:xfrm>
            <a:off x="7904164" y="3697289"/>
            <a:ext cx="1925637" cy="8032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dirty="0" err="1"/>
              <a:t>EhcoBUTLER</a:t>
            </a:r>
            <a:endParaRPr lang="el-GR" dirty="0"/>
          </a:p>
        </p:txBody>
      </p:sp>
      <p:sp>
        <p:nvSpPr>
          <p:cNvPr id="19" name="18 - Έλλειψη">
            <a:extLst>
              <a:ext uri="{FF2B5EF4-FFF2-40B4-BE49-F238E27FC236}">
                <a16:creationId xmlns:a16="http://schemas.microsoft.com/office/drawing/2014/main" id="{B5ECC57A-04B6-C1AB-7A42-BF4D92A5D652}"/>
              </a:ext>
            </a:extLst>
          </p:cNvPr>
          <p:cNvSpPr/>
          <p:nvPr/>
        </p:nvSpPr>
        <p:spPr>
          <a:xfrm>
            <a:off x="7180263" y="5089525"/>
            <a:ext cx="1731962" cy="75088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dirty="0" err="1"/>
              <a:t>Dem@care</a:t>
            </a:r>
            <a:endParaRPr lang="el-GR" dirty="0"/>
          </a:p>
        </p:txBody>
      </p:sp>
      <p:sp>
        <p:nvSpPr>
          <p:cNvPr id="20" name="19 - Έλλειψη">
            <a:extLst>
              <a:ext uri="{FF2B5EF4-FFF2-40B4-BE49-F238E27FC236}">
                <a16:creationId xmlns:a16="http://schemas.microsoft.com/office/drawing/2014/main" id="{0BCDB763-629F-FE42-F223-4FABB084A9F7}"/>
              </a:ext>
            </a:extLst>
          </p:cNvPr>
          <p:cNvSpPr/>
          <p:nvPr/>
        </p:nvSpPr>
        <p:spPr>
          <a:xfrm>
            <a:off x="6270626" y="4284663"/>
            <a:ext cx="227012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dirty="0"/>
              <a:t>BIOMARK-APD</a:t>
            </a:r>
            <a:endParaRPr lang="el-GR" dirty="0"/>
          </a:p>
        </p:txBody>
      </p:sp>
      <p:sp>
        <p:nvSpPr>
          <p:cNvPr id="21" name="20 - Έλλειψη">
            <a:extLst>
              <a:ext uri="{FF2B5EF4-FFF2-40B4-BE49-F238E27FC236}">
                <a16:creationId xmlns:a16="http://schemas.microsoft.com/office/drawing/2014/main" id="{951C2488-9A36-6EB0-98C7-2E8146CC62BB}"/>
              </a:ext>
            </a:extLst>
          </p:cNvPr>
          <p:cNvSpPr/>
          <p:nvPr/>
        </p:nvSpPr>
        <p:spPr>
          <a:xfrm>
            <a:off x="5105400" y="4398963"/>
            <a:ext cx="960438" cy="804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sz="1200" dirty="0"/>
              <a:t>NILVAD</a:t>
            </a:r>
            <a:endParaRPr lang="el-GR" sz="1200" dirty="0"/>
          </a:p>
        </p:txBody>
      </p:sp>
      <p:sp>
        <p:nvSpPr>
          <p:cNvPr id="22" name="21 - Έλλειψη">
            <a:extLst>
              <a:ext uri="{FF2B5EF4-FFF2-40B4-BE49-F238E27FC236}">
                <a16:creationId xmlns:a16="http://schemas.microsoft.com/office/drawing/2014/main" id="{04E92B60-1733-B760-C8C2-0F84CB746D88}"/>
              </a:ext>
            </a:extLst>
          </p:cNvPr>
          <p:cNvSpPr/>
          <p:nvPr/>
        </p:nvSpPr>
        <p:spPr>
          <a:xfrm>
            <a:off x="1763713" y="4916489"/>
            <a:ext cx="1947862"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dirty="0" err="1"/>
              <a:t>Pharmacog</a:t>
            </a:r>
            <a:endParaRPr lang="el-GR" dirty="0"/>
          </a:p>
        </p:txBody>
      </p:sp>
      <p:sp>
        <p:nvSpPr>
          <p:cNvPr id="23" name="22 - Έλλειψη">
            <a:extLst>
              <a:ext uri="{FF2B5EF4-FFF2-40B4-BE49-F238E27FC236}">
                <a16:creationId xmlns:a16="http://schemas.microsoft.com/office/drawing/2014/main" id="{818B219A-DA56-03D6-AAE1-3CC89B86D38E}"/>
              </a:ext>
            </a:extLst>
          </p:cNvPr>
          <p:cNvSpPr/>
          <p:nvPr/>
        </p:nvSpPr>
        <p:spPr>
          <a:xfrm>
            <a:off x="3395664" y="4179888"/>
            <a:ext cx="89217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sz="900" dirty="0"/>
              <a:t>MIRAGE</a:t>
            </a:r>
            <a:endParaRPr lang="el-GR" sz="900" dirty="0"/>
          </a:p>
        </p:txBody>
      </p:sp>
      <p:sp>
        <p:nvSpPr>
          <p:cNvPr id="24" name="23 - Έλλειψη">
            <a:extLst>
              <a:ext uri="{FF2B5EF4-FFF2-40B4-BE49-F238E27FC236}">
                <a16:creationId xmlns:a16="http://schemas.microsoft.com/office/drawing/2014/main" id="{F6949897-81D1-E000-A921-0ADC8D1B1CA5}"/>
              </a:ext>
            </a:extLst>
          </p:cNvPr>
          <p:cNvSpPr/>
          <p:nvPr/>
        </p:nvSpPr>
        <p:spPr>
          <a:xfrm>
            <a:off x="8764589" y="2759076"/>
            <a:ext cx="1216025" cy="8032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sz="1200" dirty="0"/>
              <a:t>AD-Gaming</a:t>
            </a:r>
            <a:endParaRPr lang="el-GR" sz="1200" dirty="0"/>
          </a:p>
        </p:txBody>
      </p:sp>
      <p:sp>
        <p:nvSpPr>
          <p:cNvPr id="25" name="24 - Έλλειψη">
            <a:extLst>
              <a:ext uri="{FF2B5EF4-FFF2-40B4-BE49-F238E27FC236}">
                <a16:creationId xmlns:a16="http://schemas.microsoft.com/office/drawing/2014/main" id="{946A272B-EDFE-ECCD-329F-73ADD14A8901}"/>
              </a:ext>
            </a:extLst>
          </p:cNvPr>
          <p:cNvSpPr/>
          <p:nvPr/>
        </p:nvSpPr>
        <p:spPr>
          <a:xfrm>
            <a:off x="6096000" y="234951"/>
            <a:ext cx="769938" cy="69691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sz="1050" dirty="0"/>
              <a:t>SHARE</a:t>
            </a:r>
            <a:endParaRPr lang="el-GR" sz="1050" dirty="0"/>
          </a:p>
        </p:txBody>
      </p:sp>
      <p:sp>
        <p:nvSpPr>
          <p:cNvPr id="26" name="25 - Έλλειψη">
            <a:extLst>
              <a:ext uri="{FF2B5EF4-FFF2-40B4-BE49-F238E27FC236}">
                <a16:creationId xmlns:a16="http://schemas.microsoft.com/office/drawing/2014/main" id="{5879A4C6-4550-ED19-ACD6-2402B9C62DD5}"/>
              </a:ext>
            </a:extLst>
          </p:cNvPr>
          <p:cNvSpPr/>
          <p:nvPr/>
        </p:nvSpPr>
        <p:spPr>
          <a:xfrm>
            <a:off x="9182101" y="4546601"/>
            <a:ext cx="849313"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sz="1050" dirty="0" err="1"/>
              <a:t>Altoida</a:t>
            </a:r>
            <a:endParaRPr lang="el-GR" sz="1050" dirty="0"/>
          </a:p>
        </p:txBody>
      </p:sp>
      <p:sp>
        <p:nvSpPr>
          <p:cNvPr id="27" name="26 - Έλλειψη">
            <a:extLst>
              <a:ext uri="{FF2B5EF4-FFF2-40B4-BE49-F238E27FC236}">
                <a16:creationId xmlns:a16="http://schemas.microsoft.com/office/drawing/2014/main" id="{CCF19EB5-3D6E-8FF8-0D14-AD2CE7E497B3}"/>
              </a:ext>
            </a:extLst>
          </p:cNvPr>
          <p:cNvSpPr/>
          <p:nvPr/>
        </p:nvSpPr>
        <p:spPr>
          <a:xfrm>
            <a:off x="3194050" y="3265489"/>
            <a:ext cx="106203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dirty="0"/>
              <a:t>EDAR</a:t>
            </a:r>
            <a:endParaRPr lang="el-GR" dirty="0"/>
          </a:p>
        </p:txBody>
      </p:sp>
      <p:sp>
        <p:nvSpPr>
          <p:cNvPr id="28" name="27 - Έλλειψη">
            <a:extLst>
              <a:ext uri="{FF2B5EF4-FFF2-40B4-BE49-F238E27FC236}">
                <a16:creationId xmlns:a16="http://schemas.microsoft.com/office/drawing/2014/main" id="{1A9C54CA-E8EF-9BB5-73C6-EFF54B5D94E9}"/>
              </a:ext>
            </a:extLst>
          </p:cNvPr>
          <p:cNvSpPr/>
          <p:nvPr/>
        </p:nvSpPr>
        <p:spPr>
          <a:xfrm>
            <a:off x="2438400" y="1608139"/>
            <a:ext cx="1689100" cy="69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dirty="0"/>
              <a:t>ENIR</a:t>
            </a:r>
            <a:endParaRPr lang="el-GR" dirty="0"/>
          </a:p>
        </p:txBody>
      </p:sp>
      <p:sp>
        <p:nvSpPr>
          <p:cNvPr id="29" name="28 - Έλλειψη">
            <a:extLst>
              <a:ext uri="{FF2B5EF4-FFF2-40B4-BE49-F238E27FC236}">
                <a16:creationId xmlns:a16="http://schemas.microsoft.com/office/drawing/2014/main" id="{3A46E868-56DE-1D0B-F6D4-E51033A67757}"/>
              </a:ext>
            </a:extLst>
          </p:cNvPr>
          <p:cNvSpPr/>
          <p:nvPr/>
        </p:nvSpPr>
        <p:spPr>
          <a:xfrm>
            <a:off x="5302250" y="1106489"/>
            <a:ext cx="1677988" cy="55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sz="1200" dirty="0"/>
              <a:t>Discover</a:t>
            </a:r>
            <a:endParaRPr lang="el-GR" sz="1200" dirty="0"/>
          </a:p>
        </p:txBody>
      </p:sp>
      <p:sp>
        <p:nvSpPr>
          <p:cNvPr id="30" name="29 - Έλλειψη">
            <a:extLst>
              <a:ext uri="{FF2B5EF4-FFF2-40B4-BE49-F238E27FC236}">
                <a16:creationId xmlns:a16="http://schemas.microsoft.com/office/drawing/2014/main" id="{3C90635D-3B27-E4A5-24B0-C72E2A9E159F}"/>
              </a:ext>
            </a:extLst>
          </p:cNvPr>
          <p:cNvSpPr/>
          <p:nvPr/>
        </p:nvSpPr>
        <p:spPr>
          <a:xfrm>
            <a:off x="6016625" y="5089525"/>
            <a:ext cx="10033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dirty="0"/>
              <a:t>LLM</a:t>
            </a:r>
            <a:endParaRPr lang="el-GR" dirty="0"/>
          </a:p>
        </p:txBody>
      </p:sp>
      <p:pic>
        <p:nvPicPr>
          <p:cNvPr id="155668" name="Picture 5">
            <a:extLst>
              <a:ext uri="{FF2B5EF4-FFF2-40B4-BE49-F238E27FC236}">
                <a16:creationId xmlns:a16="http://schemas.microsoft.com/office/drawing/2014/main" id="{1FACED04-B8D7-3948-EBE0-BA3E0160577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338" y="2732089"/>
            <a:ext cx="14097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4 - Έλλειψη">
            <a:extLst>
              <a:ext uri="{FF2B5EF4-FFF2-40B4-BE49-F238E27FC236}">
                <a16:creationId xmlns:a16="http://schemas.microsoft.com/office/drawing/2014/main" id="{44976472-1174-A064-FBA0-B349AA38F3A8}"/>
              </a:ext>
            </a:extLst>
          </p:cNvPr>
          <p:cNvSpPr/>
          <p:nvPr/>
        </p:nvSpPr>
        <p:spPr>
          <a:xfrm>
            <a:off x="7918450" y="917575"/>
            <a:ext cx="1911350" cy="75088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dirty="0"/>
              <a:t>Caregivers-pro</a:t>
            </a:r>
            <a:endParaRPr lang="el-GR" dirty="0"/>
          </a:p>
        </p:txBody>
      </p:sp>
      <p:sp>
        <p:nvSpPr>
          <p:cNvPr id="36" name="35 - Έλλειψη">
            <a:extLst>
              <a:ext uri="{FF2B5EF4-FFF2-40B4-BE49-F238E27FC236}">
                <a16:creationId xmlns:a16="http://schemas.microsoft.com/office/drawing/2014/main" id="{429F91A5-CAD7-D654-FD9D-B15AE4138EBA}"/>
              </a:ext>
            </a:extLst>
          </p:cNvPr>
          <p:cNvSpPr/>
          <p:nvPr/>
        </p:nvSpPr>
        <p:spPr>
          <a:xfrm>
            <a:off x="7864476" y="1822450"/>
            <a:ext cx="1363663" cy="7493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200" dirty="0" err="1"/>
              <a:t>i</a:t>
            </a:r>
            <a:r>
              <a:rPr lang="en-US" sz="1200" dirty="0"/>
              <a:t>-connect</a:t>
            </a:r>
            <a:endParaRPr lang="el-GR" sz="1200" dirty="0"/>
          </a:p>
        </p:txBody>
      </p:sp>
      <p:sp>
        <p:nvSpPr>
          <p:cNvPr id="2" name="26 - Έλλειψη">
            <a:extLst>
              <a:ext uri="{FF2B5EF4-FFF2-40B4-BE49-F238E27FC236}">
                <a16:creationId xmlns:a16="http://schemas.microsoft.com/office/drawing/2014/main" id="{D2CCCCA7-CBD6-BABD-2A87-985C55BF20F1}"/>
              </a:ext>
            </a:extLst>
          </p:cNvPr>
          <p:cNvSpPr/>
          <p:nvPr/>
        </p:nvSpPr>
        <p:spPr>
          <a:xfrm>
            <a:off x="4608514" y="1671639"/>
            <a:ext cx="1436687" cy="75088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RECAGE</a:t>
            </a:r>
            <a:endParaRPr lang="el-GR" dirty="0"/>
          </a:p>
        </p:txBody>
      </p:sp>
      <p:sp>
        <p:nvSpPr>
          <p:cNvPr id="3" name="26 - Έλλειψη">
            <a:extLst>
              <a:ext uri="{FF2B5EF4-FFF2-40B4-BE49-F238E27FC236}">
                <a16:creationId xmlns:a16="http://schemas.microsoft.com/office/drawing/2014/main" id="{AAB97C65-2D25-B9D3-28BC-D969F555A78A}"/>
              </a:ext>
            </a:extLst>
          </p:cNvPr>
          <p:cNvSpPr/>
          <p:nvPr/>
        </p:nvSpPr>
        <p:spPr>
          <a:xfrm>
            <a:off x="6021388" y="1822450"/>
            <a:ext cx="1060450"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dirty="0"/>
              <a:t>PILOT</a:t>
            </a:r>
            <a:endParaRPr lang="el-GR" dirty="0"/>
          </a:p>
        </p:txBody>
      </p:sp>
      <p:sp>
        <p:nvSpPr>
          <p:cNvPr id="4" name="26 - Έλλειψη">
            <a:extLst>
              <a:ext uri="{FF2B5EF4-FFF2-40B4-BE49-F238E27FC236}">
                <a16:creationId xmlns:a16="http://schemas.microsoft.com/office/drawing/2014/main" id="{8B86D306-AF5C-6E61-B918-CE94E0D2BE8C}"/>
              </a:ext>
            </a:extLst>
          </p:cNvPr>
          <p:cNvSpPr/>
          <p:nvPr/>
        </p:nvSpPr>
        <p:spPr>
          <a:xfrm>
            <a:off x="6853239" y="3265489"/>
            <a:ext cx="1692275" cy="75088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dirty="0"/>
              <a:t>DEMENTIA RIGHTS</a:t>
            </a:r>
            <a:endParaRPr lang="el-GR" dirty="0"/>
          </a:p>
        </p:txBody>
      </p:sp>
      <p:sp>
        <p:nvSpPr>
          <p:cNvPr id="5" name="26 - Έλλειψη">
            <a:extLst>
              <a:ext uri="{FF2B5EF4-FFF2-40B4-BE49-F238E27FC236}">
                <a16:creationId xmlns:a16="http://schemas.microsoft.com/office/drawing/2014/main" id="{5A57986E-3275-B305-A32E-EBD441BFAAE7}"/>
              </a:ext>
            </a:extLst>
          </p:cNvPr>
          <p:cNvSpPr/>
          <p:nvPr/>
        </p:nvSpPr>
        <p:spPr>
          <a:xfrm>
            <a:off x="4579939" y="3662364"/>
            <a:ext cx="1436687" cy="75088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dirty="0"/>
              <a:t>BRIDGE</a:t>
            </a:r>
            <a:endParaRPr lang="el-GR" dirty="0"/>
          </a:p>
        </p:txBody>
      </p:sp>
      <p:sp>
        <p:nvSpPr>
          <p:cNvPr id="6" name="26 - Έλλειψη">
            <a:extLst>
              <a:ext uri="{FF2B5EF4-FFF2-40B4-BE49-F238E27FC236}">
                <a16:creationId xmlns:a16="http://schemas.microsoft.com/office/drawing/2014/main" id="{C09DC025-B715-57D1-C222-2D7321562232}"/>
              </a:ext>
            </a:extLst>
          </p:cNvPr>
          <p:cNvSpPr/>
          <p:nvPr/>
        </p:nvSpPr>
        <p:spPr>
          <a:xfrm>
            <a:off x="3656014" y="2527300"/>
            <a:ext cx="1912937" cy="750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b="1" dirty="0">
                <a:solidFill>
                  <a:schemeClr val="tx1"/>
                </a:solidFill>
              </a:rPr>
              <a:t>STORY2 REMEMBER</a:t>
            </a:r>
            <a:endParaRPr lang="el-GR" b="1" dirty="0">
              <a:solidFill>
                <a:schemeClr val="tx1"/>
              </a:solidFill>
            </a:endParaRPr>
          </a:p>
        </p:txBody>
      </p:sp>
      <p:sp>
        <p:nvSpPr>
          <p:cNvPr id="7" name="26 - Έλλειψη">
            <a:extLst>
              <a:ext uri="{FF2B5EF4-FFF2-40B4-BE49-F238E27FC236}">
                <a16:creationId xmlns:a16="http://schemas.microsoft.com/office/drawing/2014/main" id="{EBBD3E9D-3403-29FB-8CF3-44DCD91DD14E}"/>
              </a:ext>
            </a:extLst>
          </p:cNvPr>
          <p:cNvSpPr/>
          <p:nvPr/>
        </p:nvSpPr>
        <p:spPr>
          <a:xfrm>
            <a:off x="6965950" y="2355850"/>
            <a:ext cx="14097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dirty="0"/>
              <a:t>RADAR</a:t>
            </a:r>
            <a:endParaRPr lang="el-GR" dirty="0"/>
          </a:p>
        </p:txBody>
      </p:sp>
      <p:sp>
        <p:nvSpPr>
          <p:cNvPr id="8" name="26 - Έλλειψη">
            <a:extLst>
              <a:ext uri="{FF2B5EF4-FFF2-40B4-BE49-F238E27FC236}">
                <a16:creationId xmlns:a16="http://schemas.microsoft.com/office/drawing/2014/main" id="{F7BDE678-724C-A01E-1FE4-7A91F6B4EEE5}"/>
              </a:ext>
            </a:extLst>
          </p:cNvPr>
          <p:cNvSpPr/>
          <p:nvPr/>
        </p:nvSpPr>
        <p:spPr>
          <a:xfrm>
            <a:off x="4119564" y="5089525"/>
            <a:ext cx="118268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l-GR" dirty="0"/>
              <a:t>EPIONI</a:t>
            </a:r>
            <a:endParaRPr lang="el-GR" dirty="0"/>
          </a:p>
        </p:txBody>
      </p:sp>
      <p:sp>
        <p:nvSpPr>
          <p:cNvPr id="9" name="Οβάλ 8">
            <a:extLst>
              <a:ext uri="{FF2B5EF4-FFF2-40B4-BE49-F238E27FC236}">
                <a16:creationId xmlns:a16="http://schemas.microsoft.com/office/drawing/2014/main" id="{4A9EA41F-85B8-5619-868A-CC3DA0F05C80}"/>
              </a:ext>
            </a:extLst>
          </p:cNvPr>
          <p:cNvSpPr/>
          <p:nvPr/>
        </p:nvSpPr>
        <p:spPr>
          <a:xfrm>
            <a:off x="8540750" y="5626100"/>
            <a:ext cx="1670050"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DEMLENS</a:t>
            </a:r>
            <a:endParaRPr lang="el-GR" dirty="0"/>
          </a:p>
        </p:txBody>
      </p:sp>
      <p:sp>
        <p:nvSpPr>
          <p:cNvPr id="10" name="Οβάλ 9">
            <a:extLst>
              <a:ext uri="{FF2B5EF4-FFF2-40B4-BE49-F238E27FC236}">
                <a16:creationId xmlns:a16="http://schemas.microsoft.com/office/drawing/2014/main" id="{17515701-ACDB-D6A5-1E10-7F13F2E10ABE}"/>
              </a:ext>
            </a:extLst>
          </p:cNvPr>
          <p:cNvSpPr/>
          <p:nvPr/>
        </p:nvSpPr>
        <p:spPr>
          <a:xfrm>
            <a:off x="1676400" y="5918200"/>
            <a:ext cx="1881188" cy="5461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dirty="0"/>
              <a:t>Υποστηρίζω</a:t>
            </a:r>
          </a:p>
        </p:txBody>
      </p:sp>
      <p:sp>
        <p:nvSpPr>
          <p:cNvPr id="11" name="Οβάλ 10">
            <a:extLst>
              <a:ext uri="{FF2B5EF4-FFF2-40B4-BE49-F238E27FC236}">
                <a16:creationId xmlns:a16="http://schemas.microsoft.com/office/drawing/2014/main" id="{E3409CA8-F4E7-5736-925F-36CEFA3BFCD0}"/>
              </a:ext>
            </a:extLst>
          </p:cNvPr>
          <p:cNvSpPr/>
          <p:nvPr/>
        </p:nvSpPr>
        <p:spPr>
          <a:xfrm>
            <a:off x="1981200" y="55563"/>
            <a:ext cx="1881188" cy="506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b="1" dirty="0">
                <a:latin typeface="Times New Roman" panose="02020603050405020304" pitchFamily="18" charset="0"/>
                <a:ea typeface="Times New Roman" panose="02020603050405020304" pitchFamily="18" charset="0"/>
              </a:rPr>
              <a:t>WCACD</a:t>
            </a:r>
            <a:endParaRPr lang="el-GR" dirty="0"/>
          </a:p>
        </p:txBody>
      </p:sp>
      <p:sp>
        <p:nvSpPr>
          <p:cNvPr id="12" name="Οβάλ 11">
            <a:extLst>
              <a:ext uri="{FF2B5EF4-FFF2-40B4-BE49-F238E27FC236}">
                <a16:creationId xmlns:a16="http://schemas.microsoft.com/office/drawing/2014/main" id="{568D1EF5-0266-C37C-664C-AA192010C24B}"/>
              </a:ext>
            </a:extLst>
          </p:cNvPr>
          <p:cNvSpPr/>
          <p:nvPr/>
        </p:nvSpPr>
        <p:spPr>
          <a:xfrm>
            <a:off x="7315200" y="147638"/>
            <a:ext cx="3124200" cy="508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b-NO" altLang="el-GR" dirty="0">
                <a:cs typeface="Calibri" panose="020F0502020204030204" pitchFamily="34" charset="0"/>
              </a:rPr>
              <a:t>PSW in dementia care</a:t>
            </a:r>
            <a:endParaRPr lang="el-GR" dirty="0"/>
          </a:p>
        </p:txBody>
      </p:sp>
      <p:sp>
        <p:nvSpPr>
          <p:cNvPr id="13" name="Οβάλ 12">
            <a:extLst>
              <a:ext uri="{FF2B5EF4-FFF2-40B4-BE49-F238E27FC236}">
                <a16:creationId xmlns:a16="http://schemas.microsoft.com/office/drawing/2014/main" id="{BEC3A437-00D7-8A05-B610-E6663E670A33}"/>
              </a:ext>
            </a:extLst>
          </p:cNvPr>
          <p:cNvSpPr/>
          <p:nvPr/>
        </p:nvSpPr>
        <p:spPr>
          <a:xfrm>
            <a:off x="1524001" y="2352676"/>
            <a:ext cx="2017713" cy="4873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Times New Roman" panose="02020603050405020304" pitchFamily="18" charset="0"/>
                <a:ea typeface="Times New Roman" panose="02020603050405020304" pitchFamily="18" charset="0"/>
              </a:rPr>
              <a:t>INFOCARE</a:t>
            </a:r>
            <a:endParaRPr lang="el-GR" b="1" dirty="0">
              <a:solidFill>
                <a:schemeClr val="tx1"/>
              </a:solidFill>
            </a:endParaRPr>
          </a:p>
        </p:txBody>
      </p:sp>
      <p:sp>
        <p:nvSpPr>
          <p:cNvPr id="31" name="Οβάλ 30">
            <a:extLst>
              <a:ext uri="{FF2B5EF4-FFF2-40B4-BE49-F238E27FC236}">
                <a16:creationId xmlns:a16="http://schemas.microsoft.com/office/drawing/2014/main" id="{6F8E8F25-0E1A-BD02-A5A1-3D8AC4BF2B98}"/>
              </a:ext>
            </a:extLst>
          </p:cNvPr>
          <p:cNvSpPr/>
          <p:nvPr/>
        </p:nvSpPr>
        <p:spPr>
          <a:xfrm>
            <a:off x="4327526" y="5918200"/>
            <a:ext cx="2638425" cy="5461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Times New Roman" panose="02020603050405020304" pitchFamily="18" charset="0"/>
                <a:ea typeface="Times New Roman" panose="02020603050405020304" pitchFamily="18" charset="0"/>
              </a:rPr>
              <a:t>Games4CoSkills</a:t>
            </a:r>
            <a:endParaRPr lang="el-GR" dirty="0"/>
          </a:p>
        </p:txBody>
      </p:sp>
      <p:sp>
        <p:nvSpPr>
          <p:cNvPr id="33" name="Οβάλ 32">
            <a:extLst>
              <a:ext uri="{FF2B5EF4-FFF2-40B4-BE49-F238E27FC236}">
                <a16:creationId xmlns:a16="http://schemas.microsoft.com/office/drawing/2014/main" id="{DDDDF635-843C-69BB-F683-001D9A80B022}"/>
              </a:ext>
            </a:extLst>
          </p:cNvPr>
          <p:cNvSpPr/>
          <p:nvPr/>
        </p:nvSpPr>
        <p:spPr>
          <a:xfrm>
            <a:off x="1524000" y="3810001"/>
            <a:ext cx="2033588"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atin typeface="Times New Roman" panose="02020603050405020304" pitchFamily="18" charset="0"/>
                <a:ea typeface="FreeSans"/>
              </a:rPr>
              <a:t>E</a:t>
            </a:r>
            <a:r>
              <a:rPr lang="el-GR">
                <a:latin typeface="Times New Roman" panose="02020603050405020304" pitchFamily="18" charset="0"/>
                <a:ea typeface="FreeSans"/>
              </a:rPr>
              <a:t>.</a:t>
            </a:r>
            <a:r>
              <a:rPr lang="en-US">
                <a:latin typeface="Times New Roman" panose="02020603050405020304" pitchFamily="18" charset="0"/>
                <a:ea typeface="FreeSans"/>
              </a:rPr>
              <a:t>L</a:t>
            </a:r>
            <a:r>
              <a:rPr lang="el-GR">
                <a:latin typeface="Times New Roman" panose="02020603050405020304" pitchFamily="18" charset="0"/>
                <a:ea typeface="FreeSans"/>
              </a:rPr>
              <a:t>.</a:t>
            </a:r>
            <a:r>
              <a:rPr lang="en-US">
                <a:latin typeface="Times New Roman" panose="02020603050405020304" pitchFamily="18" charset="0"/>
                <a:ea typeface="FreeSans"/>
              </a:rPr>
              <a:t>So</a:t>
            </a:r>
            <a:r>
              <a:rPr lang="el-GR">
                <a:latin typeface="Times New Roman" panose="02020603050405020304" pitchFamily="18" charset="0"/>
                <a:ea typeface="FreeSans"/>
              </a:rPr>
              <a:t>.</a:t>
            </a:r>
            <a:r>
              <a:rPr lang="en-US">
                <a:latin typeface="Times New Roman" panose="02020603050405020304" pitchFamily="18" charset="0"/>
                <a:ea typeface="FreeSans"/>
              </a:rPr>
              <a:t>M</a:t>
            </a:r>
            <a:r>
              <a:rPr lang="el-GR">
                <a:latin typeface="Times New Roman" panose="02020603050405020304" pitchFamily="18" charset="0"/>
                <a:ea typeface="FreeSans"/>
              </a:rPr>
              <a:t>.</a:t>
            </a:r>
            <a:r>
              <a:rPr lang="en-US">
                <a:latin typeface="Times New Roman" panose="02020603050405020304" pitchFamily="18" charset="0"/>
                <a:ea typeface="FreeSans"/>
              </a:rPr>
              <a:t>C</a:t>
            </a:r>
            <a:r>
              <a:rPr lang="el-GR">
                <a:latin typeface="Times New Roman" panose="02020603050405020304" pitchFamily="18" charset="0"/>
                <a:ea typeface="FreeSans"/>
              </a:rPr>
              <a:t>.</a:t>
            </a:r>
            <a:r>
              <a:rPr lang="en-US">
                <a:latin typeface="Times New Roman" panose="02020603050405020304" pitchFamily="18" charset="0"/>
                <a:ea typeface="FreeSans"/>
              </a:rPr>
              <a:t>I</a:t>
            </a:r>
            <a:endParaRPr lang="el-GR" dirty="0"/>
          </a:p>
        </p:txBody>
      </p:sp>
      <p:sp>
        <p:nvSpPr>
          <p:cNvPr id="34" name="Οβάλ 33">
            <a:extLst>
              <a:ext uri="{FF2B5EF4-FFF2-40B4-BE49-F238E27FC236}">
                <a16:creationId xmlns:a16="http://schemas.microsoft.com/office/drawing/2014/main" id="{861DF0A7-76E6-759A-0F0E-B132D0B1C39A}"/>
              </a:ext>
            </a:extLst>
          </p:cNvPr>
          <p:cNvSpPr/>
          <p:nvPr/>
        </p:nvSpPr>
        <p:spPr>
          <a:xfrm>
            <a:off x="8991601" y="1746251"/>
            <a:ext cx="1552575" cy="55721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1" dirty="0">
              <a:solidFill>
                <a:prstClr val="black"/>
              </a:solidFill>
            </a:endParaRPr>
          </a:p>
          <a:p>
            <a:pPr algn="ctr">
              <a:defRPr/>
            </a:pPr>
            <a:r>
              <a:rPr lang="en-US" sz="1400" b="1" dirty="0">
                <a:solidFill>
                  <a:prstClr val="black"/>
                </a:solidFill>
              </a:rPr>
              <a:t>S.IN.CA.L.A</a:t>
            </a:r>
          </a:p>
          <a:p>
            <a:pPr algn="ctr">
              <a:defRPr/>
            </a:pPr>
            <a:endParaRPr lang="el-GR" dirty="0"/>
          </a:p>
        </p:txBody>
      </p:sp>
      <p:sp>
        <p:nvSpPr>
          <p:cNvPr id="37" name="Οβάλ 36">
            <a:extLst>
              <a:ext uri="{FF2B5EF4-FFF2-40B4-BE49-F238E27FC236}">
                <a16:creationId xmlns:a16="http://schemas.microsoft.com/office/drawing/2014/main" id="{A5BC1486-8DC0-A998-E943-9364FA3AB4AF}"/>
              </a:ext>
            </a:extLst>
          </p:cNvPr>
          <p:cNvSpPr/>
          <p:nvPr/>
        </p:nvSpPr>
        <p:spPr>
          <a:xfrm>
            <a:off x="7337425" y="5918200"/>
            <a:ext cx="1295400" cy="5461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PIA</a:t>
            </a:r>
            <a:endParaRPr lang="el-GR" b="1" dirty="0">
              <a:solidFill>
                <a:schemeClr val="tx1"/>
              </a:solidFill>
            </a:endParaRPr>
          </a:p>
        </p:txBody>
      </p:sp>
    </p:spTree>
    <p:extLst>
      <p:ext uri="{BB962C8B-B14F-4D97-AF65-F5344CB8AC3E}">
        <p14:creationId xmlns:p14="http://schemas.microsoft.com/office/powerpoint/2010/main" val="1764685324"/>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1942284" cy="1384995"/>
          </a:xfrm>
          <a:prstGeom prst="rect">
            <a:avLst/>
          </a:prstGeom>
          <a:noFill/>
        </p:spPr>
        <p:txBody>
          <a:bodyPr wrap="square" rtlCol="0">
            <a:spAutoFit/>
          </a:bodyPr>
          <a:lstStyle/>
          <a:p>
            <a:pPr algn="ctr"/>
            <a:r>
              <a:rPr lang="en-US" sz="2800" b="1" dirty="0">
                <a:solidFill>
                  <a:srgbClr val="FF0000"/>
                </a:solidFill>
              </a:rPr>
              <a:t>S.IN.CA.L.A</a:t>
            </a:r>
          </a:p>
          <a:p>
            <a:pPr algn="ctr"/>
            <a:r>
              <a:rPr lang="en-US" sz="2800" b="1" dirty="0">
                <a:solidFill>
                  <a:srgbClr val="FF0000"/>
                </a:solidFill>
              </a:rPr>
              <a:t>Supporting Informal </a:t>
            </a:r>
            <a:r>
              <a:rPr lang="en-US" sz="2800" b="1" dirty="0" err="1">
                <a:solidFill>
                  <a:srgbClr val="FF0000"/>
                </a:solidFill>
              </a:rPr>
              <a:t>Carers</a:t>
            </a:r>
            <a:r>
              <a:rPr lang="en-US" sz="2800" b="1" dirty="0">
                <a:solidFill>
                  <a:srgbClr val="FF0000"/>
                </a:solidFill>
              </a:rPr>
              <a:t>:</a:t>
            </a:r>
          </a:p>
          <a:p>
            <a:pPr algn="ctr"/>
            <a:r>
              <a:rPr lang="en-US" sz="2800" b="1" dirty="0">
                <a:solidFill>
                  <a:srgbClr val="FF0000"/>
                </a:solidFill>
              </a:rPr>
              <a:t>A Whole-Family &amp; Life course Approach</a:t>
            </a:r>
            <a:endParaRPr lang="el-GR" sz="2800" b="1" dirty="0">
              <a:solidFill>
                <a:srgbClr val="FF0000"/>
              </a:solidFill>
            </a:endParaRPr>
          </a:p>
        </p:txBody>
      </p:sp>
      <p:sp>
        <p:nvSpPr>
          <p:cNvPr id="6" name="TextBox 5"/>
          <p:cNvSpPr txBox="1"/>
          <p:nvPr/>
        </p:nvSpPr>
        <p:spPr>
          <a:xfrm>
            <a:off x="388909" y="1762293"/>
            <a:ext cx="8514044" cy="4524315"/>
          </a:xfrm>
          <a:prstGeom prst="rect">
            <a:avLst/>
          </a:prstGeom>
          <a:noFill/>
        </p:spPr>
        <p:txBody>
          <a:bodyPr wrap="square" rtlCol="0">
            <a:spAutoFit/>
          </a:bodyPr>
          <a:lstStyle/>
          <a:p>
            <a:pPr>
              <a:buClr>
                <a:srgbClr val="00CC00"/>
              </a:buClr>
            </a:pPr>
            <a:r>
              <a:rPr lang="en-US" sz="2400" b="1" dirty="0">
                <a:solidFill>
                  <a:prstClr val="black"/>
                </a:solidFill>
                <a:latin typeface="+mj-lt"/>
              </a:rPr>
              <a:t> </a:t>
            </a:r>
            <a:r>
              <a:rPr lang="el-GR" sz="2400" b="1" dirty="0">
                <a:solidFill>
                  <a:prstClr val="black"/>
                </a:solidFill>
                <a:latin typeface="+mj-lt"/>
              </a:rPr>
              <a:t>Στόχοι:</a:t>
            </a:r>
            <a:endParaRPr lang="en-US" sz="2400" b="1" dirty="0">
              <a:solidFill>
                <a:prstClr val="black"/>
              </a:solidFill>
              <a:latin typeface="+mj-lt"/>
            </a:endParaRPr>
          </a:p>
          <a:p>
            <a:pPr>
              <a:buClr>
                <a:srgbClr val="00CC00"/>
              </a:buClr>
            </a:pPr>
            <a:endParaRPr lang="el-GR" sz="2400" b="1" dirty="0">
              <a:solidFill>
                <a:prstClr val="black"/>
              </a:solidFill>
              <a:latin typeface="+mj-lt"/>
            </a:endParaRPr>
          </a:p>
          <a:p>
            <a:pPr marL="342900" indent="-342900">
              <a:buClr>
                <a:srgbClr val="00CC00"/>
              </a:buClr>
              <a:buFont typeface="Arial" panose="020B0604020202020204" pitchFamily="34" charset="0"/>
              <a:buChar char="•"/>
            </a:pPr>
            <a:r>
              <a:rPr lang="el-GR" sz="2400" dirty="0">
                <a:solidFill>
                  <a:prstClr val="black"/>
                </a:solidFill>
                <a:latin typeface="+mj-lt"/>
              </a:rPr>
              <a:t>Να αναπτύξει και να δοκιμάσει μια παιδαγωγική μέθοδο βασισμένη στην αφήγηση, προσαρμοσμένη σε διαφορετικές χώρες της ΕΕ, </a:t>
            </a:r>
            <a:r>
              <a:rPr lang="el-GR" sz="2400" b="1" dirty="0">
                <a:solidFill>
                  <a:srgbClr val="FF0000"/>
                </a:solidFill>
                <a:latin typeface="+mj-lt"/>
              </a:rPr>
              <a:t>με στόχο αυτούς που περιθάλπουν ηλικιωμένους</a:t>
            </a:r>
            <a:r>
              <a:rPr lang="el-GR" sz="2400" dirty="0">
                <a:solidFill>
                  <a:prstClr val="black"/>
                </a:solidFill>
                <a:latin typeface="+mj-lt"/>
              </a:rPr>
              <a:t>.</a:t>
            </a:r>
          </a:p>
          <a:p>
            <a:pPr marL="342900" indent="-342900">
              <a:buClr>
                <a:srgbClr val="00CC00"/>
              </a:buClr>
              <a:buFont typeface="Arial" panose="020B0604020202020204" pitchFamily="34" charset="0"/>
              <a:buChar char="•"/>
            </a:pPr>
            <a:endParaRPr lang="el-GR" sz="2400" dirty="0">
              <a:solidFill>
                <a:prstClr val="black"/>
              </a:solidFill>
              <a:latin typeface="+mj-lt"/>
            </a:endParaRPr>
          </a:p>
          <a:p>
            <a:pPr marL="342900" indent="-342900">
              <a:buClr>
                <a:srgbClr val="00CC00"/>
              </a:buClr>
              <a:buFont typeface="Arial" panose="020B0604020202020204" pitchFamily="34" charset="0"/>
              <a:buChar char="•"/>
            </a:pPr>
            <a:r>
              <a:rPr lang="el-GR" sz="2400" b="1" dirty="0">
                <a:solidFill>
                  <a:srgbClr val="FF0000"/>
                </a:solidFill>
                <a:latin typeface="+mj-lt"/>
              </a:rPr>
              <a:t>Να παρέχει στους περιθάλποντες </a:t>
            </a:r>
            <a:r>
              <a:rPr lang="el-GR" sz="2400" dirty="0">
                <a:solidFill>
                  <a:prstClr val="black"/>
                </a:solidFill>
                <a:latin typeface="+mj-lt"/>
              </a:rPr>
              <a:t>την ευκαιρία να συμμετάσχουν σε μια παρέμβαση που έχει σχεδιαστεί ειδικά για αυτούς. </a:t>
            </a:r>
          </a:p>
          <a:p>
            <a:pPr marL="342900" indent="-342900">
              <a:buClr>
                <a:srgbClr val="00CC00"/>
              </a:buClr>
              <a:buFont typeface="Arial" panose="020B0604020202020204" pitchFamily="34" charset="0"/>
              <a:buChar char="•"/>
            </a:pPr>
            <a:r>
              <a:rPr lang="el-GR" sz="2400" dirty="0">
                <a:solidFill>
                  <a:prstClr val="black"/>
                </a:solidFill>
                <a:latin typeface="+mj-lt"/>
              </a:rPr>
              <a:t>Να παρέχει σε </a:t>
            </a:r>
            <a:r>
              <a:rPr lang="el-GR" sz="2400" b="1" dirty="0">
                <a:solidFill>
                  <a:srgbClr val="FF0000"/>
                </a:solidFill>
                <a:latin typeface="+mj-lt"/>
              </a:rPr>
              <a:t>επαγγελματίες που εργάζονται με περιθάλποντες</a:t>
            </a:r>
            <a:r>
              <a:rPr lang="el-GR" sz="2400" dirty="0">
                <a:solidFill>
                  <a:prstClr val="black"/>
                </a:solidFill>
                <a:latin typeface="+mj-lt"/>
              </a:rPr>
              <a:t> το μάθημα E-</a:t>
            </a:r>
            <a:r>
              <a:rPr lang="el-GR" sz="2400" dirty="0" err="1">
                <a:solidFill>
                  <a:prstClr val="black"/>
                </a:solidFill>
                <a:latin typeface="+mj-lt"/>
              </a:rPr>
              <a:t>Learning</a:t>
            </a:r>
            <a:r>
              <a:rPr lang="el-GR" sz="2400" dirty="0">
                <a:solidFill>
                  <a:prstClr val="black"/>
                </a:solidFill>
                <a:latin typeface="+mj-lt"/>
              </a:rPr>
              <a:t> S.IN.CA.L.A (MOOC).</a:t>
            </a:r>
            <a:endParaRPr lang="en-GB" sz="2400" dirty="0">
              <a:solidFill>
                <a:prstClr val="black"/>
              </a:solidFill>
              <a:latin typeface="+mj-lt"/>
            </a:endParaRPr>
          </a:p>
        </p:txBody>
      </p:sp>
      <p:grpSp>
        <p:nvGrpSpPr>
          <p:cNvPr id="8" name="Ομάδα 7"/>
          <p:cNvGrpSpPr/>
          <p:nvPr/>
        </p:nvGrpSpPr>
        <p:grpSpPr>
          <a:xfrm>
            <a:off x="8910651" y="4425302"/>
            <a:ext cx="2429960" cy="1594814"/>
            <a:chOff x="6256071" y="1584176"/>
            <a:chExt cx="2355232" cy="1965095"/>
          </a:xfrm>
          <a:solidFill>
            <a:srgbClr val="79A400"/>
          </a:solidFill>
          <a:scene3d>
            <a:camera prst="orthographicFront"/>
            <a:lightRig rig="flat" dir="t"/>
          </a:scene3d>
        </p:grpSpPr>
        <p:sp>
          <p:nvSpPr>
            <p:cNvPr id="9" name="Έλλειψη 8"/>
            <p:cNvSpPr/>
            <p:nvPr/>
          </p:nvSpPr>
          <p:spPr>
            <a:xfrm>
              <a:off x="6256071" y="1584176"/>
              <a:ext cx="2355232" cy="1965095"/>
            </a:xfrm>
            <a:prstGeom prst="ellipse">
              <a:avLst/>
            </a:prstGeom>
            <a:solidFill>
              <a:srgbClr val="4D4D4D"/>
            </a:solidFill>
            <a:sp3d prstMaterial="plastic">
              <a:bevelT w="120900" h="88900"/>
              <a:bevelB w="88900" h="31750" prst="angle"/>
            </a:sp3d>
          </p:spPr>
          <p:style>
            <a:lnRef idx="0">
              <a:schemeClr val="lt1">
                <a:hueOff val="0"/>
                <a:satOff val="0"/>
                <a:lumOff val="0"/>
                <a:alphaOff val="0"/>
              </a:schemeClr>
            </a:lnRef>
            <a:fillRef idx="3">
              <a:schemeClr val="accent3">
                <a:shade val="50000"/>
                <a:hueOff val="0"/>
                <a:satOff val="0"/>
                <a:lumOff val="0"/>
                <a:alphaOff val="0"/>
              </a:schemeClr>
            </a:fillRef>
            <a:effectRef idx="2">
              <a:schemeClr val="accent3">
                <a:shade val="50000"/>
                <a:hueOff val="0"/>
                <a:satOff val="0"/>
                <a:lumOff val="0"/>
                <a:alphaOff val="0"/>
              </a:schemeClr>
            </a:effectRef>
            <a:fontRef idx="minor">
              <a:schemeClr val="lt1"/>
            </a:fontRef>
          </p:style>
        </p:sp>
        <p:sp>
          <p:nvSpPr>
            <p:cNvPr id="10" name="Έλλειψη 4"/>
            <p:cNvSpPr/>
            <p:nvPr/>
          </p:nvSpPr>
          <p:spPr>
            <a:xfrm>
              <a:off x="6600987" y="1871957"/>
              <a:ext cx="1665400" cy="1389533"/>
            </a:xfrm>
            <a:prstGeom prst="rect">
              <a:avLst/>
            </a:prstGeom>
            <a:noFill/>
            <a:sp3d/>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000" b="1" dirty="0">
                  <a:solidFill>
                    <a:prstClr val="white"/>
                  </a:solidFill>
                  <a:effectLst>
                    <a:outerShdw blurRad="38100" dist="38100" dir="2700000" algn="tl">
                      <a:srgbClr val="000000">
                        <a:alpha val="43137"/>
                      </a:srgbClr>
                    </a:outerShdw>
                  </a:effectLst>
                  <a:latin typeface="Calibri"/>
                </a:rPr>
                <a:t>Building Resilience and Coping</a:t>
              </a:r>
              <a:endParaRPr lang="el-GR" sz="2000" b="1" dirty="0">
                <a:solidFill>
                  <a:prstClr val="white"/>
                </a:solidFill>
                <a:effectLst>
                  <a:outerShdw blurRad="38100" dist="38100" dir="2700000" algn="tl">
                    <a:srgbClr val="000000">
                      <a:alpha val="43137"/>
                    </a:srgbClr>
                  </a:outerShdw>
                </a:effectLst>
                <a:latin typeface="Calibri"/>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4139" y="1480694"/>
            <a:ext cx="2836595" cy="3316020"/>
          </a:xfrm>
          <a:prstGeom prst="rect">
            <a:avLst/>
          </a:prstGeom>
          <a:noFill/>
          <a:ln>
            <a:noFill/>
          </a:ln>
          <a:effectLst>
            <a:reflection blurRad="6350" stA="50000" endA="300" endPos="38500" dist="50800" dir="5400000" sy="-100000" algn="bl" rotWithShape="0"/>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Ορθογώνιο 1"/>
          <p:cNvSpPr/>
          <p:nvPr/>
        </p:nvSpPr>
        <p:spPr>
          <a:xfrm>
            <a:off x="5787490" y="1523766"/>
            <a:ext cx="2225482" cy="477054"/>
          </a:xfrm>
          <a:prstGeom prst="rect">
            <a:avLst/>
          </a:prstGeom>
        </p:spPr>
        <p:txBody>
          <a:bodyPr wrap="none">
            <a:spAutoFit/>
          </a:bodyPr>
          <a:lstStyle/>
          <a:p>
            <a:pPr algn="ctr"/>
            <a:r>
              <a:rPr lang="en-US" sz="2500" dirty="0">
                <a:solidFill>
                  <a:prstClr val="black"/>
                </a:solidFill>
                <a:hlinkClick r:id="rId4"/>
              </a:rPr>
              <a:t>www.sincala.eu</a:t>
            </a:r>
            <a:endParaRPr lang="el-GR" sz="2500" dirty="0">
              <a:solidFill>
                <a:prstClr val="black"/>
              </a:solidFill>
            </a:endParaRPr>
          </a:p>
        </p:txBody>
      </p:sp>
    </p:spTree>
    <p:extLst>
      <p:ext uri="{BB962C8B-B14F-4D97-AF65-F5344CB8AC3E}">
        <p14:creationId xmlns:p14="http://schemas.microsoft.com/office/powerpoint/2010/main" val="55434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27528" y="1674465"/>
            <a:ext cx="7965233" cy="4985980"/>
          </a:xfrm>
          <a:prstGeom prst="rect">
            <a:avLst/>
          </a:prstGeom>
          <a:noFill/>
        </p:spPr>
        <p:txBody>
          <a:bodyPr wrap="square" rtlCol="0">
            <a:spAutoFit/>
          </a:bodyPr>
          <a:lstStyle/>
          <a:p>
            <a:pPr marL="342900" indent="-342900">
              <a:buClr>
                <a:srgbClr val="00CC00"/>
              </a:buClr>
              <a:buFont typeface="Arial" panose="020B0604020202020204" pitchFamily="34" charset="0"/>
              <a:buChar char="•"/>
            </a:pPr>
            <a:r>
              <a:rPr lang="en-US" sz="2000" b="1" dirty="0">
                <a:solidFill>
                  <a:prstClr val="black"/>
                </a:solidFill>
              </a:rPr>
              <a:t>Women’s Support and Information Centre (WSIC)</a:t>
            </a:r>
            <a:r>
              <a:rPr lang="el-GR" sz="2000" b="1" dirty="0">
                <a:solidFill>
                  <a:prstClr val="black"/>
                </a:solidFill>
              </a:rPr>
              <a:t> </a:t>
            </a:r>
            <a:r>
              <a:rPr lang="en-GB" sz="2000" dirty="0">
                <a:solidFill>
                  <a:prstClr val="black"/>
                </a:solidFill>
                <a:latin typeface="Calibri"/>
              </a:rPr>
              <a:t>(</a:t>
            </a:r>
            <a:r>
              <a:rPr lang="en-GB" sz="2000" i="1" dirty="0">
                <a:solidFill>
                  <a:prstClr val="black"/>
                </a:solidFill>
                <a:latin typeface="Calibri"/>
              </a:rPr>
              <a:t>Estonia)</a:t>
            </a:r>
          </a:p>
          <a:p>
            <a:pPr marL="342900" indent="-342900">
              <a:buClr>
                <a:srgbClr val="00CC00"/>
              </a:buClr>
              <a:buFont typeface="Arial" panose="020B0604020202020204" pitchFamily="34" charset="0"/>
              <a:buChar char="•"/>
            </a:pPr>
            <a:endParaRPr lang="en-GB" sz="2000" i="1" dirty="0">
              <a:solidFill>
                <a:prstClr val="black"/>
              </a:solidFill>
              <a:latin typeface="Calibri"/>
            </a:endParaRPr>
          </a:p>
          <a:p>
            <a:pPr marL="342900" indent="-342900">
              <a:buClr>
                <a:srgbClr val="00CC00"/>
              </a:buClr>
              <a:buFont typeface="Arial" panose="020B0604020202020204" pitchFamily="34" charset="0"/>
              <a:buChar char="•"/>
            </a:pPr>
            <a:r>
              <a:rPr lang="en-GB" sz="2000" b="1" dirty="0">
                <a:solidFill>
                  <a:prstClr val="black"/>
                </a:solidFill>
                <a:latin typeface="Calibri"/>
              </a:rPr>
              <a:t>Greek Association of Alzheimer’s Disease and Related Disorders (Alzheimer Hellas)  </a:t>
            </a:r>
            <a:r>
              <a:rPr lang="en-GB" sz="2000" dirty="0">
                <a:solidFill>
                  <a:prstClr val="black"/>
                </a:solidFill>
                <a:latin typeface="Calibri"/>
              </a:rPr>
              <a:t>(</a:t>
            </a:r>
            <a:r>
              <a:rPr lang="en-GB" sz="2000" i="1" dirty="0">
                <a:solidFill>
                  <a:prstClr val="black"/>
                </a:solidFill>
                <a:latin typeface="Calibri"/>
              </a:rPr>
              <a:t>Greece</a:t>
            </a:r>
            <a:r>
              <a:rPr lang="en-GB" sz="2000" dirty="0">
                <a:solidFill>
                  <a:prstClr val="black"/>
                </a:solidFill>
                <a:latin typeface="Calibri"/>
              </a:rPr>
              <a:t>) </a:t>
            </a:r>
          </a:p>
          <a:p>
            <a:pPr marL="342900" indent="-342900">
              <a:buClr>
                <a:srgbClr val="00CC00"/>
              </a:buClr>
              <a:buFont typeface="Arial" panose="020B0604020202020204" pitchFamily="34" charset="0"/>
              <a:buChar char="•"/>
            </a:pPr>
            <a:endParaRPr lang="en-GB" sz="2000" dirty="0">
              <a:solidFill>
                <a:prstClr val="black"/>
              </a:solidFill>
              <a:latin typeface="Calibri"/>
            </a:endParaRPr>
          </a:p>
          <a:p>
            <a:pPr marL="342900" indent="-342900">
              <a:buClr>
                <a:srgbClr val="00CC00"/>
              </a:buClr>
              <a:buFont typeface="Arial" panose="020B0604020202020204" pitchFamily="34" charset="0"/>
              <a:buChar char="•"/>
            </a:pPr>
            <a:r>
              <a:rPr lang="en-US" sz="2000" b="1" dirty="0">
                <a:solidFill>
                  <a:prstClr val="black"/>
                </a:solidFill>
              </a:rPr>
              <a:t>Union of Women Associations of Heraklion </a:t>
            </a:r>
            <a:r>
              <a:rPr lang="en-GB" sz="2000" i="1" dirty="0">
                <a:solidFill>
                  <a:prstClr val="black"/>
                </a:solidFill>
                <a:latin typeface="Calibri"/>
              </a:rPr>
              <a:t>(Greece)</a:t>
            </a:r>
          </a:p>
          <a:p>
            <a:pPr marL="342900" indent="-342900">
              <a:buClr>
                <a:srgbClr val="00CC00"/>
              </a:buClr>
              <a:buFont typeface="Arial" panose="020B0604020202020204" pitchFamily="34" charset="0"/>
              <a:buChar char="•"/>
            </a:pPr>
            <a:endParaRPr lang="en-GB" sz="2000" i="1" dirty="0">
              <a:solidFill>
                <a:prstClr val="black"/>
              </a:solidFill>
              <a:latin typeface="Calibri"/>
            </a:endParaRPr>
          </a:p>
          <a:p>
            <a:pPr marL="342900" indent="-342900">
              <a:buClr>
                <a:srgbClr val="00CC00"/>
              </a:buClr>
              <a:buFont typeface="Arial" panose="020B0604020202020204" pitchFamily="34" charset="0"/>
              <a:buChar char="•"/>
            </a:pPr>
            <a:r>
              <a:rPr lang="en-GB" sz="2000" b="1" dirty="0" err="1">
                <a:solidFill>
                  <a:prstClr val="black"/>
                </a:solidFill>
                <a:latin typeface="Calibri"/>
              </a:rPr>
              <a:t>Anziani</a:t>
            </a:r>
            <a:r>
              <a:rPr lang="en-GB" sz="2000" b="1" dirty="0">
                <a:solidFill>
                  <a:prstClr val="black"/>
                </a:solidFill>
                <a:latin typeface="Calibri"/>
              </a:rPr>
              <a:t> e non solo </a:t>
            </a:r>
            <a:r>
              <a:rPr lang="en-GB" sz="2000" i="1" dirty="0">
                <a:solidFill>
                  <a:prstClr val="black"/>
                </a:solidFill>
                <a:latin typeface="Calibri"/>
              </a:rPr>
              <a:t>(Italy)</a:t>
            </a:r>
            <a:r>
              <a:rPr lang="en-GB" sz="2000" dirty="0">
                <a:solidFill>
                  <a:prstClr val="black"/>
                </a:solidFill>
                <a:latin typeface="Calibri"/>
              </a:rPr>
              <a:t> </a:t>
            </a:r>
          </a:p>
          <a:p>
            <a:pPr marL="342900" indent="-342900">
              <a:buClr>
                <a:srgbClr val="00CC00"/>
              </a:buClr>
              <a:buFont typeface="Arial" panose="020B0604020202020204" pitchFamily="34" charset="0"/>
              <a:buChar char="•"/>
            </a:pPr>
            <a:endParaRPr lang="en-GB" sz="2000" dirty="0">
              <a:solidFill>
                <a:prstClr val="black"/>
              </a:solidFill>
              <a:latin typeface="Calibri"/>
            </a:endParaRPr>
          </a:p>
          <a:p>
            <a:pPr marL="342900" indent="-342900">
              <a:buClr>
                <a:srgbClr val="00CC00"/>
              </a:buClr>
              <a:buFont typeface="Arial" panose="020B0604020202020204" pitchFamily="34" charset="0"/>
              <a:buChar char="•"/>
            </a:pPr>
            <a:r>
              <a:rPr lang="en-GB" sz="2000" b="1" dirty="0">
                <a:solidFill>
                  <a:prstClr val="black"/>
                </a:solidFill>
                <a:latin typeface="Calibri"/>
              </a:rPr>
              <a:t>CASO50+ Centro de </a:t>
            </a:r>
            <a:r>
              <a:rPr lang="en-GB" sz="2000" b="1" dirty="0" err="1">
                <a:solidFill>
                  <a:prstClr val="black"/>
                </a:solidFill>
                <a:latin typeface="Calibri"/>
              </a:rPr>
              <a:t>Atendimento</a:t>
            </a:r>
            <a:r>
              <a:rPr lang="en-GB" sz="2000" b="1" dirty="0">
                <a:solidFill>
                  <a:prstClr val="black"/>
                </a:solidFill>
                <a:latin typeface="Calibri"/>
              </a:rPr>
              <a:t> e </a:t>
            </a:r>
            <a:r>
              <a:rPr lang="en-GB" sz="2000" b="1" dirty="0" err="1">
                <a:solidFill>
                  <a:prstClr val="black"/>
                </a:solidFill>
                <a:latin typeface="Calibri"/>
              </a:rPr>
              <a:t>Servicos</a:t>
            </a:r>
            <a:r>
              <a:rPr lang="en-GB" sz="2000" b="1" dirty="0">
                <a:solidFill>
                  <a:prstClr val="black"/>
                </a:solidFill>
                <a:latin typeface="Calibri"/>
              </a:rPr>
              <a:t> 50+, </a:t>
            </a:r>
            <a:r>
              <a:rPr lang="en-GB" sz="2000" b="1" dirty="0" err="1">
                <a:solidFill>
                  <a:prstClr val="black"/>
                </a:solidFill>
                <a:latin typeface="Calibri"/>
              </a:rPr>
              <a:t>Associacao</a:t>
            </a:r>
            <a:r>
              <a:rPr lang="en-GB" sz="2000" b="1" dirty="0">
                <a:solidFill>
                  <a:prstClr val="black"/>
                </a:solidFill>
                <a:latin typeface="Calibri"/>
              </a:rPr>
              <a:t> </a:t>
            </a:r>
            <a:r>
              <a:rPr lang="en-GB" sz="2000" i="1" dirty="0">
                <a:solidFill>
                  <a:prstClr val="black"/>
                </a:solidFill>
                <a:latin typeface="Calibri"/>
              </a:rPr>
              <a:t>(Portugal)</a:t>
            </a:r>
            <a:r>
              <a:rPr lang="en-GB" sz="2000" dirty="0">
                <a:solidFill>
                  <a:prstClr val="black"/>
                </a:solidFill>
                <a:latin typeface="Calibri"/>
              </a:rPr>
              <a:t> </a:t>
            </a:r>
          </a:p>
          <a:p>
            <a:pPr marL="342900" indent="-342900">
              <a:buClr>
                <a:srgbClr val="00CC00"/>
              </a:buClr>
              <a:buFont typeface="Arial" panose="020B0604020202020204" pitchFamily="34" charset="0"/>
              <a:buChar char="•"/>
            </a:pPr>
            <a:endParaRPr lang="en-GB" sz="2000" dirty="0">
              <a:solidFill>
                <a:prstClr val="black"/>
              </a:solidFill>
              <a:latin typeface="Calibri"/>
            </a:endParaRPr>
          </a:p>
          <a:p>
            <a:pPr marL="342900" indent="-342900">
              <a:buClr>
                <a:srgbClr val="00CC00"/>
              </a:buClr>
              <a:buFont typeface="Arial" panose="020B0604020202020204" pitchFamily="34" charset="0"/>
              <a:buChar char="•"/>
            </a:pPr>
            <a:r>
              <a:rPr lang="en-GB" sz="2000" b="1" dirty="0" err="1">
                <a:solidFill>
                  <a:prstClr val="black"/>
                </a:solidFill>
                <a:latin typeface="Calibri"/>
              </a:rPr>
              <a:t>Spomincica</a:t>
            </a:r>
            <a:r>
              <a:rPr lang="en-GB" sz="2000" b="1" dirty="0">
                <a:solidFill>
                  <a:prstClr val="black"/>
                </a:solidFill>
                <a:latin typeface="Calibri"/>
              </a:rPr>
              <a:t>, Alzheimer </a:t>
            </a:r>
            <a:r>
              <a:rPr lang="en-GB" sz="2000" b="1" dirty="0" err="1">
                <a:solidFill>
                  <a:prstClr val="black"/>
                </a:solidFill>
                <a:latin typeface="Calibri"/>
              </a:rPr>
              <a:t>Slovenija</a:t>
            </a:r>
            <a:r>
              <a:rPr lang="en-GB" sz="2000" b="1" dirty="0">
                <a:solidFill>
                  <a:prstClr val="black"/>
                </a:solidFill>
                <a:latin typeface="Calibri"/>
              </a:rPr>
              <a:t> </a:t>
            </a:r>
            <a:r>
              <a:rPr lang="en-GB" sz="2000" i="1" dirty="0">
                <a:solidFill>
                  <a:prstClr val="black"/>
                </a:solidFill>
                <a:latin typeface="Calibri"/>
              </a:rPr>
              <a:t>(Slovenia) </a:t>
            </a:r>
          </a:p>
          <a:p>
            <a:pPr marL="342900" indent="-342900">
              <a:buClr>
                <a:srgbClr val="00CC00"/>
              </a:buClr>
              <a:buFont typeface="Arial" panose="020B0604020202020204" pitchFamily="34" charset="0"/>
              <a:buChar char="•"/>
            </a:pPr>
            <a:endParaRPr lang="en-GB" sz="2000" b="1" i="1" dirty="0">
              <a:solidFill>
                <a:prstClr val="black"/>
              </a:solidFill>
              <a:latin typeface="Calibri"/>
            </a:endParaRPr>
          </a:p>
          <a:p>
            <a:pPr marL="342900" indent="-342900">
              <a:buClr>
                <a:srgbClr val="00CC00"/>
              </a:buClr>
              <a:buFont typeface="Arial" panose="020B0604020202020204" pitchFamily="34" charset="0"/>
              <a:buChar char="•"/>
            </a:pPr>
            <a:r>
              <a:rPr lang="en-US" b="1" dirty="0"/>
              <a:t>TARTU ULIKOOL -</a:t>
            </a:r>
            <a:r>
              <a:rPr lang="en-US" dirty="0"/>
              <a:t>University of Tartu (</a:t>
            </a:r>
            <a:r>
              <a:rPr lang="en-US" i="1" dirty="0"/>
              <a:t>UT</a:t>
            </a:r>
            <a:r>
              <a:rPr lang="en-US" dirty="0"/>
              <a:t>)</a:t>
            </a:r>
          </a:p>
          <a:p>
            <a:pPr marL="342900" indent="-342900">
              <a:buClr>
                <a:srgbClr val="00CC00"/>
              </a:buClr>
              <a:buFont typeface="Arial" panose="020B0604020202020204" pitchFamily="34" charset="0"/>
              <a:buChar char="•"/>
            </a:pPr>
            <a:endParaRPr lang="en-GB" sz="2000" i="1" dirty="0">
              <a:solidFill>
                <a:prstClr val="black"/>
              </a:solidFill>
              <a:latin typeface="Calibri"/>
            </a:endParaRPr>
          </a:p>
          <a:p>
            <a:pPr marL="342900" indent="-342900">
              <a:buClr>
                <a:srgbClr val="00CC00"/>
              </a:buClr>
              <a:buFont typeface="Arial" panose="020B0604020202020204" pitchFamily="34" charset="0"/>
              <a:buChar char="•"/>
            </a:pPr>
            <a:endParaRPr lang="en-US" sz="2000" dirty="0">
              <a:solidFill>
                <a:prstClr val="black"/>
              </a:solidFill>
              <a:latin typeface="Calibri"/>
            </a:endParaRPr>
          </a:p>
        </p:txBody>
      </p:sp>
      <p:pic>
        <p:nvPicPr>
          <p:cNvPr id="9" name="Εικόνα 8"/>
          <p:cNvPicPr>
            <a:picLocks noChangeAspect="1"/>
          </p:cNvPicPr>
          <p:nvPr/>
        </p:nvPicPr>
        <p:blipFill rotWithShape="1">
          <a:blip r:embed="rId3" cstate="print">
            <a:extLst>
              <a:ext uri="{28A0092B-C50C-407E-A947-70E740481C1C}">
                <a14:useLocalDpi xmlns:a14="http://schemas.microsoft.com/office/drawing/2010/main" val="0"/>
              </a:ext>
            </a:extLst>
          </a:blip>
          <a:srcRect l="7191" t="8323" r="7500" b="9260"/>
          <a:stretch/>
        </p:blipFill>
        <p:spPr>
          <a:xfrm>
            <a:off x="10336720" y="2356351"/>
            <a:ext cx="1091545" cy="619865"/>
          </a:xfrm>
          <a:prstGeom prst="rect">
            <a:avLst/>
          </a:prstGeom>
        </p:spPr>
      </p:pic>
      <p:pic>
        <p:nvPicPr>
          <p:cNvPr id="11" name="Google Shape;172;p20"/>
          <p:cNvPicPr preferRelativeResize="0"/>
          <p:nvPr/>
        </p:nvPicPr>
        <p:blipFill rotWithShape="1">
          <a:blip r:embed="rId4">
            <a:alphaModFix/>
          </a:blip>
          <a:srcRect/>
          <a:stretch/>
        </p:blipFill>
        <p:spPr>
          <a:xfrm>
            <a:off x="9989502" y="3749579"/>
            <a:ext cx="1356996" cy="524333"/>
          </a:xfrm>
          <a:prstGeom prst="rect">
            <a:avLst/>
          </a:prstGeom>
          <a:noFill/>
          <a:ln>
            <a:noFill/>
          </a:ln>
        </p:spPr>
      </p:pic>
      <p:pic>
        <p:nvPicPr>
          <p:cNvPr id="12" name="Picture 3" descr="E:\CUIDEM\Imagem\Logos\Logo CASO5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6360" y="4444265"/>
            <a:ext cx="1404675" cy="233018"/>
          </a:xfrm>
          <a:prstGeom prst="rect">
            <a:avLst/>
          </a:prstGeom>
          <a:noFill/>
          <a:extLst>
            <a:ext uri="{909E8E84-426E-40DD-AFC4-6F175D3DCCD1}">
              <a14:hiddenFill xmlns:a14="http://schemas.microsoft.com/office/drawing/2010/main">
                <a:solidFill>
                  <a:srgbClr val="FFFFFF"/>
                </a:solidFill>
              </a14:hiddenFill>
            </a:ext>
          </a:extLst>
        </p:spPr>
      </p:pic>
      <p:pic>
        <p:nvPicPr>
          <p:cNvPr id="13" name="Εικόνα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6026" y="4963686"/>
            <a:ext cx="1623603" cy="432961"/>
          </a:xfrm>
          <a:prstGeom prst="rect">
            <a:avLst/>
          </a:prstGeom>
        </p:spPr>
      </p:pic>
      <p:graphicFrame>
        <p:nvGraphicFramePr>
          <p:cNvPr id="2" name="Πίνακας 1"/>
          <p:cNvGraphicFramePr>
            <a:graphicFrameLocks noGrp="1"/>
          </p:cNvGraphicFramePr>
          <p:nvPr/>
        </p:nvGraphicFramePr>
        <p:xfrm>
          <a:off x="226608" y="1920240"/>
          <a:ext cx="2183525" cy="4328160"/>
        </p:xfrm>
        <a:graphic>
          <a:graphicData uri="http://schemas.openxmlformats.org/drawingml/2006/table">
            <a:tbl>
              <a:tblPr>
                <a:effectLst>
                  <a:outerShdw blurRad="50800" dist="38100" dir="2700000" algn="tl" rotWithShape="0">
                    <a:prstClr val="black">
                      <a:alpha val="40000"/>
                    </a:prstClr>
                  </a:outerShdw>
                </a:effectLst>
              </a:tblPr>
              <a:tblGrid>
                <a:gridCol w="2183525">
                  <a:extLst>
                    <a:ext uri="{9D8B030D-6E8A-4147-A177-3AD203B41FA5}">
                      <a16:colId xmlns:a16="http://schemas.microsoft.com/office/drawing/2014/main" val="20000"/>
                    </a:ext>
                  </a:extLst>
                </a:gridCol>
              </a:tblGrid>
              <a:tr h="1000439">
                <a:tc>
                  <a:txBody>
                    <a:bodyPr/>
                    <a:lstStyle/>
                    <a:p>
                      <a:pPr marL="0" marR="0" lvl="0" indent="0" algn="l" defTabSz="914400" rtl="0" eaLnBrk="1" fontAlgn="auto" latinLnBrk="0" hangingPunct="1">
                        <a:lnSpc>
                          <a:spcPct val="100000"/>
                        </a:lnSpc>
                        <a:spcBef>
                          <a:spcPts val="0"/>
                        </a:spcBef>
                        <a:spcAft>
                          <a:spcPts val="0"/>
                        </a:spcAft>
                        <a:buClr>
                          <a:srgbClr val="00CC00"/>
                        </a:buClr>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Start</a:t>
                      </a:r>
                      <a:r>
                        <a:rPr kumimoji="0" lang="en-US" sz="20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
                          <a:srgbClr val="00CC00"/>
                        </a:buClr>
                        <a:buSzTx/>
                        <a:buFontTx/>
                        <a:buNone/>
                        <a:tabLst/>
                        <a:defRPr/>
                      </a:pPr>
                      <a:r>
                        <a:rPr kumimoji="0" lang="el-GR" sz="2000" b="0" i="0" u="none" strike="noStrike" kern="1200" cap="none" spc="0" normalizeH="0" baseline="0" noProof="0" dirty="0">
                          <a:ln>
                            <a:noFill/>
                          </a:ln>
                          <a:solidFill>
                            <a:prstClr val="black"/>
                          </a:solidFill>
                          <a:effectLst/>
                          <a:uLnTx/>
                          <a:uFillTx/>
                          <a:latin typeface="+mn-lt"/>
                          <a:ea typeface="+mn-ea"/>
                          <a:cs typeface="+mn-cs"/>
                        </a:rPr>
                        <a:t>Νοέμβριος</a:t>
                      </a:r>
                      <a:r>
                        <a:rPr kumimoji="0" lang="en-US" sz="2000" b="0" i="0" u="none" strike="noStrike" kern="1200" cap="none" spc="0" normalizeH="0" baseline="0" noProof="0" dirty="0">
                          <a:ln>
                            <a:noFill/>
                          </a:ln>
                          <a:solidFill>
                            <a:prstClr val="black"/>
                          </a:solidFill>
                          <a:effectLst/>
                          <a:uLnTx/>
                          <a:uFillTx/>
                          <a:latin typeface="+mn-lt"/>
                          <a:ea typeface="+mn-ea"/>
                          <a:cs typeface="+mn-cs"/>
                        </a:rPr>
                        <a:t> 2020</a:t>
                      </a:r>
                    </a:p>
                    <a:p>
                      <a:endParaRPr lang="el-GR" sz="20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00439">
                <a:tc>
                  <a:txBody>
                    <a:bodyPr/>
                    <a:lstStyle/>
                    <a:p>
                      <a:pPr marL="0" marR="0" lvl="0" indent="0" algn="l" defTabSz="914400" rtl="0" eaLnBrk="1" fontAlgn="auto" latinLnBrk="0" hangingPunct="1">
                        <a:lnSpc>
                          <a:spcPct val="100000"/>
                        </a:lnSpc>
                        <a:spcBef>
                          <a:spcPts val="0"/>
                        </a:spcBef>
                        <a:spcAft>
                          <a:spcPts val="0"/>
                        </a:spcAft>
                        <a:buClr>
                          <a:srgbClr val="00CC00"/>
                        </a:buClr>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mn-lt"/>
                          <a:ea typeface="+mn-ea"/>
                          <a:cs typeface="+mn-cs"/>
                        </a:rPr>
                        <a:t>End:</a:t>
                      </a:r>
                    </a:p>
                    <a:p>
                      <a:pPr marL="0" marR="0" lvl="0" indent="0" algn="l" defTabSz="914400" rtl="0" eaLnBrk="1" fontAlgn="auto" latinLnBrk="0" hangingPunct="1">
                        <a:lnSpc>
                          <a:spcPct val="100000"/>
                        </a:lnSpc>
                        <a:spcBef>
                          <a:spcPts val="0"/>
                        </a:spcBef>
                        <a:spcAft>
                          <a:spcPts val="0"/>
                        </a:spcAft>
                        <a:buClr>
                          <a:srgbClr val="00CC00"/>
                        </a:buClr>
                        <a:buSzTx/>
                        <a:buFont typeface="Arial" panose="020B0604020202020204" pitchFamily="34" charset="0"/>
                        <a:buNone/>
                        <a:tabLst/>
                        <a:defRPr/>
                      </a:pPr>
                      <a:r>
                        <a:rPr kumimoji="0" lang="el-GR" sz="2000" b="0" i="0" u="none" strike="noStrike" kern="1200" cap="none" spc="0" normalizeH="0" baseline="0" noProof="0" dirty="0">
                          <a:ln>
                            <a:noFill/>
                          </a:ln>
                          <a:solidFill>
                            <a:prstClr val="black"/>
                          </a:solidFill>
                          <a:effectLst/>
                          <a:uLnTx/>
                          <a:uFillTx/>
                          <a:latin typeface="+mn-lt"/>
                          <a:ea typeface="+mn-ea"/>
                          <a:cs typeface="+mn-cs"/>
                        </a:rPr>
                        <a:t>Απρίλιος</a:t>
                      </a:r>
                      <a:r>
                        <a:rPr kumimoji="0" lang="en-US" sz="2000" b="0" i="0" u="none" strike="noStrike" kern="1200" cap="none" spc="0" normalizeH="0" baseline="0" noProof="0" dirty="0">
                          <a:ln>
                            <a:noFill/>
                          </a:ln>
                          <a:solidFill>
                            <a:prstClr val="black"/>
                          </a:solidFill>
                          <a:effectLst/>
                          <a:uLnTx/>
                          <a:uFillTx/>
                          <a:latin typeface="+mn-lt"/>
                          <a:ea typeface="+mn-ea"/>
                          <a:cs typeface="+mn-cs"/>
                        </a:rPr>
                        <a:t> 2023</a:t>
                      </a:r>
                    </a:p>
                    <a:p>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9405">
                <a:tc>
                  <a:txBody>
                    <a:bodyPr/>
                    <a:lstStyle/>
                    <a:p>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36280">
                <a:tc>
                  <a:txBody>
                    <a:bodyPr/>
                    <a:lstStyle/>
                    <a:p>
                      <a:pPr marL="0" marR="0" lvl="0" indent="0" algn="l" defTabSz="914400" rtl="0" eaLnBrk="1" fontAlgn="auto" latinLnBrk="0" hangingPunct="1">
                        <a:lnSpc>
                          <a:spcPct val="100000"/>
                        </a:lnSpc>
                        <a:spcBef>
                          <a:spcPts val="0"/>
                        </a:spcBef>
                        <a:spcAft>
                          <a:spcPts val="0"/>
                        </a:spcAft>
                        <a:buClr>
                          <a:srgbClr val="00CC00"/>
                        </a:buClr>
                        <a:buSzTx/>
                        <a:buFont typeface="Arial" panose="020B0604020202020204" pitchFamily="34" charset="0"/>
                        <a:buNone/>
                        <a:tabLst/>
                        <a:defRPr/>
                      </a:pPr>
                      <a:r>
                        <a:rPr kumimoji="0" lang="el-GR" sz="2000" b="1" i="0" u="none" strike="noStrike" kern="1200" cap="none" spc="0" normalizeH="0" baseline="0" noProof="0" dirty="0">
                          <a:ln>
                            <a:noFill/>
                          </a:ln>
                          <a:solidFill>
                            <a:prstClr val="black"/>
                          </a:solidFill>
                          <a:effectLst/>
                          <a:uLnTx/>
                          <a:uFillTx/>
                          <a:latin typeface="+mn-lt"/>
                          <a:ea typeface="+mn-ea"/>
                          <a:cs typeface="+mn-cs"/>
                        </a:rPr>
                        <a:t>Ομάδες στόχος</a:t>
                      </a:r>
                      <a:r>
                        <a:rPr kumimoji="0" lang="en-US" sz="20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
                          <a:srgbClr val="00CC00"/>
                        </a:buClr>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1. </a:t>
                      </a:r>
                      <a:r>
                        <a:rPr kumimoji="0" lang="el-GR" sz="2000" b="0" i="0" u="none" strike="noStrike" kern="1200" cap="none" spc="0" normalizeH="0" baseline="0" noProof="0" dirty="0">
                          <a:ln>
                            <a:noFill/>
                          </a:ln>
                          <a:solidFill>
                            <a:prstClr val="black"/>
                          </a:solidFill>
                          <a:effectLst/>
                          <a:uLnTx/>
                          <a:uFillTx/>
                          <a:latin typeface="+mn-lt"/>
                          <a:ea typeface="+mn-ea"/>
                          <a:cs typeface="+mn-cs"/>
                        </a:rPr>
                        <a:t>Περιθάλποντες</a:t>
                      </a: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CC00"/>
                        </a:buClr>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2. </a:t>
                      </a:r>
                      <a:r>
                        <a:rPr kumimoji="0" lang="el-GR" sz="2000" b="0" i="0" u="none" strike="noStrike" kern="1200" cap="none" spc="0" normalizeH="0" baseline="0" noProof="0" dirty="0">
                          <a:ln>
                            <a:noFill/>
                          </a:ln>
                          <a:solidFill>
                            <a:prstClr val="black"/>
                          </a:solidFill>
                          <a:effectLst/>
                          <a:uLnTx/>
                          <a:uFillTx/>
                          <a:latin typeface="+mn-lt"/>
                          <a:ea typeface="+mn-ea"/>
                          <a:cs typeface="+mn-cs"/>
                        </a:rPr>
                        <a:t>Εκπαιδευτές και Επαγγελματίες που εργάζονται με περιθάλποντες</a:t>
                      </a:r>
                      <a:endParaRPr lang="el-G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extLst>
                  <a:ext uri="{0D108BD9-81ED-4DB2-BD59-A6C34878D82A}">
                    <a16:rowId xmlns:a16="http://schemas.microsoft.com/office/drawing/2014/main" val="10003"/>
                  </a:ext>
                </a:extLst>
              </a:tr>
            </a:tbl>
          </a:graphicData>
        </a:graphic>
      </p:graphicFrame>
      <p:sp>
        <p:nvSpPr>
          <p:cNvPr id="17" name="TextBox 16"/>
          <p:cNvSpPr txBox="1"/>
          <p:nvPr/>
        </p:nvSpPr>
        <p:spPr>
          <a:xfrm>
            <a:off x="3575720" y="421075"/>
            <a:ext cx="7092280" cy="630942"/>
          </a:xfrm>
          <a:prstGeom prst="rect">
            <a:avLst/>
          </a:prstGeom>
          <a:noFill/>
        </p:spPr>
        <p:txBody>
          <a:bodyPr wrap="square" rtlCol="0">
            <a:spAutoFit/>
          </a:bodyPr>
          <a:lstStyle/>
          <a:p>
            <a:pPr algn="ctr"/>
            <a:r>
              <a:rPr lang="el-GR" sz="3500" b="1" dirty="0">
                <a:solidFill>
                  <a:prstClr val="black"/>
                </a:solidFill>
                <a:latin typeface="Calibri"/>
              </a:rPr>
              <a:t>Ομάδα έργου</a:t>
            </a:r>
          </a:p>
        </p:txBody>
      </p:sp>
      <p:pic>
        <p:nvPicPr>
          <p:cNvPr id="1026" name="Picture 2" descr="https://sincala.eu/wp-content/uploads/2020/12/0.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71748" y="2751844"/>
            <a:ext cx="960487" cy="9584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incala.eu/wp-content/uploads/2020/12/WSIC_full_E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42820" y="1277094"/>
            <a:ext cx="1747081" cy="9488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incala.eu/wp-content/uploads/2020/12/Tartu.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83717" y="5304202"/>
            <a:ext cx="1453611" cy="1294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3758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37248" y="260648"/>
            <a:ext cx="7092280" cy="584775"/>
          </a:xfrm>
          <a:prstGeom prst="rect">
            <a:avLst/>
          </a:prstGeom>
          <a:noFill/>
        </p:spPr>
        <p:txBody>
          <a:bodyPr wrap="square" rtlCol="0">
            <a:spAutoFit/>
          </a:bodyPr>
          <a:lstStyle/>
          <a:p>
            <a:pPr algn="ctr"/>
            <a:r>
              <a:rPr lang="el-GR" sz="3200" b="1" dirty="0">
                <a:solidFill>
                  <a:prstClr val="black"/>
                </a:solidFill>
                <a:latin typeface="+mj-lt"/>
              </a:rPr>
              <a:t>Αποτελέσματα</a:t>
            </a:r>
          </a:p>
        </p:txBody>
      </p:sp>
      <p:sp>
        <p:nvSpPr>
          <p:cNvPr id="6" name="TextBox 5"/>
          <p:cNvSpPr txBox="1"/>
          <p:nvPr/>
        </p:nvSpPr>
        <p:spPr>
          <a:xfrm>
            <a:off x="381638" y="1986354"/>
            <a:ext cx="7830253" cy="3785652"/>
          </a:xfrm>
          <a:prstGeom prst="rect">
            <a:avLst/>
          </a:prstGeom>
          <a:noFill/>
        </p:spPr>
        <p:txBody>
          <a:bodyPr wrap="square" rtlCol="0">
            <a:spAutoFit/>
          </a:bodyPr>
          <a:lstStyle/>
          <a:p>
            <a:pPr marL="342900" indent="-342900">
              <a:buClr>
                <a:srgbClr val="00CC00"/>
              </a:buClr>
              <a:buFont typeface="Arial" panose="020B0604020202020204" pitchFamily="34" charset="0"/>
              <a:buChar char="•"/>
            </a:pPr>
            <a:r>
              <a:rPr lang="en-US" sz="2400" b="1" dirty="0">
                <a:solidFill>
                  <a:prstClr val="black"/>
                </a:solidFill>
                <a:latin typeface="Calibri"/>
              </a:rPr>
              <a:t>I.O.1 ‘</a:t>
            </a:r>
            <a:r>
              <a:rPr lang="el-GR" sz="2400" b="1" dirty="0">
                <a:solidFill>
                  <a:prstClr val="black"/>
                </a:solidFill>
                <a:latin typeface="Calibri"/>
              </a:rPr>
              <a:t>Πες μου για εσένα</a:t>
            </a:r>
            <a:r>
              <a:rPr lang="en-US" sz="2400" b="1" dirty="0">
                <a:solidFill>
                  <a:prstClr val="black"/>
                </a:solidFill>
                <a:latin typeface="Calibri"/>
              </a:rPr>
              <a:t>’ </a:t>
            </a:r>
            <a:r>
              <a:rPr lang="el-GR" sz="2400" b="1" dirty="0">
                <a:solidFill>
                  <a:prstClr val="black"/>
                </a:solidFill>
                <a:latin typeface="Calibri"/>
              </a:rPr>
              <a:t>Αναφορά</a:t>
            </a:r>
            <a:r>
              <a:rPr lang="en-US" sz="2400" dirty="0">
                <a:solidFill>
                  <a:prstClr val="black"/>
                </a:solidFill>
                <a:latin typeface="Calibri"/>
              </a:rPr>
              <a:t>: </a:t>
            </a:r>
            <a:r>
              <a:rPr lang="el-GR" sz="2400" b="1" dirty="0">
                <a:solidFill>
                  <a:srgbClr val="FF0000"/>
                </a:solidFill>
                <a:latin typeface="Calibri"/>
              </a:rPr>
              <a:t>Η εμπειρία των περιθαλπόντων</a:t>
            </a:r>
            <a:r>
              <a:rPr lang="pt-PT" sz="2400" b="1" dirty="0">
                <a:solidFill>
                  <a:srgbClr val="FF0000"/>
                </a:solidFill>
                <a:latin typeface="Calibri"/>
              </a:rPr>
              <a:t>.</a:t>
            </a:r>
          </a:p>
          <a:p>
            <a:pPr marL="342900" indent="-342900">
              <a:buClr>
                <a:srgbClr val="00CC00"/>
              </a:buClr>
              <a:buFont typeface="Arial" panose="020B0604020202020204" pitchFamily="34" charset="0"/>
              <a:buChar char="•"/>
            </a:pPr>
            <a:endParaRPr lang="en-US" sz="2400" dirty="0">
              <a:solidFill>
                <a:prstClr val="black"/>
              </a:solidFill>
              <a:latin typeface="Calibri"/>
            </a:endParaRPr>
          </a:p>
          <a:p>
            <a:pPr marL="342900" indent="-342900">
              <a:buClr>
                <a:srgbClr val="00CC00"/>
              </a:buClr>
              <a:buFont typeface="Arial" panose="020B0604020202020204" pitchFamily="34" charset="0"/>
              <a:buChar char="•"/>
            </a:pPr>
            <a:r>
              <a:rPr lang="en-US" sz="2400" b="1" dirty="0">
                <a:solidFill>
                  <a:prstClr val="black"/>
                </a:solidFill>
                <a:latin typeface="Calibri"/>
              </a:rPr>
              <a:t>I.O.2 ‘</a:t>
            </a:r>
            <a:r>
              <a:rPr lang="el-GR" sz="2400" b="1" dirty="0">
                <a:solidFill>
                  <a:prstClr val="black"/>
                </a:solidFill>
                <a:latin typeface="Calibri"/>
              </a:rPr>
              <a:t>Άκου την ιστορία μου</a:t>
            </a:r>
            <a:r>
              <a:rPr lang="en-US" sz="2400" b="1" dirty="0">
                <a:solidFill>
                  <a:prstClr val="black"/>
                </a:solidFill>
                <a:latin typeface="Calibri"/>
              </a:rPr>
              <a:t>’</a:t>
            </a:r>
            <a:r>
              <a:rPr lang="en-US" sz="2400" dirty="0">
                <a:solidFill>
                  <a:prstClr val="black"/>
                </a:solidFill>
                <a:latin typeface="Calibri"/>
              </a:rPr>
              <a:t>: </a:t>
            </a:r>
            <a:r>
              <a:rPr lang="el-GR" sz="2400" dirty="0">
                <a:solidFill>
                  <a:prstClr val="black"/>
                </a:solidFill>
                <a:latin typeface="Calibri"/>
              </a:rPr>
              <a:t>Ένα πρόγραμμα με </a:t>
            </a:r>
            <a:r>
              <a:rPr lang="el-GR" sz="2400" b="1" dirty="0">
                <a:solidFill>
                  <a:srgbClr val="FF0000"/>
                </a:solidFill>
                <a:latin typeface="Calibri"/>
              </a:rPr>
              <a:t>αφηγηματικά εργαστήρια για περιθάλποντες</a:t>
            </a:r>
            <a:r>
              <a:rPr lang="en-US" sz="2400" b="1" dirty="0">
                <a:solidFill>
                  <a:srgbClr val="FF0000"/>
                </a:solidFill>
                <a:latin typeface="Calibri"/>
              </a:rPr>
              <a:t>. </a:t>
            </a:r>
          </a:p>
          <a:p>
            <a:pPr marL="342900" indent="-342900">
              <a:buClr>
                <a:srgbClr val="00CC00"/>
              </a:buClr>
              <a:buFont typeface="Arial" panose="020B0604020202020204" pitchFamily="34" charset="0"/>
              <a:buChar char="•"/>
            </a:pPr>
            <a:endParaRPr lang="en-US" sz="2400" dirty="0">
              <a:solidFill>
                <a:prstClr val="black"/>
              </a:solidFill>
              <a:latin typeface="Calibri"/>
            </a:endParaRPr>
          </a:p>
          <a:p>
            <a:pPr marL="342900" indent="-342900">
              <a:buClr>
                <a:srgbClr val="00CC00"/>
              </a:buClr>
              <a:buFont typeface="Arial" panose="020B0604020202020204" pitchFamily="34" charset="0"/>
              <a:buChar char="•"/>
            </a:pPr>
            <a:r>
              <a:rPr lang="en-US" sz="2400" b="1" dirty="0">
                <a:solidFill>
                  <a:prstClr val="black"/>
                </a:solidFill>
                <a:latin typeface="Calibri"/>
              </a:rPr>
              <a:t>I.O.3 </a:t>
            </a:r>
            <a:r>
              <a:rPr lang="el-GR" sz="2400" b="1" dirty="0">
                <a:solidFill>
                  <a:prstClr val="black"/>
                </a:solidFill>
                <a:latin typeface="Calibri"/>
              </a:rPr>
              <a:t>¨</a:t>
            </a:r>
            <a:r>
              <a:rPr lang="en-US" sz="2400" b="1" dirty="0">
                <a:solidFill>
                  <a:prstClr val="black"/>
                </a:solidFill>
                <a:latin typeface="Calibri"/>
              </a:rPr>
              <a:t>S.IN.CA.L.A E-Learning </a:t>
            </a:r>
            <a:r>
              <a:rPr lang="el-GR" sz="2400" b="1" dirty="0">
                <a:solidFill>
                  <a:prstClr val="black"/>
                </a:solidFill>
                <a:latin typeface="Calibri"/>
              </a:rPr>
              <a:t>Μάθημα¨</a:t>
            </a:r>
            <a:r>
              <a:rPr lang="en-US" sz="2400" dirty="0">
                <a:solidFill>
                  <a:prstClr val="black"/>
                </a:solidFill>
                <a:latin typeface="Calibri"/>
              </a:rPr>
              <a:t>: </a:t>
            </a:r>
            <a:r>
              <a:rPr lang="el-GR" sz="2400" dirty="0">
                <a:solidFill>
                  <a:prstClr val="black"/>
                </a:solidFill>
                <a:latin typeface="Calibri"/>
              </a:rPr>
              <a:t>Μεθοδολογικός Οδηγός και </a:t>
            </a:r>
            <a:r>
              <a:rPr lang="el-GR" sz="2400" b="1" dirty="0">
                <a:solidFill>
                  <a:srgbClr val="FF0000"/>
                </a:solidFill>
                <a:latin typeface="Calibri"/>
              </a:rPr>
              <a:t>Εκπαίδευση Εκπαιδευτών</a:t>
            </a:r>
            <a:r>
              <a:rPr lang="en-US" sz="2400" dirty="0">
                <a:solidFill>
                  <a:prstClr val="black"/>
                </a:solidFill>
                <a:latin typeface="Calibri"/>
              </a:rPr>
              <a:t>. </a:t>
            </a:r>
          </a:p>
          <a:p>
            <a:pPr marL="342900" indent="-342900">
              <a:buClr>
                <a:srgbClr val="00CC00"/>
              </a:buClr>
              <a:buFont typeface="Arial" panose="020B0604020202020204" pitchFamily="34" charset="0"/>
              <a:buChar char="•"/>
            </a:pPr>
            <a:endParaRPr lang="en-US" sz="2400" dirty="0">
              <a:solidFill>
                <a:prstClr val="black"/>
              </a:solidFill>
              <a:latin typeface="Calibri"/>
            </a:endParaRPr>
          </a:p>
          <a:p>
            <a:pPr marL="342900" indent="-342900">
              <a:buClr>
                <a:srgbClr val="00CC00"/>
              </a:buClr>
              <a:buFont typeface="Arial" panose="020B0604020202020204" pitchFamily="34" charset="0"/>
              <a:buChar char="•"/>
            </a:pPr>
            <a:endParaRPr lang="en-US" sz="2400" dirty="0">
              <a:solidFill>
                <a:prstClr val="black"/>
              </a:solidFill>
              <a:latin typeface="Calibri"/>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7145" y="1556792"/>
            <a:ext cx="3469660" cy="4116062"/>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80085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31 - Εικόνα" descr="Research-projects16.jpg">
            <a:extLst>
              <a:ext uri="{FF2B5EF4-FFF2-40B4-BE49-F238E27FC236}">
                <a16:creationId xmlns:a16="http://schemas.microsoft.com/office/drawing/2014/main" id="{8B3E7083-173E-51AB-90DF-B279E15582D0}"/>
              </a:ext>
            </a:extLst>
          </p:cNvPr>
          <p:cNvPicPr>
            <a:picLocks noChangeAspect="1"/>
          </p:cNvPicPr>
          <p:nvPr/>
        </p:nvPicPr>
        <p:blipFill>
          <a:blip r:embed="rId2">
            <a:lum bright="6000" contrast="12000"/>
          </a:blip>
          <a:stretch>
            <a:fillRect/>
          </a:stretch>
        </p:blipFill>
        <p:spPr>
          <a:xfrm>
            <a:off x="1489075" y="73025"/>
            <a:ext cx="9055100" cy="6629400"/>
          </a:xfrm>
          <a:prstGeom prst="rect">
            <a:avLst/>
          </a:prstGeom>
          <a:effectLst>
            <a:outerShdw blurRad="50800" dist="50800" dir="5400000" algn="ctr" rotWithShape="0">
              <a:srgbClr val="000000">
                <a:alpha val="75000"/>
              </a:srgbClr>
            </a:outerShdw>
          </a:effectLst>
        </p:spPr>
      </p:pic>
      <p:sp>
        <p:nvSpPr>
          <p:cNvPr id="14" name="13 - TextBox">
            <a:extLst>
              <a:ext uri="{FF2B5EF4-FFF2-40B4-BE49-F238E27FC236}">
                <a16:creationId xmlns:a16="http://schemas.microsoft.com/office/drawing/2014/main" id="{EB1B6711-246D-08ED-B972-FB2B6F3D8F98}"/>
              </a:ext>
            </a:extLst>
          </p:cNvPr>
          <p:cNvSpPr txBox="1"/>
          <p:nvPr/>
        </p:nvSpPr>
        <p:spPr>
          <a:xfrm>
            <a:off x="5773739" y="2840039"/>
            <a:ext cx="644525" cy="1246187"/>
          </a:xfrm>
          <a:prstGeom prst="rect">
            <a:avLst/>
          </a:prstGeom>
          <a:noFill/>
        </p:spPr>
        <p:txBody>
          <a:bodyPr>
            <a:spAutoFit/>
          </a:bodyPr>
          <a:lstStyle/>
          <a:p>
            <a:pPr algn="ctr" fontAlgn="base">
              <a:spcBef>
                <a:spcPct val="0"/>
              </a:spcBef>
              <a:spcAft>
                <a:spcPct val="0"/>
              </a:spcAft>
              <a:defRPr/>
            </a:pPr>
            <a:r>
              <a:rPr lang="en-US" sz="1500" b="1" dirty="0">
                <a:solidFill>
                  <a:srgbClr val="EEECE1">
                    <a:lumMod val="25000"/>
                  </a:srgbClr>
                </a:solidFill>
                <a:latin typeface="Arial" panose="020B0604020202020204" pitchFamily="34" charset="0"/>
                <a:cs typeface="Arial" panose="020B0604020202020204" pitchFamily="34" charset="0"/>
              </a:rPr>
              <a:t>Research &amp; Projects</a:t>
            </a:r>
            <a:endParaRPr lang="el-GR" sz="1500" b="1" dirty="0">
              <a:solidFill>
                <a:prstClr val="black"/>
              </a:solidFill>
              <a:latin typeface="Arial" panose="020B0604020202020204" pitchFamily="34" charset="0"/>
              <a:cs typeface="Arial" panose="020B0604020202020204" pitchFamily="34" charset="0"/>
            </a:endParaRPr>
          </a:p>
        </p:txBody>
      </p:sp>
      <p:sp>
        <p:nvSpPr>
          <p:cNvPr id="15" name="14 - Έλλειψη">
            <a:extLst>
              <a:ext uri="{FF2B5EF4-FFF2-40B4-BE49-F238E27FC236}">
                <a16:creationId xmlns:a16="http://schemas.microsoft.com/office/drawing/2014/main" id="{38CD32FE-F03D-0B3E-6989-AF08278BA369}"/>
              </a:ext>
            </a:extLst>
          </p:cNvPr>
          <p:cNvSpPr/>
          <p:nvPr/>
        </p:nvSpPr>
        <p:spPr>
          <a:xfrm>
            <a:off x="3457575" y="1017589"/>
            <a:ext cx="175418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DESCRIPA</a:t>
            </a:r>
            <a:endParaRPr lang="el-GR" dirty="0">
              <a:solidFill>
                <a:prstClr val="white"/>
              </a:solidFill>
              <a:latin typeface="Calibri"/>
            </a:endParaRPr>
          </a:p>
        </p:txBody>
      </p:sp>
      <p:sp>
        <p:nvSpPr>
          <p:cNvPr id="16" name="15 - Έλλειψη">
            <a:extLst>
              <a:ext uri="{FF2B5EF4-FFF2-40B4-BE49-F238E27FC236}">
                <a16:creationId xmlns:a16="http://schemas.microsoft.com/office/drawing/2014/main" id="{A960B9A9-6082-51D7-487F-7D8A5AA5FB7C}"/>
              </a:ext>
            </a:extLst>
          </p:cNvPr>
          <p:cNvSpPr/>
          <p:nvPr/>
        </p:nvSpPr>
        <p:spPr>
          <a:xfrm>
            <a:off x="4646614" y="393701"/>
            <a:ext cx="847725"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ICTUS</a:t>
            </a:r>
            <a:endParaRPr lang="el-GR" sz="1200" dirty="0">
              <a:solidFill>
                <a:prstClr val="white"/>
              </a:solidFill>
              <a:latin typeface="Calibri"/>
            </a:endParaRPr>
          </a:p>
        </p:txBody>
      </p:sp>
      <p:sp>
        <p:nvSpPr>
          <p:cNvPr id="17" name="16 - Έλλειψη">
            <a:extLst>
              <a:ext uri="{FF2B5EF4-FFF2-40B4-BE49-F238E27FC236}">
                <a16:creationId xmlns:a16="http://schemas.microsoft.com/office/drawing/2014/main" id="{AB395464-5D94-AF3C-9513-AE12BC78FCF4}"/>
              </a:ext>
            </a:extLst>
          </p:cNvPr>
          <p:cNvSpPr/>
          <p:nvPr/>
        </p:nvSpPr>
        <p:spPr>
          <a:xfrm>
            <a:off x="6834188" y="911225"/>
            <a:ext cx="1166812" cy="74930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ASPAD</a:t>
            </a:r>
            <a:endParaRPr lang="el-GR" dirty="0">
              <a:solidFill>
                <a:prstClr val="white"/>
              </a:solidFill>
              <a:latin typeface="Calibri"/>
            </a:endParaRPr>
          </a:p>
        </p:txBody>
      </p:sp>
      <p:sp>
        <p:nvSpPr>
          <p:cNvPr id="18" name="17 - Έλλειψη">
            <a:extLst>
              <a:ext uri="{FF2B5EF4-FFF2-40B4-BE49-F238E27FC236}">
                <a16:creationId xmlns:a16="http://schemas.microsoft.com/office/drawing/2014/main" id="{7419B316-8E33-32B1-640B-146224B0F562}"/>
              </a:ext>
            </a:extLst>
          </p:cNvPr>
          <p:cNvSpPr/>
          <p:nvPr/>
        </p:nvSpPr>
        <p:spPr>
          <a:xfrm>
            <a:off x="7904164" y="3697289"/>
            <a:ext cx="1925637" cy="8032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EhcoBUTLER</a:t>
            </a:r>
            <a:endParaRPr lang="el-GR" dirty="0">
              <a:solidFill>
                <a:prstClr val="white"/>
              </a:solidFill>
              <a:latin typeface="Calibri"/>
            </a:endParaRPr>
          </a:p>
        </p:txBody>
      </p:sp>
      <p:sp>
        <p:nvSpPr>
          <p:cNvPr id="19" name="18 - Έλλειψη">
            <a:extLst>
              <a:ext uri="{FF2B5EF4-FFF2-40B4-BE49-F238E27FC236}">
                <a16:creationId xmlns:a16="http://schemas.microsoft.com/office/drawing/2014/main" id="{2BCA3428-E18A-B717-8651-C305B03F9C8C}"/>
              </a:ext>
            </a:extLst>
          </p:cNvPr>
          <p:cNvSpPr/>
          <p:nvPr/>
        </p:nvSpPr>
        <p:spPr>
          <a:xfrm>
            <a:off x="7180263" y="5089525"/>
            <a:ext cx="1731962" cy="75088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Dem@care</a:t>
            </a:r>
            <a:endParaRPr lang="el-GR" dirty="0">
              <a:solidFill>
                <a:prstClr val="white"/>
              </a:solidFill>
              <a:latin typeface="Calibri"/>
            </a:endParaRPr>
          </a:p>
        </p:txBody>
      </p:sp>
      <p:sp>
        <p:nvSpPr>
          <p:cNvPr id="20" name="19 - Έλλειψη">
            <a:extLst>
              <a:ext uri="{FF2B5EF4-FFF2-40B4-BE49-F238E27FC236}">
                <a16:creationId xmlns:a16="http://schemas.microsoft.com/office/drawing/2014/main" id="{6700EDA9-B2A8-BCC0-3156-81BEBA2F6239}"/>
              </a:ext>
            </a:extLst>
          </p:cNvPr>
          <p:cNvSpPr/>
          <p:nvPr/>
        </p:nvSpPr>
        <p:spPr>
          <a:xfrm>
            <a:off x="6270626" y="4284663"/>
            <a:ext cx="227012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BIOMARK-APD</a:t>
            </a:r>
            <a:endParaRPr lang="el-GR" dirty="0">
              <a:solidFill>
                <a:prstClr val="white"/>
              </a:solidFill>
              <a:latin typeface="Calibri"/>
            </a:endParaRPr>
          </a:p>
        </p:txBody>
      </p:sp>
      <p:sp>
        <p:nvSpPr>
          <p:cNvPr id="21" name="20 - Έλλειψη">
            <a:extLst>
              <a:ext uri="{FF2B5EF4-FFF2-40B4-BE49-F238E27FC236}">
                <a16:creationId xmlns:a16="http://schemas.microsoft.com/office/drawing/2014/main" id="{9170EFA8-7FFA-A96E-47EB-751704EE7F2B}"/>
              </a:ext>
            </a:extLst>
          </p:cNvPr>
          <p:cNvSpPr/>
          <p:nvPr/>
        </p:nvSpPr>
        <p:spPr>
          <a:xfrm>
            <a:off x="5105400" y="4398963"/>
            <a:ext cx="960438" cy="804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NILVAD</a:t>
            </a:r>
            <a:endParaRPr lang="el-GR" sz="1200" dirty="0">
              <a:solidFill>
                <a:prstClr val="white"/>
              </a:solidFill>
              <a:latin typeface="Calibri"/>
            </a:endParaRPr>
          </a:p>
        </p:txBody>
      </p:sp>
      <p:sp>
        <p:nvSpPr>
          <p:cNvPr id="22" name="21 - Έλλειψη">
            <a:extLst>
              <a:ext uri="{FF2B5EF4-FFF2-40B4-BE49-F238E27FC236}">
                <a16:creationId xmlns:a16="http://schemas.microsoft.com/office/drawing/2014/main" id="{8C892CCA-09CD-AE9D-D3B8-F44187DCB368}"/>
              </a:ext>
            </a:extLst>
          </p:cNvPr>
          <p:cNvSpPr/>
          <p:nvPr/>
        </p:nvSpPr>
        <p:spPr>
          <a:xfrm>
            <a:off x="1763713" y="4916489"/>
            <a:ext cx="1947862"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Pharmacog</a:t>
            </a:r>
            <a:endParaRPr lang="el-GR" dirty="0">
              <a:solidFill>
                <a:prstClr val="white"/>
              </a:solidFill>
              <a:latin typeface="Calibri"/>
            </a:endParaRPr>
          </a:p>
        </p:txBody>
      </p:sp>
      <p:sp>
        <p:nvSpPr>
          <p:cNvPr id="23" name="22 - Έλλειψη">
            <a:extLst>
              <a:ext uri="{FF2B5EF4-FFF2-40B4-BE49-F238E27FC236}">
                <a16:creationId xmlns:a16="http://schemas.microsoft.com/office/drawing/2014/main" id="{651DD7B0-C21D-F22A-F912-5ED2A66E9AF2}"/>
              </a:ext>
            </a:extLst>
          </p:cNvPr>
          <p:cNvSpPr/>
          <p:nvPr/>
        </p:nvSpPr>
        <p:spPr>
          <a:xfrm>
            <a:off x="3395664" y="4179888"/>
            <a:ext cx="89217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900" dirty="0">
                <a:solidFill>
                  <a:prstClr val="white"/>
                </a:solidFill>
                <a:latin typeface="Calibri"/>
              </a:rPr>
              <a:t>MIRAGE</a:t>
            </a:r>
            <a:endParaRPr lang="el-GR" sz="900" dirty="0">
              <a:solidFill>
                <a:prstClr val="white"/>
              </a:solidFill>
              <a:latin typeface="Calibri"/>
            </a:endParaRPr>
          </a:p>
        </p:txBody>
      </p:sp>
      <p:sp>
        <p:nvSpPr>
          <p:cNvPr id="24" name="23 - Έλλειψη">
            <a:extLst>
              <a:ext uri="{FF2B5EF4-FFF2-40B4-BE49-F238E27FC236}">
                <a16:creationId xmlns:a16="http://schemas.microsoft.com/office/drawing/2014/main" id="{7AB09E63-66F3-E071-B459-C9513CDCCDA5}"/>
              </a:ext>
            </a:extLst>
          </p:cNvPr>
          <p:cNvSpPr/>
          <p:nvPr/>
        </p:nvSpPr>
        <p:spPr>
          <a:xfrm>
            <a:off x="8764589" y="2759076"/>
            <a:ext cx="1216025" cy="8032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AD-Gaming</a:t>
            </a:r>
            <a:endParaRPr lang="el-GR" sz="1200" dirty="0">
              <a:solidFill>
                <a:prstClr val="white"/>
              </a:solidFill>
              <a:latin typeface="Calibri"/>
            </a:endParaRPr>
          </a:p>
        </p:txBody>
      </p:sp>
      <p:sp>
        <p:nvSpPr>
          <p:cNvPr id="25" name="24 - Έλλειψη">
            <a:extLst>
              <a:ext uri="{FF2B5EF4-FFF2-40B4-BE49-F238E27FC236}">
                <a16:creationId xmlns:a16="http://schemas.microsoft.com/office/drawing/2014/main" id="{595C7D70-7789-AB23-603E-F1DA9E9A6C0B}"/>
              </a:ext>
            </a:extLst>
          </p:cNvPr>
          <p:cNvSpPr/>
          <p:nvPr/>
        </p:nvSpPr>
        <p:spPr>
          <a:xfrm>
            <a:off x="6096000" y="234951"/>
            <a:ext cx="769938" cy="69691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a:solidFill>
                  <a:prstClr val="white"/>
                </a:solidFill>
                <a:latin typeface="Calibri"/>
              </a:rPr>
              <a:t>SHARE</a:t>
            </a:r>
            <a:endParaRPr lang="el-GR" sz="1050" dirty="0">
              <a:solidFill>
                <a:prstClr val="white"/>
              </a:solidFill>
              <a:latin typeface="Calibri"/>
            </a:endParaRPr>
          </a:p>
        </p:txBody>
      </p:sp>
      <p:sp>
        <p:nvSpPr>
          <p:cNvPr id="26" name="25 - Έλλειψη">
            <a:extLst>
              <a:ext uri="{FF2B5EF4-FFF2-40B4-BE49-F238E27FC236}">
                <a16:creationId xmlns:a16="http://schemas.microsoft.com/office/drawing/2014/main" id="{07685BE7-5A0D-6F36-DDAF-EBA7CB0FD1B3}"/>
              </a:ext>
            </a:extLst>
          </p:cNvPr>
          <p:cNvSpPr/>
          <p:nvPr/>
        </p:nvSpPr>
        <p:spPr>
          <a:xfrm>
            <a:off x="9182101" y="4546601"/>
            <a:ext cx="849313"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err="1">
                <a:solidFill>
                  <a:prstClr val="white"/>
                </a:solidFill>
                <a:latin typeface="Calibri"/>
              </a:rPr>
              <a:t>Altoida</a:t>
            </a:r>
            <a:endParaRPr lang="el-GR" sz="1050" dirty="0">
              <a:solidFill>
                <a:prstClr val="white"/>
              </a:solidFill>
              <a:latin typeface="Calibri"/>
            </a:endParaRPr>
          </a:p>
        </p:txBody>
      </p:sp>
      <p:sp>
        <p:nvSpPr>
          <p:cNvPr id="27" name="26 - Έλλειψη">
            <a:extLst>
              <a:ext uri="{FF2B5EF4-FFF2-40B4-BE49-F238E27FC236}">
                <a16:creationId xmlns:a16="http://schemas.microsoft.com/office/drawing/2014/main" id="{87A6F181-D143-48C6-7CDC-6192BD14D251}"/>
              </a:ext>
            </a:extLst>
          </p:cNvPr>
          <p:cNvSpPr/>
          <p:nvPr/>
        </p:nvSpPr>
        <p:spPr>
          <a:xfrm>
            <a:off x="3194050" y="3265489"/>
            <a:ext cx="106203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EDAR</a:t>
            </a:r>
            <a:endParaRPr lang="el-GR" dirty="0">
              <a:solidFill>
                <a:prstClr val="white"/>
              </a:solidFill>
              <a:latin typeface="Calibri"/>
            </a:endParaRPr>
          </a:p>
        </p:txBody>
      </p:sp>
      <p:sp>
        <p:nvSpPr>
          <p:cNvPr id="28" name="27 - Έλλειψη">
            <a:extLst>
              <a:ext uri="{FF2B5EF4-FFF2-40B4-BE49-F238E27FC236}">
                <a16:creationId xmlns:a16="http://schemas.microsoft.com/office/drawing/2014/main" id="{B5BDD175-044B-10D0-FE99-3A38928B457B}"/>
              </a:ext>
            </a:extLst>
          </p:cNvPr>
          <p:cNvSpPr/>
          <p:nvPr/>
        </p:nvSpPr>
        <p:spPr>
          <a:xfrm>
            <a:off x="2438400" y="1608139"/>
            <a:ext cx="1689100" cy="69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ENIR</a:t>
            </a:r>
            <a:endParaRPr lang="el-GR" dirty="0">
              <a:solidFill>
                <a:prstClr val="white"/>
              </a:solidFill>
              <a:latin typeface="Calibri"/>
            </a:endParaRPr>
          </a:p>
        </p:txBody>
      </p:sp>
      <p:sp>
        <p:nvSpPr>
          <p:cNvPr id="29" name="28 - Έλλειψη">
            <a:extLst>
              <a:ext uri="{FF2B5EF4-FFF2-40B4-BE49-F238E27FC236}">
                <a16:creationId xmlns:a16="http://schemas.microsoft.com/office/drawing/2014/main" id="{D062591F-25D1-AB39-CB44-F869F99B199F}"/>
              </a:ext>
            </a:extLst>
          </p:cNvPr>
          <p:cNvSpPr/>
          <p:nvPr/>
        </p:nvSpPr>
        <p:spPr>
          <a:xfrm>
            <a:off x="5302250" y="1106489"/>
            <a:ext cx="1677988" cy="55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Discover</a:t>
            </a:r>
            <a:endParaRPr lang="el-GR" sz="1200" dirty="0">
              <a:solidFill>
                <a:prstClr val="white"/>
              </a:solidFill>
              <a:latin typeface="Calibri"/>
            </a:endParaRPr>
          </a:p>
        </p:txBody>
      </p:sp>
      <p:sp>
        <p:nvSpPr>
          <p:cNvPr id="30" name="29 - Έλλειψη">
            <a:extLst>
              <a:ext uri="{FF2B5EF4-FFF2-40B4-BE49-F238E27FC236}">
                <a16:creationId xmlns:a16="http://schemas.microsoft.com/office/drawing/2014/main" id="{09BA0A7B-2EC7-0FA3-79BF-BDF820B215AA}"/>
              </a:ext>
            </a:extLst>
          </p:cNvPr>
          <p:cNvSpPr/>
          <p:nvPr/>
        </p:nvSpPr>
        <p:spPr>
          <a:xfrm>
            <a:off x="6016625" y="5089525"/>
            <a:ext cx="10033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LLM</a:t>
            </a:r>
            <a:endParaRPr lang="el-GR" dirty="0">
              <a:solidFill>
                <a:prstClr val="white"/>
              </a:solidFill>
              <a:latin typeface="Calibri"/>
            </a:endParaRPr>
          </a:p>
        </p:txBody>
      </p:sp>
      <p:pic>
        <p:nvPicPr>
          <p:cNvPr id="181268" name="Picture 5">
            <a:extLst>
              <a:ext uri="{FF2B5EF4-FFF2-40B4-BE49-F238E27FC236}">
                <a16:creationId xmlns:a16="http://schemas.microsoft.com/office/drawing/2014/main" id="{A4C23051-C402-9FBE-1828-5EE6C15176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338" y="2732089"/>
            <a:ext cx="14097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4 - Έλλειψη">
            <a:extLst>
              <a:ext uri="{FF2B5EF4-FFF2-40B4-BE49-F238E27FC236}">
                <a16:creationId xmlns:a16="http://schemas.microsoft.com/office/drawing/2014/main" id="{B75C1B00-FA07-5312-0376-3AE242E071EC}"/>
              </a:ext>
            </a:extLst>
          </p:cNvPr>
          <p:cNvSpPr/>
          <p:nvPr/>
        </p:nvSpPr>
        <p:spPr>
          <a:xfrm>
            <a:off x="7918450" y="917575"/>
            <a:ext cx="1911350" cy="75088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Caregivers-pro</a:t>
            </a:r>
            <a:endParaRPr lang="el-GR" dirty="0">
              <a:solidFill>
                <a:prstClr val="white"/>
              </a:solidFill>
              <a:latin typeface="Calibri"/>
            </a:endParaRPr>
          </a:p>
        </p:txBody>
      </p:sp>
      <p:sp>
        <p:nvSpPr>
          <p:cNvPr id="36" name="35 - Έλλειψη">
            <a:extLst>
              <a:ext uri="{FF2B5EF4-FFF2-40B4-BE49-F238E27FC236}">
                <a16:creationId xmlns:a16="http://schemas.microsoft.com/office/drawing/2014/main" id="{62DD187C-6DDD-D491-9D90-51309ED1D7D3}"/>
              </a:ext>
            </a:extLst>
          </p:cNvPr>
          <p:cNvSpPr/>
          <p:nvPr/>
        </p:nvSpPr>
        <p:spPr>
          <a:xfrm>
            <a:off x="7864476" y="1822450"/>
            <a:ext cx="1363663" cy="7493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err="1">
                <a:solidFill>
                  <a:prstClr val="white"/>
                </a:solidFill>
                <a:latin typeface="Calibri"/>
              </a:rPr>
              <a:t>i</a:t>
            </a:r>
            <a:r>
              <a:rPr lang="en-US" sz="1200" dirty="0">
                <a:solidFill>
                  <a:prstClr val="white"/>
                </a:solidFill>
                <a:latin typeface="Calibri"/>
              </a:rPr>
              <a:t>-connect</a:t>
            </a:r>
            <a:endParaRPr lang="el-GR" sz="1200" dirty="0">
              <a:solidFill>
                <a:prstClr val="white"/>
              </a:solidFill>
              <a:latin typeface="Calibri"/>
            </a:endParaRPr>
          </a:p>
        </p:txBody>
      </p:sp>
      <p:sp>
        <p:nvSpPr>
          <p:cNvPr id="2" name="26 - Έλλειψη">
            <a:extLst>
              <a:ext uri="{FF2B5EF4-FFF2-40B4-BE49-F238E27FC236}">
                <a16:creationId xmlns:a16="http://schemas.microsoft.com/office/drawing/2014/main" id="{91496AFB-14BF-6766-2126-E767CE49319D}"/>
              </a:ext>
            </a:extLst>
          </p:cNvPr>
          <p:cNvSpPr/>
          <p:nvPr/>
        </p:nvSpPr>
        <p:spPr>
          <a:xfrm>
            <a:off x="4608514" y="1671639"/>
            <a:ext cx="1436687" cy="75088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dirty="0">
                <a:solidFill>
                  <a:prstClr val="white"/>
                </a:solidFill>
                <a:latin typeface="Calibri"/>
              </a:rPr>
              <a:t>RECAGE</a:t>
            </a:r>
            <a:endParaRPr lang="el-GR" dirty="0">
              <a:solidFill>
                <a:prstClr val="white"/>
              </a:solidFill>
              <a:latin typeface="Calibri"/>
            </a:endParaRPr>
          </a:p>
        </p:txBody>
      </p:sp>
      <p:sp>
        <p:nvSpPr>
          <p:cNvPr id="3" name="26 - Έλλειψη">
            <a:extLst>
              <a:ext uri="{FF2B5EF4-FFF2-40B4-BE49-F238E27FC236}">
                <a16:creationId xmlns:a16="http://schemas.microsoft.com/office/drawing/2014/main" id="{29ED7B70-CF7C-BC64-254F-9AB974D30AD6}"/>
              </a:ext>
            </a:extLst>
          </p:cNvPr>
          <p:cNvSpPr/>
          <p:nvPr/>
        </p:nvSpPr>
        <p:spPr>
          <a:xfrm>
            <a:off x="6021388" y="1822450"/>
            <a:ext cx="1060450"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PILOT</a:t>
            </a:r>
            <a:endParaRPr lang="el-GR" dirty="0">
              <a:solidFill>
                <a:prstClr val="white"/>
              </a:solidFill>
              <a:latin typeface="Calibri"/>
            </a:endParaRPr>
          </a:p>
        </p:txBody>
      </p:sp>
      <p:sp>
        <p:nvSpPr>
          <p:cNvPr id="4" name="26 - Έλλειψη">
            <a:extLst>
              <a:ext uri="{FF2B5EF4-FFF2-40B4-BE49-F238E27FC236}">
                <a16:creationId xmlns:a16="http://schemas.microsoft.com/office/drawing/2014/main" id="{1F856E78-DA9F-6207-D821-1B818457DFB8}"/>
              </a:ext>
            </a:extLst>
          </p:cNvPr>
          <p:cNvSpPr/>
          <p:nvPr/>
        </p:nvSpPr>
        <p:spPr>
          <a:xfrm>
            <a:off x="6853239" y="3265489"/>
            <a:ext cx="1692275" cy="75088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schemeClr val="bg1"/>
                </a:solidFill>
                <a:latin typeface="Calibri"/>
              </a:rPr>
              <a:t>DEMENTIA RIGHTS</a:t>
            </a:r>
            <a:endParaRPr lang="el-GR" dirty="0">
              <a:solidFill>
                <a:schemeClr val="bg1"/>
              </a:solidFill>
              <a:latin typeface="Calibri"/>
            </a:endParaRPr>
          </a:p>
        </p:txBody>
      </p:sp>
      <p:sp>
        <p:nvSpPr>
          <p:cNvPr id="5" name="26 - Έλλειψη">
            <a:extLst>
              <a:ext uri="{FF2B5EF4-FFF2-40B4-BE49-F238E27FC236}">
                <a16:creationId xmlns:a16="http://schemas.microsoft.com/office/drawing/2014/main" id="{8E6B767D-D8E0-EABD-5FAA-2436724EE043}"/>
              </a:ext>
            </a:extLst>
          </p:cNvPr>
          <p:cNvSpPr/>
          <p:nvPr/>
        </p:nvSpPr>
        <p:spPr>
          <a:xfrm>
            <a:off x="4579939" y="3662364"/>
            <a:ext cx="1436687" cy="75088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BRIDGE</a:t>
            </a:r>
            <a:endParaRPr lang="el-GR" dirty="0">
              <a:solidFill>
                <a:prstClr val="white"/>
              </a:solidFill>
              <a:latin typeface="Calibri"/>
            </a:endParaRPr>
          </a:p>
        </p:txBody>
      </p:sp>
      <p:sp>
        <p:nvSpPr>
          <p:cNvPr id="6" name="26 - Έλλειψη">
            <a:extLst>
              <a:ext uri="{FF2B5EF4-FFF2-40B4-BE49-F238E27FC236}">
                <a16:creationId xmlns:a16="http://schemas.microsoft.com/office/drawing/2014/main" id="{2022E1F3-A7C7-53D6-61E9-633E8CD3100A}"/>
              </a:ext>
            </a:extLst>
          </p:cNvPr>
          <p:cNvSpPr/>
          <p:nvPr/>
        </p:nvSpPr>
        <p:spPr>
          <a:xfrm>
            <a:off x="3656014" y="2527300"/>
            <a:ext cx="1912937" cy="7508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black"/>
                </a:solidFill>
                <a:latin typeface="Calibri"/>
              </a:rPr>
              <a:t>STORY2 REMEMBER</a:t>
            </a:r>
            <a:endParaRPr lang="el-GR" dirty="0">
              <a:solidFill>
                <a:prstClr val="black"/>
              </a:solidFill>
              <a:latin typeface="Calibri"/>
            </a:endParaRPr>
          </a:p>
        </p:txBody>
      </p:sp>
      <p:sp>
        <p:nvSpPr>
          <p:cNvPr id="7" name="26 - Έλλειψη">
            <a:extLst>
              <a:ext uri="{FF2B5EF4-FFF2-40B4-BE49-F238E27FC236}">
                <a16:creationId xmlns:a16="http://schemas.microsoft.com/office/drawing/2014/main" id="{0D44180C-5D4B-E941-86D6-048E4C4650A4}"/>
              </a:ext>
            </a:extLst>
          </p:cNvPr>
          <p:cNvSpPr/>
          <p:nvPr/>
        </p:nvSpPr>
        <p:spPr>
          <a:xfrm>
            <a:off x="6965950" y="2355850"/>
            <a:ext cx="14097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RADAR</a:t>
            </a:r>
            <a:endParaRPr lang="el-GR" dirty="0">
              <a:solidFill>
                <a:prstClr val="white"/>
              </a:solidFill>
              <a:latin typeface="Calibri"/>
            </a:endParaRPr>
          </a:p>
        </p:txBody>
      </p:sp>
      <p:sp>
        <p:nvSpPr>
          <p:cNvPr id="8" name="26 - Έλλειψη">
            <a:extLst>
              <a:ext uri="{FF2B5EF4-FFF2-40B4-BE49-F238E27FC236}">
                <a16:creationId xmlns:a16="http://schemas.microsoft.com/office/drawing/2014/main" id="{B7FFB7CC-F06E-015A-5EBF-BA1D0F2D6733}"/>
              </a:ext>
            </a:extLst>
          </p:cNvPr>
          <p:cNvSpPr/>
          <p:nvPr/>
        </p:nvSpPr>
        <p:spPr>
          <a:xfrm>
            <a:off x="4119564" y="5089525"/>
            <a:ext cx="118268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EPIONI</a:t>
            </a:r>
            <a:endParaRPr lang="el-GR" dirty="0">
              <a:solidFill>
                <a:prstClr val="white"/>
              </a:solidFill>
              <a:latin typeface="Calibri"/>
            </a:endParaRPr>
          </a:p>
        </p:txBody>
      </p:sp>
      <p:sp>
        <p:nvSpPr>
          <p:cNvPr id="9" name="Οβάλ 8">
            <a:extLst>
              <a:ext uri="{FF2B5EF4-FFF2-40B4-BE49-F238E27FC236}">
                <a16:creationId xmlns:a16="http://schemas.microsoft.com/office/drawing/2014/main" id="{DA2B970D-3604-B6A4-164B-6F469CA8A332}"/>
              </a:ext>
            </a:extLst>
          </p:cNvPr>
          <p:cNvSpPr/>
          <p:nvPr/>
        </p:nvSpPr>
        <p:spPr>
          <a:xfrm>
            <a:off x="8540750" y="5626100"/>
            <a:ext cx="1670050"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DEMLENS</a:t>
            </a:r>
            <a:endParaRPr lang="el-GR" dirty="0">
              <a:solidFill>
                <a:prstClr val="white"/>
              </a:solidFill>
              <a:latin typeface="Calibri"/>
            </a:endParaRPr>
          </a:p>
        </p:txBody>
      </p:sp>
      <p:sp>
        <p:nvSpPr>
          <p:cNvPr id="10" name="Οβάλ 9">
            <a:extLst>
              <a:ext uri="{FF2B5EF4-FFF2-40B4-BE49-F238E27FC236}">
                <a16:creationId xmlns:a16="http://schemas.microsoft.com/office/drawing/2014/main" id="{6829DC9A-B82A-B201-176D-EC469747AED4}"/>
              </a:ext>
            </a:extLst>
          </p:cNvPr>
          <p:cNvSpPr/>
          <p:nvPr/>
        </p:nvSpPr>
        <p:spPr>
          <a:xfrm>
            <a:off x="1676400" y="5918200"/>
            <a:ext cx="1881188" cy="5461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dirty="0">
                <a:solidFill>
                  <a:prstClr val="white"/>
                </a:solidFill>
                <a:latin typeface="Calibri"/>
              </a:rPr>
              <a:t>Υποστηρίζω</a:t>
            </a:r>
          </a:p>
        </p:txBody>
      </p:sp>
      <p:sp>
        <p:nvSpPr>
          <p:cNvPr id="11" name="Οβάλ 10">
            <a:extLst>
              <a:ext uri="{FF2B5EF4-FFF2-40B4-BE49-F238E27FC236}">
                <a16:creationId xmlns:a16="http://schemas.microsoft.com/office/drawing/2014/main" id="{DC7CE610-9425-AC52-D9E1-790A32217B18}"/>
              </a:ext>
            </a:extLst>
          </p:cNvPr>
          <p:cNvSpPr/>
          <p:nvPr/>
        </p:nvSpPr>
        <p:spPr>
          <a:xfrm>
            <a:off x="1981200" y="55563"/>
            <a:ext cx="1881188" cy="506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b="1" dirty="0">
                <a:solidFill>
                  <a:prstClr val="white"/>
                </a:solidFill>
                <a:latin typeface="Times New Roman" panose="02020603050405020304" pitchFamily="18" charset="0"/>
                <a:ea typeface="Times New Roman" panose="02020603050405020304" pitchFamily="18" charset="0"/>
              </a:rPr>
              <a:t>WCACD</a:t>
            </a:r>
            <a:endParaRPr lang="el-GR" dirty="0">
              <a:solidFill>
                <a:prstClr val="white"/>
              </a:solidFill>
              <a:latin typeface="Calibri"/>
            </a:endParaRPr>
          </a:p>
        </p:txBody>
      </p:sp>
      <p:sp>
        <p:nvSpPr>
          <p:cNvPr id="12" name="Οβάλ 11">
            <a:extLst>
              <a:ext uri="{FF2B5EF4-FFF2-40B4-BE49-F238E27FC236}">
                <a16:creationId xmlns:a16="http://schemas.microsoft.com/office/drawing/2014/main" id="{C992F974-D169-09BF-F7D4-1E573AD16932}"/>
              </a:ext>
            </a:extLst>
          </p:cNvPr>
          <p:cNvSpPr/>
          <p:nvPr/>
        </p:nvSpPr>
        <p:spPr>
          <a:xfrm>
            <a:off x="7315200" y="147638"/>
            <a:ext cx="3124200" cy="508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b-NO" altLang="el-GR" dirty="0">
                <a:solidFill>
                  <a:prstClr val="white"/>
                </a:solidFill>
                <a:latin typeface="Calibri"/>
                <a:cs typeface="Calibri" panose="020F0502020204030204" pitchFamily="34" charset="0"/>
              </a:rPr>
              <a:t>PSW in dementia care</a:t>
            </a:r>
            <a:endParaRPr lang="el-GR" dirty="0">
              <a:solidFill>
                <a:prstClr val="white"/>
              </a:solidFill>
              <a:latin typeface="Calibri"/>
            </a:endParaRPr>
          </a:p>
        </p:txBody>
      </p:sp>
      <p:sp>
        <p:nvSpPr>
          <p:cNvPr id="13" name="Οβάλ 12">
            <a:extLst>
              <a:ext uri="{FF2B5EF4-FFF2-40B4-BE49-F238E27FC236}">
                <a16:creationId xmlns:a16="http://schemas.microsoft.com/office/drawing/2014/main" id="{91B06BCA-129C-335D-70DE-125BECC03DDF}"/>
              </a:ext>
            </a:extLst>
          </p:cNvPr>
          <p:cNvSpPr/>
          <p:nvPr/>
        </p:nvSpPr>
        <p:spPr>
          <a:xfrm>
            <a:off x="1524001" y="2352676"/>
            <a:ext cx="2017713" cy="4873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black"/>
                </a:solidFill>
                <a:latin typeface="Times New Roman" panose="02020603050405020304" pitchFamily="18" charset="0"/>
                <a:ea typeface="Times New Roman" panose="02020603050405020304" pitchFamily="18" charset="0"/>
              </a:rPr>
              <a:t>INFOCARE</a:t>
            </a:r>
            <a:endParaRPr lang="el-GR" b="1" dirty="0">
              <a:solidFill>
                <a:prstClr val="black"/>
              </a:solidFill>
              <a:latin typeface="Calibri"/>
            </a:endParaRPr>
          </a:p>
        </p:txBody>
      </p:sp>
      <p:sp>
        <p:nvSpPr>
          <p:cNvPr id="31" name="Οβάλ 30">
            <a:extLst>
              <a:ext uri="{FF2B5EF4-FFF2-40B4-BE49-F238E27FC236}">
                <a16:creationId xmlns:a16="http://schemas.microsoft.com/office/drawing/2014/main" id="{507711AD-02CB-CD88-01F8-CE62292F6275}"/>
              </a:ext>
            </a:extLst>
          </p:cNvPr>
          <p:cNvSpPr/>
          <p:nvPr/>
        </p:nvSpPr>
        <p:spPr>
          <a:xfrm>
            <a:off x="4327526" y="5918200"/>
            <a:ext cx="2638425" cy="5461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Times New Roman" panose="02020603050405020304" pitchFamily="18" charset="0"/>
                <a:ea typeface="Times New Roman" panose="02020603050405020304" pitchFamily="18" charset="0"/>
              </a:rPr>
              <a:t>Games4CoSkills</a:t>
            </a:r>
            <a:endParaRPr lang="el-GR" dirty="0">
              <a:solidFill>
                <a:prstClr val="white"/>
              </a:solidFill>
              <a:latin typeface="Calibri"/>
            </a:endParaRPr>
          </a:p>
        </p:txBody>
      </p:sp>
      <p:sp>
        <p:nvSpPr>
          <p:cNvPr id="33" name="Οβάλ 32">
            <a:extLst>
              <a:ext uri="{FF2B5EF4-FFF2-40B4-BE49-F238E27FC236}">
                <a16:creationId xmlns:a16="http://schemas.microsoft.com/office/drawing/2014/main" id="{2A230ABF-C4A6-068D-528A-D6D6EC41F9F5}"/>
              </a:ext>
            </a:extLst>
          </p:cNvPr>
          <p:cNvSpPr/>
          <p:nvPr/>
        </p:nvSpPr>
        <p:spPr>
          <a:xfrm>
            <a:off x="1524000" y="3810001"/>
            <a:ext cx="2033588"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prstClr val="white"/>
                </a:solidFill>
                <a:latin typeface="Times New Roman" panose="02020603050405020304" pitchFamily="18" charset="0"/>
                <a:ea typeface="FreeSans"/>
              </a:rPr>
              <a:t>E</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L</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So</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M</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C</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I</a:t>
            </a:r>
            <a:endParaRPr lang="el-GR" dirty="0">
              <a:solidFill>
                <a:prstClr val="white"/>
              </a:solidFill>
              <a:latin typeface="Calibri"/>
            </a:endParaRPr>
          </a:p>
        </p:txBody>
      </p:sp>
      <p:sp>
        <p:nvSpPr>
          <p:cNvPr id="34" name="Οβάλ 33">
            <a:extLst>
              <a:ext uri="{FF2B5EF4-FFF2-40B4-BE49-F238E27FC236}">
                <a16:creationId xmlns:a16="http://schemas.microsoft.com/office/drawing/2014/main" id="{A882EF2F-7ACF-65D2-4C4C-FB061EB58C9E}"/>
              </a:ext>
            </a:extLst>
          </p:cNvPr>
          <p:cNvSpPr/>
          <p:nvPr/>
        </p:nvSpPr>
        <p:spPr>
          <a:xfrm>
            <a:off x="8991601" y="1746251"/>
            <a:ext cx="1552575" cy="55721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400" b="1" dirty="0">
              <a:solidFill>
                <a:prstClr val="black"/>
              </a:solidFill>
              <a:latin typeface="Calibri"/>
            </a:endParaRPr>
          </a:p>
          <a:p>
            <a:pPr algn="ctr" eaLnBrk="0" fontAlgn="base" hangingPunct="0">
              <a:spcBef>
                <a:spcPct val="0"/>
              </a:spcBef>
              <a:spcAft>
                <a:spcPct val="0"/>
              </a:spcAft>
              <a:defRPr/>
            </a:pPr>
            <a:r>
              <a:rPr lang="en-US" sz="1400" b="1" dirty="0">
                <a:solidFill>
                  <a:prstClr val="black"/>
                </a:solidFill>
                <a:latin typeface="Calibri"/>
              </a:rPr>
              <a:t>S.IN.CA.L.A</a:t>
            </a:r>
          </a:p>
          <a:p>
            <a:pPr algn="ctr" eaLnBrk="0" fontAlgn="base" hangingPunct="0">
              <a:spcBef>
                <a:spcPct val="0"/>
              </a:spcBef>
              <a:spcAft>
                <a:spcPct val="0"/>
              </a:spcAft>
              <a:defRPr/>
            </a:pPr>
            <a:endParaRPr lang="el-GR" dirty="0">
              <a:solidFill>
                <a:prstClr val="white"/>
              </a:solidFill>
              <a:latin typeface="Calibri"/>
            </a:endParaRPr>
          </a:p>
        </p:txBody>
      </p:sp>
      <p:sp>
        <p:nvSpPr>
          <p:cNvPr id="37" name="Οβάλ 36">
            <a:extLst>
              <a:ext uri="{FF2B5EF4-FFF2-40B4-BE49-F238E27FC236}">
                <a16:creationId xmlns:a16="http://schemas.microsoft.com/office/drawing/2014/main" id="{48493961-4C44-FA8F-E3F8-E9BBF7C505DF}"/>
              </a:ext>
            </a:extLst>
          </p:cNvPr>
          <p:cNvSpPr/>
          <p:nvPr/>
        </p:nvSpPr>
        <p:spPr>
          <a:xfrm>
            <a:off x="7337425" y="5918200"/>
            <a:ext cx="1295400" cy="5461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black"/>
                </a:solidFill>
                <a:latin typeface="Calibri"/>
              </a:rPr>
              <a:t>PIA</a:t>
            </a:r>
            <a:endParaRPr lang="el-GR" b="1" dirty="0">
              <a:solidFill>
                <a:prstClr val="black"/>
              </a:solidFill>
              <a:latin typeface="Calibri"/>
            </a:endParaRPr>
          </a:p>
        </p:txBody>
      </p:sp>
    </p:spTree>
    <p:extLst>
      <p:ext uri="{BB962C8B-B14F-4D97-AF65-F5344CB8AC3E}">
        <p14:creationId xmlns:p14="http://schemas.microsoft.com/office/powerpoint/2010/main" val="3402446401"/>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864182"/>
            <a:ext cx="10515600" cy="1325563"/>
          </a:xfrm>
        </p:spPr>
        <p:txBody>
          <a:bodyPr>
            <a:noAutofit/>
          </a:bodyPr>
          <a:lstStyle/>
          <a:p>
            <a:pPr algn="ctr"/>
            <a:r>
              <a:rPr lang="el-GR" altLang="ko-KR" sz="3000" b="1" dirty="0">
                <a:solidFill>
                  <a:srgbClr val="FF0000"/>
                </a:solidFill>
                <a:latin typeface="+mn-lt"/>
                <a:cs typeface="Times New Roman" panose="02020603050405020304" pitchFamily="18" charset="0"/>
              </a:rPr>
              <a:t>ΟΙ ΕΡΓΑΖΟΜΕΝΟΙ ΔΙΚΤΥΟΥ</a:t>
            </a:r>
            <a:br>
              <a:rPr lang="el-GR" altLang="ko-KR" sz="3000" b="1" dirty="0">
                <a:solidFill>
                  <a:srgbClr val="FF0000"/>
                </a:solidFill>
                <a:latin typeface="+mn-lt"/>
                <a:cs typeface="Times New Roman" panose="02020603050405020304" pitchFamily="18" charset="0"/>
              </a:rPr>
            </a:br>
            <a:r>
              <a:rPr lang="el-GR" altLang="ko-KR" sz="3000" b="1" dirty="0">
                <a:solidFill>
                  <a:srgbClr val="FF0000"/>
                </a:solidFill>
                <a:latin typeface="+mn-lt"/>
                <a:cs typeface="Times New Roman" panose="02020603050405020304" pitchFamily="18" charset="0"/>
              </a:rPr>
              <a:t>ΑΛΛΗΛΟΫΠΟΣΤΗΡΙΞΗΣ ΩΣ ΚΑΙΝΟΤΟΜΟΣ ΔΥΝΑΜΗ</a:t>
            </a:r>
            <a:br>
              <a:rPr lang="el-GR" altLang="ko-KR" sz="3000" b="1" dirty="0">
                <a:solidFill>
                  <a:srgbClr val="FF0000"/>
                </a:solidFill>
                <a:latin typeface="+mn-lt"/>
                <a:cs typeface="Times New Roman" panose="02020603050405020304" pitchFamily="18" charset="0"/>
              </a:rPr>
            </a:br>
            <a:r>
              <a:rPr lang="el-GR" altLang="ko-KR" sz="3000" b="1" dirty="0">
                <a:solidFill>
                  <a:srgbClr val="FF0000"/>
                </a:solidFill>
                <a:latin typeface="+mn-lt"/>
                <a:cs typeface="Times New Roman" panose="02020603050405020304" pitchFamily="18" charset="0"/>
              </a:rPr>
              <a:t>ΣΤΗΝ ΕΝΙΣΧΥΣΗ ΤΗΣ ΦΡΟΝΤΙΔΑΣ ΤΗΣ ΑΝΟΙΑΣ</a:t>
            </a:r>
            <a:br>
              <a:rPr lang="en-US" altLang="ko-KR" sz="3000" b="1" dirty="0">
                <a:solidFill>
                  <a:srgbClr val="FF0000"/>
                </a:solidFill>
                <a:latin typeface="+mn-lt"/>
                <a:cs typeface="Times New Roman" panose="02020603050405020304" pitchFamily="18" charset="0"/>
              </a:rPr>
            </a:br>
            <a:br>
              <a:rPr lang="en-US" altLang="ko-KR" sz="3000" b="1" dirty="0">
                <a:solidFill>
                  <a:srgbClr val="FF0000"/>
                </a:solidFill>
                <a:latin typeface="+mn-lt"/>
                <a:cs typeface="Times New Roman" panose="02020603050405020304" pitchFamily="18" charset="0"/>
              </a:rPr>
            </a:br>
            <a:r>
              <a:rPr lang="en-US" altLang="ko-KR" sz="3000" b="1" dirty="0">
                <a:solidFill>
                  <a:schemeClr val="accent1"/>
                </a:solidFill>
                <a:latin typeface="+mn-lt"/>
                <a:cs typeface="Times New Roman" panose="02020603050405020304" pitchFamily="18" charset="0"/>
              </a:rPr>
              <a:t>https://piaproject.eu/</a:t>
            </a:r>
            <a:br>
              <a:rPr lang="en-US" altLang="ko-KR" sz="3000" b="1" dirty="0">
                <a:solidFill>
                  <a:schemeClr val="accent1"/>
                </a:solidFill>
                <a:latin typeface="+mn-lt"/>
                <a:cs typeface="Times New Roman" panose="02020603050405020304" pitchFamily="18" charset="0"/>
              </a:rPr>
            </a:br>
            <a:br>
              <a:rPr lang="ko-KR" altLang="en-US" sz="3000" b="1" dirty="0">
                <a:latin typeface="+mn-lt"/>
                <a:cs typeface="Times New Roman" panose="02020603050405020304" pitchFamily="18" charset="0"/>
              </a:rPr>
            </a:br>
            <a:endParaRPr lang="el-GR" sz="3000" b="1" dirty="0">
              <a:latin typeface="+mn-lt"/>
            </a:endParaRPr>
          </a:p>
        </p:txBody>
      </p:sp>
      <p:sp>
        <p:nvSpPr>
          <p:cNvPr id="3" name="Θέση περιεχομένου 2"/>
          <p:cNvSpPr>
            <a:spLocks noGrp="1"/>
          </p:cNvSpPr>
          <p:nvPr>
            <p:ph idx="1"/>
          </p:nvPr>
        </p:nvSpPr>
        <p:spPr>
          <a:xfrm>
            <a:off x="348868" y="2153397"/>
            <a:ext cx="11004932" cy="4351338"/>
          </a:xfrm>
        </p:spPr>
        <p:txBody>
          <a:bodyPr/>
          <a:lstStyle/>
          <a:p>
            <a:endParaRPr lang="en-US" dirty="0"/>
          </a:p>
          <a:p>
            <a:endParaRPr lang="en-US" dirty="0"/>
          </a:p>
          <a:p>
            <a:r>
              <a:rPr lang="el-GR" dirty="0"/>
              <a:t>Φεβρουάριος</a:t>
            </a:r>
            <a:r>
              <a:rPr lang="en-US" dirty="0"/>
              <a:t> 2022 – </a:t>
            </a:r>
            <a:r>
              <a:rPr lang="el-GR" dirty="0"/>
              <a:t>Ιανουάριος</a:t>
            </a:r>
            <a:r>
              <a:rPr lang="en-US" dirty="0"/>
              <a:t> 2024</a:t>
            </a:r>
          </a:p>
          <a:p>
            <a:endParaRPr lang="en-US" dirty="0"/>
          </a:p>
          <a:p>
            <a:r>
              <a:rPr lang="el-GR" dirty="0"/>
              <a:t>Το πρόγραμμα στοχεύει στην εισαγωγή του όρου </a:t>
            </a:r>
            <a:r>
              <a:rPr lang="el-GR" b="1" dirty="0">
                <a:solidFill>
                  <a:srgbClr val="FF0000"/>
                </a:solidFill>
              </a:rPr>
              <a:t>Εργαζόμενοι Δικτύου Αλληλοϋποστήριξης στη φροντίδα της άνοιας</a:t>
            </a:r>
            <a:r>
              <a:rPr lang="el-GR" dirty="0"/>
              <a:t>, μέσω της εμπλοκής των </a:t>
            </a:r>
            <a:r>
              <a:rPr lang="el-GR" b="1" dirty="0">
                <a:solidFill>
                  <a:srgbClr val="FF0000"/>
                </a:solidFill>
              </a:rPr>
              <a:t>(πρώην) περιθαλπόντων </a:t>
            </a:r>
            <a:r>
              <a:rPr lang="el-GR" dirty="0"/>
              <a:t>ατόμων με άνοια.</a:t>
            </a:r>
          </a:p>
        </p:txBody>
      </p:sp>
      <p:pic>
        <p:nvPicPr>
          <p:cNvPr id="2050" name="Picture 2" descr="Pia Project – Peer Support Workers as an Innovative force in Advocacy in dementia  c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7927" y="1329484"/>
            <a:ext cx="3409950" cy="164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6841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pPr algn="ctr"/>
            <a:r>
              <a:rPr lang="el-GR" sz="4000" b="1" dirty="0">
                <a:solidFill>
                  <a:srgbClr val="FF0000"/>
                </a:solidFill>
                <a:latin typeface="+mn-lt"/>
              </a:rPr>
              <a:t>Ομάδα έργου</a:t>
            </a:r>
            <a:br>
              <a:rPr lang="en-US" sz="3200" b="1" dirty="0">
                <a:latin typeface="+mn-lt"/>
              </a:rPr>
            </a:br>
            <a:endParaRPr lang="el-GR" sz="3200" b="1" dirty="0">
              <a:latin typeface="+mn-lt"/>
            </a:endParaRPr>
          </a:p>
        </p:txBody>
      </p:sp>
      <p:sp>
        <p:nvSpPr>
          <p:cNvPr id="3" name="Θέση περιεχομένου 2"/>
          <p:cNvSpPr>
            <a:spLocks noGrp="1"/>
          </p:cNvSpPr>
          <p:nvPr>
            <p:ph idx="1"/>
          </p:nvPr>
        </p:nvSpPr>
        <p:spPr>
          <a:xfrm>
            <a:off x="484742" y="2353469"/>
            <a:ext cx="10869058" cy="4351338"/>
          </a:xfrm>
        </p:spPr>
        <p:txBody>
          <a:bodyPr>
            <a:normAutofit/>
          </a:bodyPr>
          <a:lstStyle/>
          <a:p>
            <a:r>
              <a:rPr lang="nb-NO" sz="2300" dirty="0">
                <a:cs typeface="Times New Roman" panose="02020603050405020304" pitchFamily="18" charset="0"/>
              </a:rPr>
              <a:t>KOMPETANSESENTER FOR BRUKERERFARING OG TJENESTEUTVIKLING (Norway) </a:t>
            </a:r>
          </a:p>
          <a:p>
            <a:endParaRPr lang="nb-NO" sz="2300" dirty="0">
              <a:cs typeface="Times New Roman" panose="02020603050405020304" pitchFamily="18" charset="0"/>
            </a:endParaRPr>
          </a:p>
          <a:p>
            <a:r>
              <a:rPr lang="en-US" sz="2300" dirty="0">
                <a:cs typeface="Times New Roman" panose="02020603050405020304" pitchFamily="18" charset="0"/>
              </a:rPr>
              <a:t>Greek Association of Alzheimer Disease and Relative Disorders (Greece</a:t>
            </a:r>
            <a:r>
              <a:rPr lang="ro-RO" sz="2300" dirty="0">
                <a:cs typeface="Times New Roman" panose="02020603050405020304" pitchFamily="18" charset="0"/>
              </a:rPr>
              <a:t>)</a:t>
            </a:r>
            <a:endParaRPr lang="en-US" sz="2300" dirty="0">
              <a:cs typeface="Times New Roman" panose="02020603050405020304" pitchFamily="18" charset="0"/>
            </a:endParaRPr>
          </a:p>
          <a:p>
            <a:endParaRPr lang="it-IT" sz="2300" dirty="0"/>
          </a:p>
          <a:p>
            <a:r>
              <a:rPr lang="it-IT" sz="2300" dirty="0"/>
              <a:t>Anziani e non solo Società Cooperativa Sociale</a:t>
            </a:r>
            <a:r>
              <a:rPr lang="it-IT" sz="2300" i="1" dirty="0"/>
              <a:t> (Italy)</a:t>
            </a:r>
            <a:r>
              <a:rPr lang="it-IT" sz="2300" dirty="0"/>
              <a:t>  </a:t>
            </a:r>
          </a:p>
          <a:p>
            <a:endParaRPr lang="it-IT" sz="2300" dirty="0"/>
          </a:p>
          <a:p>
            <a:r>
              <a:rPr lang="en-US" sz="2300" dirty="0" err="1"/>
              <a:t>Asociatia</a:t>
            </a:r>
            <a:r>
              <a:rPr lang="en-US" sz="2300" dirty="0"/>
              <a:t> </a:t>
            </a:r>
            <a:r>
              <a:rPr lang="en-US" sz="2300" dirty="0" err="1"/>
              <a:t>Habilitas</a:t>
            </a:r>
            <a:r>
              <a:rPr lang="en-US" sz="2300" dirty="0"/>
              <a:t> – </a:t>
            </a:r>
            <a:r>
              <a:rPr lang="en-US" sz="2300" dirty="0" err="1"/>
              <a:t>Centru</a:t>
            </a:r>
            <a:r>
              <a:rPr lang="en-US" sz="2300" dirty="0"/>
              <a:t> de </a:t>
            </a:r>
            <a:r>
              <a:rPr lang="en-US" sz="2300" dirty="0" err="1"/>
              <a:t>Resurse</a:t>
            </a:r>
            <a:r>
              <a:rPr lang="en-US" sz="2300" dirty="0"/>
              <a:t> </a:t>
            </a:r>
            <a:r>
              <a:rPr lang="en-US" sz="2300" dirty="0" err="1"/>
              <a:t>si</a:t>
            </a:r>
            <a:r>
              <a:rPr lang="en-US" sz="2300" dirty="0"/>
              <a:t> </a:t>
            </a:r>
            <a:r>
              <a:rPr lang="en-US" sz="2300" dirty="0" err="1"/>
              <a:t>Formare</a:t>
            </a:r>
            <a:r>
              <a:rPr lang="en-US" sz="2300" dirty="0"/>
              <a:t> </a:t>
            </a:r>
            <a:r>
              <a:rPr lang="en-US" sz="2300" dirty="0" err="1"/>
              <a:t>Profesionala</a:t>
            </a:r>
            <a:r>
              <a:rPr lang="en-US" sz="2300" dirty="0"/>
              <a:t> </a:t>
            </a:r>
            <a:r>
              <a:rPr lang="en-US" sz="2300" i="1" dirty="0"/>
              <a:t>(Romania)</a:t>
            </a:r>
          </a:p>
          <a:p>
            <a:endParaRPr lang="en-US" sz="2300" i="1" dirty="0"/>
          </a:p>
          <a:p>
            <a:r>
              <a:rPr lang="en-US" sz="2300" dirty="0"/>
              <a:t>ROMANIA ASOCIATIA AFECT</a:t>
            </a:r>
          </a:p>
        </p:txBody>
      </p:sp>
      <p:pic>
        <p:nvPicPr>
          <p:cNvPr id="4" name="5 - Εικόνα" descr="Anzianienonsolo_disteso-2.jpg"/>
          <p:cNvPicPr>
            <a:picLocks noChangeAspect="1"/>
          </p:cNvPicPr>
          <p:nvPr/>
        </p:nvPicPr>
        <p:blipFill>
          <a:blip r:embed="rId2" cstate="print"/>
          <a:stretch>
            <a:fillRect/>
          </a:stretch>
        </p:blipFill>
        <p:spPr>
          <a:xfrm>
            <a:off x="9709641" y="4225861"/>
            <a:ext cx="1910962" cy="714380"/>
          </a:xfrm>
          <a:prstGeom prst="rect">
            <a:avLst/>
          </a:prstGeom>
        </p:spPr>
      </p:pic>
      <p:pic>
        <p:nvPicPr>
          <p:cNvPr id="5" name="6 - Εικόνα" descr="habilitas.jpg"/>
          <p:cNvPicPr>
            <a:picLocks noChangeAspect="1"/>
          </p:cNvPicPr>
          <p:nvPr/>
        </p:nvPicPr>
        <p:blipFill>
          <a:blip r:embed="rId3"/>
          <a:stretch>
            <a:fillRect/>
          </a:stretch>
        </p:blipFill>
        <p:spPr>
          <a:xfrm>
            <a:off x="9933943" y="5123428"/>
            <a:ext cx="1928826" cy="1041002"/>
          </a:xfrm>
          <a:prstGeom prst="rect">
            <a:avLst/>
          </a:prstGeom>
        </p:spPr>
      </p:pic>
      <p:pic>
        <p:nvPicPr>
          <p:cNvPr id="6" name="Picture 12" descr="Alzheimer Ellas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5555" y="2994304"/>
            <a:ext cx="1265601" cy="888477"/>
          </a:xfrm>
          <a:prstGeom prst="rect">
            <a:avLst/>
          </a:prstGeom>
          <a:noFill/>
          <a:extLst>
            <a:ext uri="{909E8E84-426E-40DD-AFC4-6F175D3DCCD1}">
              <a14:hiddenFill xmlns:a14="http://schemas.microsoft.com/office/drawing/2010/main">
                <a:solidFill>
                  <a:srgbClr val="FFFFFF"/>
                </a:solidFill>
              </a14:hiddenFill>
            </a:ext>
          </a:extLst>
        </p:spPr>
      </p:pic>
      <p:pic>
        <p:nvPicPr>
          <p:cNvPr id="8" name="Εικόνα 7"/>
          <p:cNvPicPr>
            <a:picLocks noChangeAspect="1"/>
          </p:cNvPicPr>
          <p:nvPr/>
        </p:nvPicPr>
        <p:blipFill>
          <a:blip r:embed="rId5"/>
          <a:stretch>
            <a:fillRect/>
          </a:stretch>
        </p:blipFill>
        <p:spPr>
          <a:xfrm>
            <a:off x="4600575" y="5487272"/>
            <a:ext cx="1217535" cy="1217535"/>
          </a:xfrm>
          <a:prstGeom prst="rect">
            <a:avLst/>
          </a:prstGeom>
        </p:spPr>
      </p:pic>
      <p:pic>
        <p:nvPicPr>
          <p:cNvPr id="1028" name="Picture 4" descr="Home - Recovery Hub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4703" y="1740902"/>
            <a:ext cx="1444493" cy="982483"/>
          </a:xfrm>
          <a:prstGeom prst="rect">
            <a:avLst/>
          </a:prstGeom>
          <a:noFill/>
          <a:extLst>
            <a:ext uri="{909E8E84-426E-40DD-AFC4-6F175D3DCCD1}">
              <a14:hiddenFill xmlns:a14="http://schemas.microsoft.com/office/drawing/2010/main">
                <a:solidFill>
                  <a:srgbClr val="FFFFFF"/>
                </a:solidFill>
              </a14:hiddenFill>
            </a:ext>
          </a:extLst>
        </p:spPr>
      </p:pic>
      <p:pic>
        <p:nvPicPr>
          <p:cNvPr id="10" name="Εικόνα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043" y="258242"/>
            <a:ext cx="3927385" cy="1973901"/>
          </a:xfrm>
          <a:prstGeom prst="rect">
            <a:avLst/>
          </a:prstGeom>
        </p:spPr>
      </p:pic>
    </p:spTree>
    <p:extLst>
      <p:ext uri="{BB962C8B-B14F-4D97-AF65-F5344CB8AC3E}">
        <p14:creationId xmlns:p14="http://schemas.microsoft.com/office/powerpoint/2010/main" val="41315157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61930" y="232922"/>
            <a:ext cx="10515600" cy="1325563"/>
          </a:xfrm>
        </p:spPr>
        <p:txBody>
          <a:bodyPr>
            <a:normAutofit/>
          </a:bodyPr>
          <a:lstStyle/>
          <a:p>
            <a:pPr algn="ctr"/>
            <a:r>
              <a:rPr lang="el-GR" sz="4000" b="1" dirty="0">
                <a:solidFill>
                  <a:srgbClr val="FF0000"/>
                </a:solidFill>
                <a:latin typeface="+mn-lt"/>
              </a:rPr>
              <a:t>Αποτελέσματα</a:t>
            </a:r>
          </a:p>
        </p:txBody>
      </p:sp>
      <p:sp>
        <p:nvSpPr>
          <p:cNvPr id="3" name="Θέση περιεχομένου 2"/>
          <p:cNvSpPr>
            <a:spLocks noGrp="1"/>
          </p:cNvSpPr>
          <p:nvPr>
            <p:ph idx="1"/>
          </p:nvPr>
        </p:nvSpPr>
        <p:spPr>
          <a:xfrm>
            <a:off x="523707" y="1511454"/>
            <a:ext cx="10993916" cy="4351338"/>
          </a:xfrm>
        </p:spPr>
        <p:txBody>
          <a:bodyPr>
            <a:normAutofit/>
          </a:bodyPr>
          <a:lstStyle/>
          <a:p>
            <a:r>
              <a:rPr lang="el-GR" sz="2200" dirty="0"/>
              <a:t>Ανάπτυξη ειδικού εκπαιδευτικού υλικού για </a:t>
            </a:r>
            <a:r>
              <a:rPr lang="el-GR" sz="2200" b="1" dirty="0">
                <a:solidFill>
                  <a:srgbClr val="00B050"/>
                </a:solidFill>
              </a:rPr>
              <a:t>τη δημιουργία Εργαζόμενων Δικτύου Αλληλοϋποστήριξης στη φροντίδα της άνοιας. </a:t>
            </a:r>
          </a:p>
          <a:p>
            <a:r>
              <a:rPr lang="el-GR" sz="2200" dirty="0"/>
              <a:t>Οδηγίες </a:t>
            </a:r>
            <a:r>
              <a:rPr lang="el-GR" sz="2200" b="1" dirty="0">
                <a:solidFill>
                  <a:srgbClr val="00B0F0"/>
                </a:solidFill>
              </a:rPr>
              <a:t>για τη συμμετοχή και ενίσχυση </a:t>
            </a:r>
            <a:r>
              <a:rPr lang="el-GR" sz="2200" dirty="0"/>
              <a:t>των Εργαζόμενων Δικτύου Αλληλοϋποστήριξης στην άνοια. </a:t>
            </a:r>
          </a:p>
          <a:p>
            <a:r>
              <a:rPr lang="el-GR" sz="2200" dirty="0"/>
              <a:t>Ανάπτυξη ψηφιακής </a:t>
            </a:r>
            <a:r>
              <a:rPr lang="el-GR" sz="2200" b="1" dirty="0">
                <a:solidFill>
                  <a:srgbClr val="00B0F0"/>
                </a:solidFill>
              </a:rPr>
              <a:t>πλατφόρμας</a:t>
            </a:r>
            <a:r>
              <a:rPr lang="el-GR" sz="2200" dirty="0"/>
              <a:t> για επικοινωνία και συνεργασία μεταξύ των εταίρων του έργου και συνακόλουθα των υπηρεσιών υγείας και των Εργαζόμενων Δικτύου Αλληλοϋποστήριξης. </a:t>
            </a:r>
            <a:r>
              <a:rPr lang="el-GR" sz="2200" b="1" dirty="0">
                <a:solidFill>
                  <a:srgbClr val="00B050"/>
                </a:solidFill>
              </a:rPr>
              <a:t>Δημιουργία ενός δικτύου ανταλλαγής εμπειριών </a:t>
            </a:r>
            <a:r>
              <a:rPr lang="el-GR" sz="2200" dirty="0"/>
              <a:t>και εξειδικευμένης γνώσης σχετικά με τη φροντίδα της άνοιας που παρέχεται στην κοινότητα και τους επαγγελματίες υγείας. </a:t>
            </a:r>
          </a:p>
          <a:p>
            <a:r>
              <a:rPr lang="el-GR" sz="2200" dirty="0"/>
              <a:t>Στρατηγικές για </a:t>
            </a:r>
            <a:r>
              <a:rPr lang="el-GR" sz="2200" b="1" dirty="0">
                <a:solidFill>
                  <a:srgbClr val="FF0000"/>
                </a:solidFill>
              </a:rPr>
              <a:t>αυξημένη εμπλοκή των περιθαλπόντων </a:t>
            </a:r>
            <a:r>
              <a:rPr lang="el-GR" sz="2200" dirty="0"/>
              <a:t>στο σχεδιασμό και την παροχή </a:t>
            </a:r>
            <a:r>
              <a:rPr lang="el-GR" sz="2200" dirty="0" err="1"/>
              <a:t>κατ</a:t>
            </a:r>
            <a:r>
              <a:rPr lang="el-GR" sz="2200" dirty="0"/>
              <a:t>΄ </a:t>
            </a:r>
            <a:r>
              <a:rPr lang="el-GR" sz="2200" dirty="0" err="1"/>
              <a:t>οίκον</a:t>
            </a:r>
            <a:r>
              <a:rPr lang="el-GR" sz="2200" dirty="0"/>
              <a:t> υπηρεσιών στην άνοια- προώθηση υπηρεσιών που σχετίζονται με την άνοια</a:t>
            </a:r>
          </a:p>
        </p:txBody>
      </p:sp>
      <p:pic>
        <p:nvPicPr>
          <p:cNvPr id="3074" name="Picture 2" descr="https://piaproject.eu/wp-content/uploads/2022/04/Icon_featur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4991" y="102159"/>
            <a:ext cx="1725077" cy="1409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0144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31 - Εικόνα" descr="Research-projects16.jpg">
            <a:extLst>
              <a:ext uri="{FF2B5EF4-FFF2-40B4-BE49-F238E27FC236}">
                <a16:creationId xmlns:a16="http://schemas.microsoft.com/office/drawing/2014/main" id="{9726CA63-21D5-A7D4-D57A-1F36F7913303}"/>
              </a:ext>
            </a:extLst>
          </p:cNvPr>
          <p:cNvPicPr>
            <a:picLocks noChangeAspect="1"/>
          </p:cNvPicPr>
          <p:nvPr/>
        </p:nvPicPr>
        <p:blipFill>
          <a:blip r:embed="rId2">
            <a:lum bright="6000" contrast="12000"/>
          </a:blip>
          <a:stretch>
            <a:fillRect/>
          </a:stretch>
        </p:blipFill>
        <p:spPr>
          <a:xfrm>
            <a:off x="1489075" y="73025"/>
            <a:ext cx="9055100" cy="6629400"/>
          </a:xfrm>
          <a:prstGeom prst="rect">
            <a:avLst/>
          </a:prstGeom>
          <a:effectLst>
            <a:outerShdw blurRad="50800" dist="50800" dir="5400000" algn="ctr" rotWithShape="0">
              <a:srgbClr val="000000">
                <a:alpha val="75000"/>
              </a:srgbClr>
            </a:outerShdw>
          </a:effectLst>
        </p:spPr>
      </p:pic>
      <p:sp>
        <p:nvSpPr>
          <p:cNvPr id="14" name="13 - TextBox">
            <a:extLst>
              <a:ext uri="{FF2B5EF4-FFF2-40B4-BE49-F238E27FC236}">
                <a16:creationId xmlns:a16="http://schemas.microsoft.com/office/drawing/2014/main" id="{B6496FDA-BE0C-BFC0-A7AC-41CD2787199C}"/>
              </a:ext>
            </a:extLst>
          </p:cNvPr>
          <p:cNvSpPr txBox="1"/>
          <p:nvPr/>
        </p:nvSpPr>
        <p:spPr>
          <a:xfrm>
            <a:off x="5773739" y="2840039"/>
            <a:ext cx="644525" cy="1246187"/>
          </a:xfrm>
          <a:prstGeom prst="rect">
            <a:avLst/>
          </a:prstGeom>
          <a:noFill/>
        </p:spPr>
        <p:txBody>
          <a:bodyPr>
            <a:spAutoFit/>
          </a:bodyPr>
          <a:lstStyle/>
          <a:p>
            <a:pPr algn="ctr" fontAlgn="base">
              <a:spcBef>
                <a:spcPct val="0"/>
              </a:spcBef>
              <a:spcAft>
                <a:spcPct val="0"/>
              </a:spcAft>
              <a:defRPr/>
            </a:pPr>
            <a:r>
              <a:rPr lang="en-US" sz="1500" b="1" dirty="0">
                <a:solidFill>
                  <a:srgbClr val="EEECE1">
                    <a:lumMod val="25000"/>
                  </a:srgbClr>
                </a:solidFill>
                <a:latin typeface="Arial" panose="020B0604020202020204" pitchFamily="34" charset="0"/>
                <a:cs typeface="Arial" panose="020B0604020202020204" pitchFamily="34" charset="0"/>
              </a:rPr>
              <a:t>Research &amp; Projects</a:t>
            </a:r>
            <a:endParaRPr lang="el-GR" sz="1500" b="1" dirty="0">
              <a:solidFill>
                <a:prstClr val="black"/>
              </a:solidFill>
              <a:latin typeface="Arial" panose="020B0604020202020204" pitchFamily="34" charset="0"/>
              <a:cs typeface="Arial" panose="020B0604020202020204" pitchFamily="34" charset="0"/>
            </a:endParaRPr>
          </a:p>
        </p:txBody>
      </p:sp>
      <p:sp>
        <p:nvSpPr>
          <p:cNvPr id="15" name="14 - Έλλειψη">
            <a:extLst>
              <a:ext uri="{FF2B5EF4-FFF2-40B4-BE49-F238E27FC236}">
                <a16:creationId xmlns:a16="http://schemas.microsoft.com/office/drawing/2014/main" id="{2E83FAA4-FDAB-D0CD-E1AB-2E6C2D09EF39}"/>
              </a:ext>
            </a:extLst>
          </p:cNvPr>
          <p:cNvSpPr/>
          <p:nvPr/>
        </p:nvSpPr>
        <p:spPr>
          <a:xfrm>
            <a:off x="3457575" y="1017589"/>
            <a:ext cx="175418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DESCRIPA</a:t>
            </a:r>
            <a:endParaRPr lang="el-GR" dirty="0">
              <a:solidFill>
                <a:prstClr val="white"/>
              </a:solidFill>
              <a:latin typeface="Calibri"/>
            </a:endParaRPr>
          </a:p>
        </p:txBody>
      </p:sp>
      <p:sp>
        <p:nvSpPr>
          <p:cNvPr id="16" name="15 - Έλλειψη">
            <a:extLst>
              <a:ext uri="{FF2B5EF4-FFF2-40B4-BE49-F238E27FC236}">
                <a16:creationId xmlns:a16="http://schemas.microsoft.com/office/drawing/2014/main" id="{6BFE0944-9762-FACE-F295-09B9FDA65E56}"/>
              </a:ext>
            </a:extLst>
          </p:cNvPr>
          <p:cNvSpPr/>
          <p:nvPr/>
        </p:nvSpPr>
        <p:spPr>
          <a:xfrm>
            <a:off x="4646614" y="393701"/>
            <a:ext cx="847725"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ICTUS</a:t>
            </a:r>
            <a:endParaRPr lang="el-GR" sz="1200" dirty="0">
              <a:solidFill>
                <a:prstClr val="white"/>
              </a:solidFill>
              <a:latin typeface="Calibri"/>
            </a:endParaRPr>
          </a:p>
        </p:txBody>
      </p:sp>
      <p:sp>
        <p:nvSpPr>
          <p:cNvPr id="17" name="16 - Έλλειψη">
            <a:extLst>
              <a:ext uri="{FF2B5EF4-FFF2-40B4-BE49-F238E27FC236}">
                <a16:creationId xmlns:a16="http://schemas.microsoft.com/office/drawing/2014/main" id="{43D24B1B-7BDE-8439-FF75-6CE3E7C40A24}"/>
              </a:ext>
            </a:extLst>
          </p:cNvPr>
          <p:cNvSpPr/>
          <p:nvPr/>
        </p:nvSpPr>
        <p:spPr>
          <a:xfrm>
            <a:off x="6834188" y="911225"/>
            <a:ext cx="1166812" cy="74930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highlight>
                  <a:srgbClr val="0000FF"/>
                </a:highlight>
                <a:latin typeface="Calibri"/>
              </a:rPr>
              <a:t>ASPAD</a:t>
            </a:r>
            <a:endParaRPr lang="el-GR" dirty="0">
              <a:solidFill>
                <a:prstClr val="white"/>
              </a:solidFill>
              <a:highlight>
                <a:srgbClr val="0000FF"/>
              </a:highlight>
              <a:latin typeface="Calibri"/>
            </a:endParaRPr>
          </a:p>
        </p:txBody>
      </p:sp>
      <p:sp>
        <p:nvSpPr>
          <p:cNvPr id="18" name="17 - Έλλειψη">
            <a:extLst>
              <a:ext uri="{FF2B5EF4-FFF2-40B4-BE49-F238E27FC236}">
                <a16:creationId xmlns:a16="http://schemas.microsoft.com/office/drawing/2014/main" id="{1ED64EB5-0FF0-D563-0ABA-A4A305A4B939}"/>
              </a:ext>
            </a:extLst>
          </p:cNvPr>
          <p:cNvSpPr/>
          <p:nvPr/>
        </p:nvSpPr>
        <p:spPr>
          <a:xfrm>
            <a:off x="7904164" y="3697289"/>
            <a:ext cx="1925637" cy="8032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EhcoBUTLER</a:t>
            </a:r>
            <a:endParaRPr lang="el-GR" dirty="0">
              <a:solidFill>
                <a:prstClr val="white"/>
              </a:solidFill>
              <a:latin typeface="Calibri"/>
            </a:endParaRPr>
          </a:p>
        </p:txBody>
      </p:sp>
      <p:sp>
        <p:nvSpPr>
          <p:cNvPr id="19" name="18 - Έλλειψη">
            <a:extLst>
              <a:ext uri="{FF2B5EF4-FFF2-40B4-BE49-F238E27FC236}">
                <a16:creationId xmlns:a16="http://schemas.microsoft.com/office/drawing/2014/main" id="{A0E72B6F-96A1-366C-8F87-95871F4F677E}"/>
              </a:ext>
            </a:extLst>
          </p:cNvPr>
          <p:cNvSpPr/>
          <p:nvPr/>
        </p:nvSpPr>
        <p:spPr>
          <a:xfrm>
            <a:off x="7180263" y="5089525"/>
            <a:ext cx="1731962" cy="75088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Dem@care</a:t>
            </a:r>
            <a:endParaRPr lang="el-GR" dirty="0">
              <a:solidFill>
                <a:prstClr val="white"/>
              </a:solidFill>
              <a:latin typeface="Calibri"/>
            </a:endParaRPr>
          </a:p>
        </p:txBody>
      </p:sp>
      <p:sp>
        <p:nvSpPr>
          <p:cNvPr id="20" name="19 - Έλλειψη">
            <a:extLst>
              <a:ext uri="{FF2B5EF4-FFF2-40B4-BE49-F238E27FC236}">
                <a16:creationId xmlns:a16="http://schemas.microsoft.com/office/drawing/2014/main" id="{CB24A64B-5D77-9C6E-52C7-34B32E465D7E}"/>
              </a:ext>
            </a:extLst>
          </p:cNvPr>
          <p:cNvSpPr/>
          <p:nvPr/>
        </p:nvSpPr>
        <p:spPr>
          <a:xfrm>
            <a:off x="6270626" y="4284663"/>
            <a:ext cx="227012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BIOMARK-APD</a:t>
            </a:r>
            <a:endParaRPr lang="el-GR" dirty="0">
              <a:solidFill>
                <a:prstClr val="white"/>
              </a:solidFill>
              <a:latin typeface="Calibri"/>
            </a:endParaRPr>
          </a:p>
        </p:txBody>
      </p:sp>
      <p:sp>
        <p:nvSpPr>
          <p:cNvPr id="21" name="20 - Έλλειψη">
            <a:extLst>
              <a:ext uri="{FF2B5EF4-FFF2-40B4-BE49-F238E27FC236}">
                <a16:creationId xmlns:a16="http://schemas.microsoft.com/office/drawing/2014/main" id="{464104CD-50E9-ADF0-5E63-CB73F3ABDB49}"/>
              </a:ext>
            </a:extLst>
          </p:cNvPr>
          <p:cNvSpPr/>
          <p:nvPr/>
        </p:nvSpPr>
        <p:spPr>
          <a:xfrm>
            <a:off x="5105400" y="4398963"/>
            <a:ext cx="960438" cy="804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NILVAD</a:t>
            </a:r>
            <a:endParaRPr lang="el-GR" sz="1200" dirty="0">
              <a:solidFill>
                <a:prstClr val="white"/>
              </a:solidFill>
              <a:latin typeface="Calibri"/>
            </a:endParaRPr>
          </a:p>
        </p:txBody>
      </p:sp>
      <p:sp>
        <p:nvSpPr>
          <p:cNvPr id="22" name="21 - Έλλειψη">
            <a:extLst>
              <a:ext uri="{FF2B5EF4-FFF2-40B4-BE49-F238E27FC236}">
                <a16:creationId xmlns:a16="http://schemas.microsoft.com/office/drawing/2014/main" id="{B01FD751-6A55-D266-BA85-82209DFBEF29}"/>
              </a:ext>
            </a:extLst>
          </p:cNvPr>
          <p:cNvSpPr/>
          <p:nvPr/>
        </p:nvSpPr>
        <p:spPr>
          <a:xfrm>
            <a:off x="1763713" y="4916489"/>
            <a:ext cx="1947862"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Pharmacog</a:t>
            </a:r>
            <a:endParaRPr lang="el-GR" dirty="0">
              <a:solidFill>
                <a:prstClr val="white"/>
              </a:solidFill>
              <a:latin typeface="Calibri"/>
            </a:endParaRPr>
          </a:p>
        </p:txBody>
      </p:sp>
      <p:sp>
        <p:nvSpPr>
          <p:cNvPr id="23" name="22 - Έλλειψη">
            <a:extLst>
              <a:ext uri="{FF2B5EF4-FFF2-40B4-BE49-F238E27FC236}">
                <a16:creationId xmlns:a16="http://schemas.microsoft.com/office/drawing/2014/main" id="{DFA2E321-804C-6011-5984-59A362366DF4}"/>
              </a:ext>
            </a:extLst>
          </p:cNvPr>
          <p:cNvSpPr/>
          <p:nvPr/>
        </p:nvSpPr>
        <p:spPr>
          <a:xfrm>
            <a:off x="2895600" y="4179888"/>
            <a:ext cx="1392238"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900" dirty="0">
                <a:solidFill>
                  <a:prstClr val="white"/>
                </a:solidFill>
                <a:latin typeface="Calibri"/>
              </a:rPr>
              <a:t>MIRAGE</a:t>
            </a:r>
            <a:endParaRPr lang="el-GR" sz="900" dirty="0">
              <a:solidFill>
                <a:prstClr val="white"/>
              </a:solidFill>
              <a:latin typeface="Calibri"/>
            </a:endParaRPr>
          </a:p>
        </p:txBody>
      </p:sp>
      <p:sp>
        <p:nvSpPr>
          <p:cNvPr id="24" name="23 - Έλλειψη">
            <a:extLst>
              <a:ext uri="{FF2B5EF4-FFF2-40B4-BE49-F238E27FC236}">
                <a16:creationId xmlns:a16="http://schemas.microsoft.com/office/drawing/2014/main" id="{140C8820-D57F-6088-FBA7-E6C00C334514}"/>
              </a:ext>
            </a:extLst>
          </p:cNvPr>
          <p:cNvSpPr/>
          <p:nvPr/>
        </p:nvSpPr>
        <p:spPr>
          <a:xfrm>
            <a:off x="8764589" y="2759076"/>
            <a:ext cx="1216025" cy="8032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AD-Gaming</a:t>
            </a:r>
            <a:endParaRPr lang="el-GR" sz="1200" dirty="0">
              <a:solidFill>
                <a:prstClr val="white"/>
              </a:solidFill>
              <a:latin typeface="Calibri"/>
            </a:endParaRPr>
          </a:p>
        </p:txBody>
      </p:sp>
      <p:sp>
        <p:nvSpPr>
          <p:cNvPr id="25" name="24 - Έλλειψη">
            <a:extLst>
              <a:ext uri="{FF2B5EF4-FFF2-40B4-BE49-F238E27FC236}">
                <a16:creationId xmlns:a16="http://schemas.microsoft.com/office/drawing/2014/main" id="{6EF7B1D9-46D8-5FC3-0744-74D7B61BCE2A}"/>
              </a:ext>
            </a:extLst>
          </p:cNvPr>
          <p:cNvSpPr/>
          <p:nvPr/>
        </p:nvSpPr>
        <p:spPr>
          <a:xfrm>
            <a:off x="6096000" y="234951"/>
            <a:ext cx="769938" cy="69691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a:solidFill>
                  <a:prstClr val="white"/>
                </a:solidFill>
                <a:latin typeface="Calibri"/>
              </a:rPr>
              <a:t>SHARE</a:t>
            </a:r>
            <a:endParaRPr lang="el-GR" sz="1050" dirty="0">
              <a:solidFill>
                <a:prstClr val="white"/>
              </a:solidFill>
              <a:latin typeface="Calibri"/>
            </a:endParaRPr>
          </a:p>
        </p:txBody>
      </p:sp>
      <p:sp>
        <p:nvSpPr>
          <p:cNvPr id="26" name="25 - Έλλειψη">
            <a:extLst>
              <a:ext uri="{FF2B5EF4-FFF2-40B4-BE49-F238E27FC236}">
                <a16:creationId xmlns:a16="http://schemas.microsoft.com/office/drawing/2014/main" id="{63FB8BD5-4FF4-5081-431E-096FFCA1F034}"/>
              </a:ext>
            </a:extLst>
          </p:cNvPr>
          <p:cNvSpPr/>
          <p:nvPr/>
        </p:nvSpPr>
        <p:spPr>
          <a:xfrm>
            <a:off x="9182101" y="4546601"/>
            <a:ext cx="849313"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err="1">
                <a:solidFill>
                  <a:prstClr val="white"/>
                </a:solidFill>
                <a:latin typeface="Calibri"/>
              </a:rPr>
              <a:t>Altoida</a:t>
            </a:r>
            <a:endParaRPr lang="el-GR" sz="1050" dirty="0">
              <a:solidFill>
                <a:prstClr val="white"/>
              </a:solidFill>
              <a:latin typeface="Calibri"/>
            </a:endParaRPr>
          </a:p>
        </p:txBody>
      </p:sp>
      <p:sp>
        <p:nvSpPr>
          <p:cNvPr id="27" name="26 - Έλλειψη">
            <a:extLst>
              <a:ext uri="{FF2B5EF4-FFF2-40B4-BE49-F238E27FC236}">
                <a16:creationId xmlns:a16="http://schemas.microsoft.com/office/drawing/2014/main" id="{2AFB31EF-E6D5-8B2A-E1E1-8E304361C844}"/>
              </a:ext>
            </a:extLst>
          </p:cNvPr>
          <p:cNvSpPr/>
          <p:nvPr/>
        </p:nvSpPr>
        <p:spPr>
          <a:xfrm>
            <a:off x="3194050" y="3265489"/>
            <a:ext cx="106203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EDAR</a:t>
            </a:r>
            <a:endParaRPr lang="el-GR" dirty="0">
              <a:solidFill>
                <a:prstClr val="white"/>
              </a:solidFill>
              <a:latin typeface="Calibri"/>
            </a:endParaRPr>
          </a:p>
        </p:txBody>
      </p:sp>
      <p:sp>
        <p:nvSpPr>
          <p:cNvPr id="28" name="27 - Έλλειψη">
            <a:extLst>
              <a:ext uri="{FF2B5EF4-FFF2-40B4-BE49-F238E27FC236}">
                <a16:creationId xmlns:a16="http://schemas.microsoft.com/office/drawing/2014/main" id="{2DED11DC-6B77-00F8-7816-39588DA0676C}"/>
              </a:ext>
            </a:extLst>
          </p:cNvPr>
          <p:cNvSpPr/>
          <p:nvPr/>
        </p:nvSpPr>
        <p:spPr>
          <a:xfrm>
            <a:off x="2438400" y="1608139"/>
            <a:ext cx="1689100" cy="69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ENIR</a:t>
            </a:r>
            <a:endParaRPr lang="el-GR" dirty="0">
              <a:solidFill>
                <a:prstClr val="white"/>
              </a:solidFill>
              <a:latin typeface="Calibri"/>
            </a:endParaRPr>
          </a:p>
        </p:txBody>
      </p:sp>
      <p:sp>
        <p:nvSpPr>
          <p:cNvPr id="29" name="28 - Έλλειψη">
            <a:extLst>
              <a:ext uri="{FF2B5EF4-FFF2-40B4-BE49-F238E27FC236}">
                <a16:creationId xmlns:a16="http://schemas.microsoft.com/office/drawing/2014/main" id="{072D262E-2027-952F-9BA2-BFD791E55D5F}"/>
              </a:ext>
            </a:extLst>
          </p:cNvPr>
          <p:cNvSpPr/>
          <p:nvPr/>
        </p:nvSpPr>
        <p:spPr>
          <a:xfrm>
            <a:off x="5302250" y="1106489"/>
            <a:ext cx="1677988" cy="55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Discover</a:t>
            </a:r>
            <a:endParaRPr lang="el-GR" sz="1200" dirty="0">
              <a:solidFill>
                <a:prstClr val="white"/>
              </a:solidFill>
              <a:latin typeface="Calibri"/>
            </a:endParaRPr>
          </a:p>
        </p:txBody>
      </p:sp>
      <p:sp>
        <p:nvSpPr>
          <p:cNvPr id="30" name="29 - Έλλειψη">
            <a:extLst>
              <a:ext uri="{FF2B5EF4-FFF2-40B4-BE49-F238E27FC236}">
                <a16:creationId xmlns:a16="http://schemas.microsoft.com/office/drawing/2014/main" id="{583CFF70-0D61-FDEF-F42C-3AE2874BB5CD}"/>
              </a:ext>
            </a:extLst>
          </p:cNvPr>
          <p:cNvSpPr/>
          <p:nvPr/>
        </p:nvSpPr>
        <p:spPr>
          <a:xfrm>
            <a:off x="6016625" y="5089525"/>
            <a:ext cx="10033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LLM</a:t>
            </a:r>
            <a:endParaRPr lang="el-GR" dirty="0">
              <a:solidFill>
                <a:prstClr val="white"/>
              </a:solidFill>
              <a:latin typeface="Calibri"/>
            </a:endParaRPr>
          </a:p>
        </p:txBody>
      </p:sp>
      <p:pic>
        <p:nvPicPr>
          <p:cNvPr id="185364" name="Picture 5">
            <a:extLst>
              <a:ext uri="{FF2B5EF4-FFF2-40B4-BE49-F238E27FC236}">
                <a16:creationId xmlns:a16="http://schemas.microsoft.com/office/drawing/2014/main" id="{1B5EC0D5-30A8-A0BA-3811-6B48857892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338" y="2732089"/>
            <a:ext cx="14097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4 - Έλλειψη">
            <a:extLst>
              <a:ext uri="{FF2B5EF4-FFF2-40B4-BE49-F238E27FC236}">
                <a16:creationId xmlns:a16="http://schemas.microsoft.com/office/drawing/2014/main" id="{E1E5A06A-E089-D17D-B6D0-80D29B1F877B}"/>
              </a:ext>
            </a:extLst>
          </p:cNvPr>
          <p:cNvSpPr/>
          <p:nvPr/>
        </p:nvSpPr>
        <p:spPr>
          <a:xfrm>
            <a:off x="7918450" y="917575"/>
            <a:ext cx="1911350" cy="75088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Caregivers-pro</a:t>
            </a:r>
            <a:endParaRPr lang="el-GR" dirty="0">
              <a:solidFill>
                <a:prstClr val="white"/>
              </a:solidFill>
              <a:latin typeface="Calibri"/>
            </a:endParaRPr>
          </a:p>
        </p:txBody>
      </p:sp>
      <p:sp>
        <p:nvSpPr>
          <p:cNvPr id="36" name="35 - Έλλειψη">
            <a:extLst>
              <a:ext uri="{FF2B5EF4-FFF2-40B4-BE49-F238E27FC236}">
                <a16:creationId xmlns:a16="http://schemas.microsoft.com/office/drawing/2014/main" id="{6B0CAA88-171A-329C-6779-272A9B432003}"/>
              </a:ext>
            </a:extLst>
          </p:cNvPr>
          <p:cNvSpPr/>
          <p:nvPr/>
        </p:nvSpPr>
        <p:spPr>
          <a:xfrm>
            <a:off x="7864476" y="1822450"/>
            <a:ext cx="1363663" cy="7493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err="1">
                <a:solidFill>
                  <a:prstClr val="white"/>
                </a:solidFill>
                <a:latin typeface="Calibri"/>
              </a:rPr>
              <a:t>i</a:t>
            </a:r>
            <a:r>
              <a:rPr lang="en-US" sz="1200" dirty="0">
                <a:solidFill>
                  <a:prstClr val="white"/>
                </a:solidFill>
                <a:latin typeface="Calibri"/>
              </a:rPr>
              <a:t>-connect</a:t>
            </a:r>
            <a:endParaRPr lang="el-GR" sz="1200" dirty="0">
              <a:solidFill>
                <a:prstClr val="white"/>
              </a:solidFill>
              <a:latin typeface="Calibri"/>
            </a:endParaRPr>
          </a:p>
        </p:txBody>
      </p:sp>
      <p:sp>
        <p:nvSpPr>
          <p:cNvPr id="2" name="26 - Έλλειψη">
            <a:extLst>
              <a:ext uri="{FF2B5EF4-FFF2-40B4-BE49-F238E27FC236}">
                <a16:creationId xmlns:a16="http://schemas.microsoft.com/office/drawing/2014/main" id="{E1B90877-2EA4-C882-948E-5341B72E7D67}"/>
              </a:ext>
            </a:extLst>
          </p:cNvPr>
          <p:cNvSpPr/>
          <p:nvPr/>
        </p:nvSpPr>
        <p:spPr>
          <a:xfrm>
            <a:off x="4608514" y="1671639"/>
            <a:ext cx="1436687" cy="75088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dirty="0">
                <a:solidFill>
                  <a:prstClr val="white"/>
                </a:solidFill>
                <a:latin typeface="Calibri"/>
              </a:rPr>
              <a:t>RECAGE</a:t>
            </a:r>
            <a:endParaRPr lang="el-GR" dirty="0">
              <a:solidFill>
                <a:prstClr val="white"/>
              </a:solidFill>
              <a:latin typeface="Calibri"/>
            </a:endParaRPr>
          </a:p>
        </p:txBody>
      </p:sp>
      <p:sp>
        <p:nvSpPr>
          <p:cNvPr id="3" name="26 - Έλλειψη">
            <a:extLst>
              <a:ext uri="{FF2B5EF4-FFF2-40B4-BE49-F238E27FC236}">
                <a16:creationId xmlns:a16="http://schemas.microsoft.com/office/drawing/2014/main" id="{08F20550-51FD-B689-434E-14ED67E49B0F}"/>
              </a:ext>
            </a:extLst>
          </p:cNvPr>
          <p:cNvSpPr/>
          <p:nvPr/>
        </p:nvSpPr>
        <p:spPr>
          <a:xfrm>
            <a:off x="6021388" y="1822450"/>
            <a:ext cx="1060450"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PILOT</a:t>
            </a:r>
            <a:endParaRPr lang="el-GR" dirty="0">
              <a:solidFill>
                <a:prstClr val="white"/>
              </a:solidFill>
              <a:latin typeface="Calibri"/>
            </a:endParaRPr>
          </a:p>
        </p:txBody>
      </p:sp>
      <p:sp>
        <p:nvSpPr>
          <p:cNvPr id="4" name="26 - Έλλειψη">
            <a:extLst>
              <a:ext uri="{FF2B5EF4-FFF2-40B4-BE49-F238E27FC236}">
                <a16:creationId xmlns:a16="http://schemas.microsoft.com/office/drawing/2014/main" id="{A8DDB6F7-1E7F-A66D-D4F1-EE1CF5CDBC81}"/>
              </a:ext>
            </a:extLst>
          </p:cNvPr>
          <p:cNvSpPr/>
          <p:nvPr/>
        </p:nvSpPr>
        <p:spPr>
          <a:xfrm>
            <a:off x="6853239" y="3265489"/>
            <a:ext cx="1692275" cy="75088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black"/>
                </a:solidFill>
                <a:latin typeface="Calibri"/>
              </a:rPr>
              <a:t>DEMENTIA RIGHTS</a:t>
            </a:r>
            <a:endParaRPr lang="el-GR" dirty="0">
              <a:solidFill>
                <a:prstClr val="black"/>
              </a:solidFill>
              <a:latin typeface="Calibri"/>
            </a:endParaRPr>
          </a:p>
        </p:txBody>
      </p:sp>
      <p:sp>
        <p:nvSpPr>
          <p:cNvPr id="5" name="26 - Έλλειψη">
            <a:extLst>
              <a:ext uri="{FF2B5EF4-FFF2-40B4-BE49-F238E27FC236}">
                <a16:creationId xmlns:a16="http://schemas.microsoft.com/office/drawing/2014/main" id="{53C94B0A-F5DA-8417-D7D0-82ED1223FF11}"/>
              </a:ext>
            </a:extLst>
          </p:cNvPr>
          <p:cNvSpPr/>
          <p:nvPr/>
        </p:nvSpPr>
        <p:spPr>
          <a:xfrm>
            <a:off x="4579939" y="3662364"/>
            <a:ext cx="1436687" cy="75088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BRIDGE</a:t>
            </a:r>
            <a:endParaRPr lang="el-GR" dirty="0">
              <a:solidFill>
                <a:prstClr val="white"/>
              </a:solidFill>
              <a:latin typeface="Calibri"/>
            </a:endParaRPr>
          </a:p>
        </p:txBody>
      </p:sp>
      <p:sp>
        <p:nvSpPr>
          <p:cNvPr id="6" name="26 - Έλλειψη">
            <a:extLst>
              <a:ext uri="{FF2B5EF4-FFF2-40B4-BE49-F238E27FC236}">
                <a16:creationId xmlns:a16="http://schemas.microsoft.com/office/drawing/2014/main" id="{2D14F78B-FD7E-8D85-4906-DF3486ABE6AE}"/>
              </a:ext>
            </a:extLst>
          </p:cNvPr>
          <p:cNvSpPr/>
          <p:nvPr/>
        </p:nvSpPr>
        <p:spPr>
          <a:xfrm>
            <a:off x="3656014" y="2527300"/>
            <a:ext cx="1912937" cy="7508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black"/>
                </a:solidFill>
                <a:latin typeface="Calibri"/>
              </a:rPr>
              <a:t>STORY2 REMEMBER</a:t>
            </a:r>
            <a:endParaRPr lang="el-GR" dirty="0">
              <a:solidFill>
                <a:prstClr val="black"/>
              </a:solidFill>
              <a:latin typeface="Calibri"/>
            </a:endParaRPr>
          </a:p>
        </p:txBody>
      </p:sp>
      <p:sp>
        <p:nvSpPr>
          <p:cNvPr id="7" name="26 - Έλλειψη">
            <a:extLst>
              <a:ext uri="{FF2B5EF4-FFF2-40B4-BE49-F238E27FC236}">
                <a16:creationId xmlns:a16="http://schemas.microsoft.com/office/drawing/2014/main" id="{AF44940E-A141-7B7A-D207-239A88125380}"/>
              </a:ext>
            </a:extLst>
          </p:cNvPr>
          <p:cNvSpPr/>
          <p:nvPr/>
        </p:nvSpPr>
        <p:spPr>
          <a:xfrm>
            <a:off x="6965950" y="2355850"/>
            <a:ext cx="14097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RADAR</a:t>
            </a:r>
            <a:endParaRPr lang="el-GR" dirty="0">
              <a:solidFill>
                <a:prstClr val="white"/>
              </a:solidFill>
              <a:latin typeface="Calibri"/>
            </a:endParaRPr>
          </a:p>
        </p:txBody>
      </p:sp>
      <p:sp>
        <p:nvSpPr>
          <p:cNvPr id="8" name="26 - Έλλειψη">
            <a:extLst>
              <a:ext uri="{FF2B5EF4-FFF2-40B4-BE49-F238E27FC236}">
                <a16:creationId xmlns:a16="http://schemas.microsoft.com/office/drawing/2014/main" id="{C85A26C5-7A32-488F-47C4-FEF0BA8DD0B7}"/>
              </a:ext>
            </a:extLst>
          </p:cNvPr>
          <p:cNvSpPr/>
          <p:nvPr/>
        </p:nvSpPr>
        <p:spPr>
          <a:xfrm>
            <a:off x="4119564" y="5089525"/>
            <a:ext cx="118268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EPIONI</a:t>
            </a:r>
            <a:endParaRPr lang="el-GR" dirty="0">
              <a:solidFill>
                <a:prstClr val="white"/>
              </a:solidFill>
              <a:latin typeface="Calibri"/>
            </a:endParaRPr>
          </a:p>
        </p:txBody>
      </p:sp>
      <p:sp>
        <p:nvSpPr>
          <p:cNvPr id="9" name="Οβάλ 8">
            <a:extLst>
              <a:ext uri="{FF2B5EF4-FFF2-40B4-BE49-F238E27FC236}">
                <a16:creationId xmlns:a16="http://schemas.microsoft.com/office/drawing/2014/main" id="{1B90DFDA-9B80-9AF8-898C-5FA668572AB2}"/>
              </a:ext>
            </a:extLst>
          </p:cNvPr>
          <p:cNvSpPr/>
          <p:nvPr/>
        </p:nvSpPr>
        <p:spPr>
          <a:xfrm>
            <a:off x="8540750" y="5626100"/>
            <a:ext cx="1670050"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DEMLENS</a:t>
            </a:r>
            <a:endParaRPr lang="el-GR" dirty="0">
              <a:solidFill>
                <a:prstClr val="white"/>
              </a:solidFill>
              <a:latin typeface="Calibri"/>
            </a:endParaRPr>
          </a:p>
        </p:txBody>
      </p:sp>
      <p:sp>
        <p:nvSpPr>
          <p:cNvPr id="10" name="Οβάλ 9">
            <a:extLst>
              <a:ext uri="{FF2B5EF4-FFF2-40B4-BE49-F238E27FC236}">
                <a16:creationId xmlns:a16="http://schemas.microsoft.com/office/drawing/2014/main" id="{16465120-FDE8-A0D0-C6EC-D612466281A5}"/>
              </a:ext>
            </a:extLst>
          </p:cNvPr>
          <p:cNvSpPr/>
          <p:nvPr/>
        </p:nvSpPr>
        <p:spPr>
          <a:xfrm>
            <a:off x="1592264" y="6065838"/>
            <a:ext cx="1881187" cy="5461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dirty="0" err="1">
                <a:solidFill>
                  <a:prstClr val="black"/>
                </a:solidFill>
                <a:latin typeface="Calibri"/>
              </a:rPr>
              <a:t>Υποστηρί</a:t>
            </a:r>
            <a:r>
              <a:rPr lang="en-US" dirty="0">
                <a:solidFill>
                  <a:prstClr val="black"/>
                </a:solidFill>
                <a:latin typeface="Calibri"/>
              </a:rPr>
              <a:t>Z</a:t>
            </a:r>
            <a:r>
              <a:rPr lang="el-GR" dirty="0">
                <a:solidFill>
                  <a:prstClr val="black"/>
                </a:solidFill>
                <a:latin typeface="Calibri"/>
              </a:rPr>
              <a:t>Ω</a:t>
            </a:r>
            <a:r>
              <a:rPr lang="en-US" dirty="0">
                <a:solidFill>
                  <a:prstClr val="black"/>
                </a:solidFill>
                <a:latin typeface="Calibri"/>
              </a:rPr>
              <a:t>SUPPORT</a:t>
            </a:r>
            <a:endParaRPr lang="el-GR" dirty="0">
              <a:solidFill>
                <a:prstClr val="black"/>
              </a:solidFill>
              <a:latin typeface="Calibri"/>
            </a:endParaRPr>
          </a:p>
        </p:txBody>
      </p:sp>
      <p:sp>
        <p:nvSpPr>
          <p:cNvPr id="11" name="Οβάλ 10">
            <a:extLst>
              <a:ext uri="{FF2B5EF4-FFF2-40B4-BE49-F238E27FC236}">
                <a16:creationId xmlns:a16="http://schemas.microsoft.com/office/drawing/2014/main" id="{74509840-7A4C-9BB3-9B2D-A6195F3E452E}"/>
              </a:ext>
            </a:extLst>
          </p:cNvPr>
          <p:cNvSpPr/>
          <p:nvPr/>
        </p:nvSpPr>
        <p:spPr>
          <a:xfrm>
            <a:off x="1981200" y="55563"/>
            <a:ext cx="1881188" cy="506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b="1" dirty="0">
                <a:solidFill>
                  <a:prstClr val="white"/>
                </a:solidFill>
                <a:latin typeface="Times New Roman" panose="02020603050405020304" pitchFamily="18" charset="0"/>
                <a:ea typeface="Times New Roman" panose="02020603050405020304" pitchFamily="18" charset="0"/>
              </a:rPr>
              <a:t>WCACD</a:t>
            </a:r>
            <a:endParaRPr lang="el-GR" dirty="0">
              <a:solidFill>
                <a:prstClr val="white"/>
              </a:solidFill>
              <a:latin typeface="Calibri"/>
            </a:endParaRPr>
          </a:p>
        </p:txBody>
      </p:sp>
      <p:sp>
        <p:nvSpPr>
          <p:cNvPr id="12" name="Οβάλ 11">
            <a:extLst>
              <a:ext uri="{FF2B5EF4-FFF2-40B4-BE49-F238E27FC236}">
                <a16:creationId xmlns:a16="http://schemas.microsoft.com/office/drawing/2014/main" id="{A2E322D5-EA84-262C-57EF-13F037801856}"/>
              </a:ext>
            </a:extLst>
          </p:cNvPr>
          <p:cNvSpPr/>
          <p:nvPr/>
        </p:nvSpPr>
        <p:spPr>
          <a:xfrm>
            <a:off x="7315200" y="147638"/>
            <a:ext cx="3124200" cy="508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b-NO" altLang="el-GR" dirty="0">
                <a:solidFill>
                  <a:prstClr val="white"/>
                </a:solidFill>
                <a:latin typeface="Calibri"/>
                <a:cs typeface="Calibri" panose="020F0502020204030204" pitchFamily="34" charset="0"/>
              </a:rPr>
              <a:t>PSW in dementia care</a:t>
            </a:r>
            <a:endParaRPr lang="el-GR" dirty="0">
              <a:solidFill>
                <a:prstClr val="white"/>
              </a:solidFill>
              <a:latin typeface="Calibri"/>
            </a:endParaRPr>
          </a:p>
        </p:txBody>
      </p:sp>
      <p:sp>
        <p:nvSpPr>
          <p:cNvPr id="13" name="Οβάλ 12">
            <a:extLst>
              <a:ext uri="{FF2B5EF4-FFF2-40B4-BE49-F238E27FC236}">
                <a16:creationId xmlns:a16="http://schemas.microsoft.com/office/drawing/2014/main" id="{661DB1A3-5251-8191-E59C-B6758D508D22}"/>
              </a:ext>
            </a:extLst>
          </p:cNvPr>
          <p:cNvSpPr/>
          <p:nvPr/>
        </p:nvSpPr>
        <p:spPr>
          <a:xfrm>
            <a:off x="1524001" y="2352676"/>
            <a:ext cx="2017713" cy="4873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black"/>
                </a:solidFill>
                <a:latin typeface="Times New Roman" panose="02020603050405020304" pitchFamily="18" charset="0"/>
                <a:ea typeface="Times New Roman" panose="02020603050405020304" pitchFamily="18" charset="0"/>
              </a:rPr>
              <a:t>INFOCARE</a:t>
            </a:r>
            <a:endParaRPr lang="el-GR" b="1" dirty="0">
              <a:solidFill>
                <a:prstClr val="black"/>
              </a:solidFill>
              <a:latin typeface="Calibri"/>
            </a:endParaRPr>
          </a:p>
        </p:txBody>
      </p:sp>
      <p:sp>
        <p:nvSpPr>
          <p:cNvPr id="31" name="Οβάλ 30">
            <a:extLst>
              <a:ext uri="{FF2B5EF4-FFF2-40B4-BE49-F238E27FC236}">
                <a16:creationId xmlns:a16="http://schemas.microsoft.com/office/drawing/2014/main" id="{3DEECF08-6FE0-E9F3-BA03-5E793F11EA03}"/>
              </a:ext>
            </a:extLst>
          </p:cNvPr>
          <p:cNvSpPr/>
          <p:nvPr/>
        </p:nvSpPr>
        <p:spPr>
          <a:xfrm>
            <a:off x="4327526" y="5918200"/>
            <a:ext cx="2638425" cy="5461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Times New Roman" panose="02020603050405020304" pitchFamily="18" charset="0"/>
                <a:ea typeface="Times New Roman" panose="02020603050405020304" pitchFamily="18" charset="0"/>
              </a:rPr>
              <a:t>Games4CoSkills</a:t>
            </a:r>
            <a:endParaRPr lang="el-GR" dirty="0">
              <a:solidFill>
                <a:prstClr val="white"/>
              </a:solidFill>
              <a:latin typeface="Calibri"/>
            </a:endParaRPr>
          </a:p>
        </p:txBody>
      </p:sp>
      <p:sp>
        <p:nvSpPr>
          <p:cNvPr id="33" name="Οβάλ 32">
            <a:extLst>
              <a:ext uri="{FF2B5EF4-FFF2-40B4-BE49-F238E27FC236}">
                <a16:creationId xmlns:a16="http://schemas.microsoft.com/office/drawing/2014/main" id="{8765A09F-0CC1-C8AD-1FBB-A791494C1154}"/>
              </a:ext>
            </a:extLst>
          </p:cNvPr>
          <p:cNvSpPr/>
          <p:nvPr/>
        </p:nvSpPr>
        <p:spPr>
          <a:xfrm>
            <a:off x="1524000" y="3810001"/>
            <a:ext cx="2033588"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prstClr val="white"/>
                </a:solidFill>
                <a:latin typeface="Times New Roman" panose="02020603050405020304" pitchFamily="18" charset="0"/>
                <a:ea typeface="FreeSans"/>
              </a:rPr>
              <a:t>E</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L</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So</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M</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C</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I</a:t>
            </a:r>
            <a:endParaRPr lang="el-GR" dirty="0">
              <a:solidFill>
                <a:prstClr val="white"/>
              </a:solidFill>
              <a:latin typeface="Calibri"/>
            </a:endParaRPr>
          </a:p>
        </p:txBody>
      </p:sp>
      <p:sp>
        <p:nvSpPr>
          <p:cNvPr id="34" name="Οβάλ 33">
            <a:extLst>
              <a:ext uri="{FF2B5EF4-FFF2-40B4-BE49-F238E27FC236}">
                <a16:creationId xmlns:a16="http://schemas.microsoft.com/office/drawing/2014/main" id="{FFABB796-C2D9-A26D-13FC-66F22A8C5A4A}"/>
              </a:ext>
            </a:extLst>
          </p:cNvPr>
          <p:cNvSpPr/>
          <p:nvPr/>
        </p:nvSpPr>
        <p:spPr>
          <a:xfrm>
            <a:off x="8991601" y="1746251"/>
            <a:ext cx="1552575" cy="55721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400" b="1" dirty="0">
              <a:solidFill>
                <a:prstClr val="black"/>
              </a:solidFill>
              <a:latin typeface="Calibri"/>
            </a:endParaRPr>
          </a:p>
          <a:p>
            <a:pPr algn="ctr" eaLnBrk="0" fontAlgn="base" hangingPunct="0">
              <a:spcBef>
                <a:spcPct val="0"/>
              </a:spcBef>
              <a:spcAft>
                <a:spcPct val="0"/>
              </a:spcAft>
              <a:defRPr/>
            </a:pPr>
            <a:r>
              <a:rPr lang="en-US" sz="1400" b="1" dirty="0">
                <a:solidFill>
                  <a:prstClr val="black"/>
                </a:solidFill>
                <a:latin typeface="Calibri"/>
              </a:rPr>
              <a:t>S.IN.CA.L.A</a:t>
            </a:r>
          </a:p>
          <a:p>
            <a:pPr algn="ctr" eaLnBrk="0" fontAlgn="base" hangingPunct="0">
              <a:spcBef>
                <a:spcPct val="0"/>
              </a:spcBef>
              <a:spcAft>
                <a:spcPct val="0"/>
              </a:spcAft>
              <a:defRPr/>
            </a:pPr>
            <a:endParaRPr lang="el-GR" dirty="0">
              <a:solidFill>
                <a:prstClr val="white"/>
              </a:solidFill>
              <a:latin typeface="Calibri"/>
            </a:endParaRPr>
          </a:p>
        </p:txBody>
      </p:sp>
      <p:sp>
        <p:nvSpPr>
          <p:cNvPr id="37" name="Οβάλ 36">
            <a:extLst>
              <a:ext uri="{FF2B5EF4-FFF2-40B4-BE49-F238E27FC236}">
                <a16:creationId xmlns:a16="http://schemas.microsoft.com/office/drawing/2014/main" id="{BE20E8AC-3A5A-5D91-CCBF-1458B6D194F0}"/>
              </a:ext>
            </a:extLst>
          </p:cNvPr>
          <p:cNvSpPr/>
          <p:nvPr/>
        </p:nvSpPr>
        <p:spPr>
          <a:xfrm>
            <a:off x="7337425" y="5918200"/>
            <a:ext cx="1295400" cy="5461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black"/>
                </a:solidFill>
                <a:latin typeface="Calibri"/>
              </a:rPr>
              <a:t>PIA</a:t>
            </a:r>
            <a:endParaRPr lang="el-GR" b="1" dirty="0">
              <a:solidFill>
                <a:prstClr val="black"/>
              </a:solidFill>
              <a:latin typeface="Calibri"/>
            </a:endParaRPr>
          </a:p>
        </p:txBody>
      </p:sp>
      <p:sp>
        <p:nvSpPr>
          <p:cNvPr id="38" name="Οβάλ 37">
            <a:extLst>
              <a:ext uri="{FF2B5EF4-FFF2-40B4-BE49-F238E27FC236}">
                <a16:creationId xmlns:a16="http://schemas.microsoft.com/office/drawing/2014/main" id="{1BBB6EE9-C2C3-3BAE-0D0C-9881820C8F57}"/>
              </a:ext>
            </a:extLst>
          </p:cNvPr>
          <p:cNvSpPr/>
          <p:nvPr/>
        </p:nvSpPr>
        <p:spPr>
          <a:xfrm>
            <a:off x="1676400" y="712788"/>
            <a:ext cx="1835150" cy="506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err="1">
                <a:solidFill>
                  <a:prstClr val="white"/>
                </a:solidFill>
                <a:latin typeface="Calibri"/>
              </a:rPr>
              <a:t>Demlens</a:t>
            </a:r>
            <a:endParaRPr lang="el-GR" dirty="0">
              <a:solidFill>
                <a:prstClr val="white"/>
              </a:solidFill>
              <a:latin typeface="Calibri"/>
            </a:endParaRPr>
          </a:p>
        </p:txBody>
      </p:sp>
      <p:sp>
        <p:nvSpPr>
          <p:cNvPr id="39" name="Οβάλ 38">
            <a:extLst>
              <a:ext uri="{FF2B5EF4-FFF2-40B4-BE49-F238E27FC236}">
                <a16:creationId xmlns:a16="http://schemas.microsoft.com/office/drawing/2014/main" id="{6E17467A-711D-30C7-5921-31CC34C9C6EF}"/>
              </a:ext>
            </a:extLst>
          </p:cNvPr>
          <p:cNvSpPr/>
          <p:nvPr/>
        </p:nvSpPr>
        <p:spPr>
          <a:xfrm>
            <a:off x="1524000" y="2987676"/>
            <a:ext cx="2484438"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prstClr val="white"/>
                </a:solidFill>
                <a:latin typeface="Calibri"/>
              </a:rPr>
              <a:t>SYMPARASTASI</a:t>
            </a:r>
            <a:endParaRPr lang="el-GR" dirty="0">
              <a:solidFill>
                <a:prstClr val="white"/>
              </a:solidFill>
              <a:latin typeface="Calibri"/>
            </a:endParaRPr>
          </a:p>
        </p:txBody>
      </p:sp>
      <p:sp>
        <p:nvSpPr>
          <p:cNvPr id="40" name="Οβάλ 39">
            <a:extLst>
              <a:ext uri="{FF2B5EF4-FFF2-40B4-BE49-F238E27FC236}">
                <a16:creationId xmlns:a16="http://schemas.microsoft.com/office/drawing/2014/main" id="{CB9743E6-8443-F026-67B1-9CFDD249FF39}"/>
              </a:ext>
            </a:extLst>
          </p:cNvPr>
          <p:cNvSpPr/>
          <p:nvPr/>
        </p:nvSpPr>
        <p:spPr>
          <a:xfrm>
            <a:off x="3073400" y="5665788"/>
            <a:ext cx="1182688" cy="400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STRAP</a:t>
            </a:r>
            <a:endParaRPr lang="el-GR" dirty="0">
              <a:solidFill>
                <a:prstClr val="white"/>
              </a:solidFill>
              <a:latin typeface="Calibri"/>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1067DE8-0DED-4BB1-891B-0106B6445D84}"/>
              </a:ext>
            </a:extLst>
          </p:cNvPr>
          <p:cNvPicPr>
            <a:picLocks noChangeAspect="1"/>
          </p:cNvPicPr>
          <p:nvPr/>
        </p:nvPicPr>
        <p:blipFill>
          <a:blip r:embed="rId2"/>
          <a:stretch>
            <a:fillRect/>
          </a:stretch>
        </p:blipFill>
        <p:spPr>
          <a:xfrm>
            <a:off x="210993" y="0"/>
            <a:ext cx="11981007" cy="6438379"/>
          </a:xfrm>
          <a:prstGeom prst="rect">
            <a:avLst/>
          </a:prstGeom>
        </p:spPr>
      </p:pic>
    </p:spTree>
    <p:extLst>
      <p:ext uri="{BB962C8B-B14F-4D97-AF65-F5344CB8AC3E}">
        <p14:creationId xmlns:p14="http://schemas.microsoft.com/office/powerpoint/2010/main" val="25331952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Google Shape;86;p1">
            <a:extLst>
              <a:ext uri="{FF2B5EF4-FFF2-40B4-BE49-F238E27FC236}">
                <a16:creationId xmlns:a16="http://schemas.microsoft.com/office/drawing/2014/main" id="{450D844C-8861-CE22-0E40-501C5F2CF654}"/>
              </a:ext>
            </a:extLst>
          </p:cNvPr>
          <p:cNvSpPr>
            <a:spLocks noGrp="1"/>
          </p:cNvSpPr>
          <p:nvPr>
            <p:ph type="ctrTitle"/>
          </p:nvPr>
        </p:nvSpPr>
        <p:spPr>
          <a:xfrm>
            <a:off x="1692275" y="1130300"/>
            <a:ext cx="8686800" cy="1428750"/>
          </a:xfrm>
        </p:spPr>
        <p:txBody>
          <a:bodyPr vert="horz" wrap="square" lIns="91425" tIns="45700" rIns="91425" bIns="45700" numCol="1" anchor="b" anchorCtr="0" compatLnSpc="1">
            <a:prstTxWarp prst="textNoShape">
              <a:avLst/>
            </a:prstTxWarp>
          </a:bodyPr>
          <a:lstStyle/>
          <a:p>
            <a:pPr>
              <a:lnSpc>
                <a:spcPct val="90000"/>
              </a:lnSpc>
              <a:buClr>
                <a:schemeClr val="accent2"/>
              </a:buClr>
              <a:buSzPts val="3200"/>
              <a:buFont typeface="Calibri" panose="020F0502020204030204" pitchFamily="34" charset="0"/>
              <a:buNone/>
            </a:pPr>
            <a:r>
              <a:rPr lang="el-GR" altLang="el-GR" sz="3200" dirty="0">
                <a:solidFill>
                  <a:schemeClr val="accent2"/>
                </a:solidFill>
              </a:rPr>
              <a:t>Ι </a:t>
            </a:r>
            <a:r>
              <a:rPr lang="en-US" altLang="el-GR" sz="3200" dirty="0">
                <a:solidFill>
                  <a:schemeClr val="accent2"/>
                </a:solidFill>
              </a:rPr>
              <a:t>SUPPORT</a:t>
            </a:r>
            <a:endParaRPr lang="el-GR" altLang="el-GR" sz="3200" dirty="0">
              <a:solidFill>
                <a:schemeClr val="accent2"/>
              </a:solidFill>
            </a:endParaRPr>
          </a:p>
        </p:txBody>
      </p:sp>
      <p:pic>
        <p:nvPicPr>
          <p:cNvPr id="186371" name="Picture 2">
            <a:extLst>
              <a:ext uri="{FF2B5EF4-FFF2-40B4-BE49-F238E27FC236}">
                <a16:creationId xmlns:a16="http://schemas.microsoft.com/office/drawing/2014/main" id="{F556B3CA-DF6A-F88E-1BF4-CDBC17F82E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6151" y="5018089"/>
            <a:ext cx="103822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2" name="Google Shape;21;p26" descr="C:\Users\iouliettalaz\Desktop\projects\υποστηρίΖΩ_Τ1ΕΔΚ_02668\υποστηρίΖΩ_logo.png">
            <a:extLst>
              <a:ext uri="{FF2B5EF4-FFF2-40B4-BE49-F238E27FC236}">
                <a16:creationId xmlns:a16="http://schemas.microsoft.com/office/drawing/2014/main" id="{BEA01D37-4B19-1F04-A91D-4489C1A0370E}"/>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9039" y="2744788"/>
            <a:ext cx="21939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3" name="Google Shape;25;p26">
            <a:extLst>
              <a:ext uri="{FF2B5EF4-FFF2-40B4-BE49-F238E27FC236}">
                <a16:creationId xmlns:a16="http://schemas.microsoft.com/office/drawing/2014/main" id="{5FF3A4CC-6A8B-197B-126E-A68E19093D9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5338" y="5054601"/>
            <a:ext cx="1839912"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Google Shape;26;p26">
            <a:extLst>
              <a:ext uri="{FF2B5EF4-FFF2-40B4-BE49-F238E27FC236}">
                <a16:creationId xmlns:a16="http://schemas.microsoft.com/office/drawing/2014/main" id="{01F2841F-727D-94F3-DDC9-5FD5D94CDDC9}"/>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1601" y="5097464"/>
            <a:ext cx="7270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5" name="Google Shape;27;p26">
            <a:extLst>
              <a:ext uri="{FF2B5EF4-FFF2-40B4-BE49-F238E27FC236}">
                <a16:creationId xmlns:a16="http://schemas.microsoft.com/office/drawing/2014/main" id="{E35D3746-ED77-F16A-B876-91E8F8ED8AC3}"/>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0576" y="5108576"/>
            <a:ext cx="21240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Ευθεία γραμμή σύνδεσης 7">
            <a:extLst>
              <a:ext uri="{FF2B5EF4-FFF2-40B4-BE49-F238E27FC236}">
                <a16:creationId xmlns:a16="http://schemas.microsoft.com/office/drawing/2014/main" id="{866D4D92-8466-F5C1-90EC-CC591A2C26E5}"/>
              </a:ext>
            </a:extLst>
          </p:cNvPr>
          <p:cNvCxnSpPr>
            <a:cxnSpLocks/>
          </p:cNvCxnSpPr>
          <p:nvPr/>
        </p:nvCxnSpPr>
        <p:spPr>
          <a:xfrm>
            <a:off x="2044700" y="4729163"/>
            <a:ext cx="8102600" cy="0"/>
          </a:xfrm>
          <a:prstGeom prst="line">
            <a:avLst/>
          </a:prstGeom>
          <a:ln w="15875" cap="rnd" cmpd="sng">
            <a:solidFill>
              <a:schemeClr val="accent6">
                <a:shade val="95000"/>
                <a:satMod val="105000"/>
              </a:schemeClr>
            </a:solidFill>
            <a:prstDash val="solid"/>
            <a:headEnd type="oval"/>
            <a:tailEnd type="oval"/>
          </a:ln>
        </p:spPr>
        <p:style>
          <a:lnRef idx="1">
            <a:schemeClr val="accent6"/>
          </a:lnRef>
          <a:fillRef idx="0">
            <a:schemeClr val="accent6"/>
          </a:fillRef>
          <a:effectRef idx="0">
            <a:schemeClr val="accent6"/>
          </a:effectRef>
          <a:fontRef idx="minor">
            <a:schemeClr val="tx1"/>
          </a:fontRef>
        </p:style>
      </p:cxnSp>
      <p:cxnSp>
        <p:nvCxnSpPr>
          <p:cNvPr id="10" name="Ευθεία γραμμή σύνδεσης 9">
            <a:extLst>
              <a:ext uri="{FF2B5EF4-FFF2-40B4-BE49-F238E27FC236}">
                <a16:creationId xmlns:a16="http://schemas.microsoft.com/office/drawing/2014/main" id="{03E43ABE-A2AD-D958-E344-1051397A9409}"/>
              </a:ext>
            </a:extLst>
          </p:cNvPr>
          <p:cNvCxnSpPr>
            <a:cxnSpLocks/>
          </p:cNvCxnSpPr>
          <p:nvPr/>
        </p:nvCxnSpPr>
        <p:spPr>
          <a:xfrm>
            <a:off x="2044700" y="6083300"/>
            <a:ext cx="8102600" cy="0"/>
          </a:xfrm>
          <a:prstGeom prst="line">
            <a:avLst/>
          </a:prstGeom>
          <a:ln w="15875" cap="rnd" cmpd="sng">
            <a:solidFill>
              <a:schemeClr val="accent6">
                <a:shade val="95000"/>
                <a:satMod val="105000"/>
              </a:schemeClr>
            </a:solidFill>
            <a:prstDash val="solid"/>
            <a:headEnd type="oval"/>
            <a:tailEnd type="oval"/>
          </a:ln>
        </p:spPr>
        <p:style>
          <a:lnRef idx="1">
            <a:schemeClr val="accent6"/>
          </a:lnRef>
          <a:fillRef idx="0">
            <a:schemeClr val="accent6"/>
          </a:fillRef>
          <a:effectRef idx="0">
            <a:schemeClr val="accent6"/>
          </a:effectRef>
          <a:fontRef idx="minor">
            <a:schemeClr val="tx1"/>
          </a:fontRef>
        </p:style>
      </p:cxnSp>
      <p:pic>
        <p:nvPicPr>
          <p:cNvPr id="186378" name="Picture 8">
            <a:extLst>
              <a:ext uri="{FF2B5EF4-FFF2-40B4-BE49-F238E27FC236}">
                <a16:creationId xmlns:a16="http://schemas.microsoft.com/office/drawing/2014/main" id="{B9EB2B55-D837-F48F-BCBC-5EBA246977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3669" t="46942" r="21742" b="14241"/>
          <a:stretch>
            <a:fillRect/>
          </a:stretch>
        </p:blipFill>
        <p:spPr bwMode="auto">
          <a:xfrm>
            <a:off x="1747839" y="2711450"/>
            <a:ext cx="8696325"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9" name="Picture 4" descr="auth logo black_NEW copy">
            <a:extLst>
              <a:ext uri="{FF2B5EF4-FFF2-40B4-BE49-F238E27FC236}">
                <a16:creationId xmlns:a16="http://schemas.microsoft.com/office/drawing/2014/main" id="{DC43F2B5-EB78-E731-4690-D2B04305501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47637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80" name="Εικόνα 2">
            <a:extLst>
              <a:ext uri="{FF2B5EF4-FFF2-40B4-BE49-F238E27FC236}">
                <a16:creationId xmlns:a16="http://schemas.microsoft.com/office/drawing/2014/main" id="{5CE310D3-A3DC-921A-06F3-3F0C41D238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7191" t="8324" r="7500" b="9261"/>
          <a:stretch>
            <a:fillRect/>
          </a:stretch>
        </p:blipFill>
        <p:spPr bwMode="auto">
          <a:xfrm>
            <a:off x="10499725" y="76519"/>
            <a:ext cx="1679575" cy="108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Google Shape;109;p4">
            <a:extLst>
              <a:ext uri="{FF2B5EF4-FFF2-40B4-BE49-F238E27FC236}">
                <a16:creationId xmlns:a16="http://schemas.microsoft.com/office/drawing/2014/main" id="{87CE20DB-5781-1303-A903-335FEAAAEF47}"/>
              </a:ext>
            </a:extLst>
          </p:cNvPr>
          <p:cNvSpPr>
            <a:spLocks noGrp="1"/>
          </p:cNvSpPr>
          <p:nvPr>
            <p:ph type="title"/>
          </p:nvPr>
        </p:nvSpPr>
        <p:spPr>
          <a:xfrm>
            <a:off x="1679575" y="80958"/>
            <a:ext cx="8515350" cy="1101725"/>
          </a:xfrm>
        </p:spPr>
        <p:txBody>
          <a:bodyPr/>
          <a:lstStyle/>
          <a:p>
            <a:pPr algn="ctr">
              <a:spcBef>
                <a:spcPct val="0"/>
              </a:spcBef>
              <a:spcAft>
                <a:spcPct val="0"/>
              </a:spcAft>
              <a:buFont typeface="Calibri" panose="020F0502020204030204" pitchFamily="34" charset="0"/>
              <a:buNone/>
            </a:pPr>
            <a:r>
              <a:rPr lang="el-GR" altLang="el-GR" b="1" dirty="0">
                <a:solidFill>
                  <a:srgbClr val="FF0000"/>
                </a:solidFill>
              </a:rPr>
              <a:t>ΣΥΜΜΕΤΕΧΟΝΤΕΣ</a:t>
            </a:r>
          </a:p>
        </p:txBody>
      </p:sp>
      <p:sp>
        <p:nvSpPr>
          <p:cNvPr id="110" name="Google Shape;110;p4">
            <a:extLst>
              <a:ext uri="{FF2B5EF4-FFF2-40B4-BE49-F238E27FC236}">
                <a16:creationId xmlns:a16="http://schemas.microsoft.com/office/drawing/2014/main" id="{C52DEF43-B173-2132-DD7F-AA29BCCFBC06}"/>
              </a:ext>
            </a:extLst>
          </p:cNvPr>
          <p:cNvSpPr txBox="1">
            <a:spLocks noGrp="1"/>
          </p:cNvSpPr>
          <p:nvPr>
            <p:ph type="body" idx="1"/>
          </p:nvPr>
        </p:nvSpPr>
        <p:spPr>
          <a:xfrm>
            <a:off x="2152650" y="1524001"/>
            <a:ext cx="3714750" cy="4652963"/>
          </a:xfrm>
        </p:spPr>
        <p:txBody>
          <a:bodyPr/>
          <a:lstStyle/>
          <a:p>
            <a:pPr marL="171450" indent="-171450">
              <a:spcBef>
                <a:spcPts val="0"/>
              </a:spcBef>
              <a:defRPr/>
            </a:pPr>
            <a:r>
              <a:rPr lang="el-GR" b="1" dirty="0">
                <a:solidFill>
                  <a:schemeClr val="accent1"/>
                </a:solidFill>
              </a:rPr>
              <a:t>EKETA</a:t>
            </a:r>
            <a:endParaRPr b="1" dirty="0">
              <a:solidFill>
                <a:schemeClr val="accent1"/>
              </a:solidFill>
            </a:endParaRPr>
          </a:p>
          <a:p>
            <a:pPr marL="342900" lvl="1" indent="0">
              <a:buNone/>
              <a:defRPr/>
            </a:pPr>
            <a:endParaRPr dirty="0"/>
          </a:p>
          <a:p>
            <a:pPr marL="171450" indent="-171450">
              <a:buClr>
                <a:srgbClr val="FF0000"/>
              </a:buClr>
              <a:defRPr/>
            </a:pPr>
            <a:r>
              <a:rPr lang="el-GR" b="1" dirty="0">
                <a:solidFill>
                  <a:srgbClr val="FF0000"/>
                </a:solidFill>
              </a:rPr>
              <a:t>ARX </a:t>
            </a:r>
            <a:r>
              <a:rPr lang="el-GR" b="1" dirty="0" err="1">
                <a:solidFill>
                  <a:srgbClr val="FF0000"/>
                </a:solidFill>
              </a:rPr>
              <a:t>net</a:t>
            </a:r>
            <a:endParaRPr b="1" dirty="0">
              <a:solidFill>
                <a:srgbClr val="FF0000"/>
              </a:solidFill>
            </a:endParaRPr>
          </a:p>
          <a:p>
            <a:pPr marL="514350" lvl="1" indent="-57150">
              <a:buNone/>
              <a:defRPr/>
            </a:pPr>
            <a:endParaRPr dirty="0"/>
          </a:p>
          <a:p>
            <a:pPr marL="342900" lvl="1" indent="0">
              <a:buNone/>
              <a:defRPr/>
            </a:pPr>
            <a:endParaRPr dirty="0"/>
          </a:p>
          <a:p>
            <a:pPr marL="171450" indent="-171450">
              <a:defRPr/>
            </a:pPr>
            <a:r>
              <a:rPr lang="el-GR" b="1" dirty="0"/>
              <a:t>ΦΡΟΝΤΙΔΑ ΖΩΗΣ</a:t>
            </a:r>
            <a:endParaRPr b="1" dirty="0"/>
          </a:p>
          <a:p>
            <a:pPr marL="514350" indent="0">
              <a:spcBef>
                <a:spcPts val="375"/>
              </a:spcBef>
              <a:buNone/>
              <a:defRPr/>
            </a:pPr>
            <a:endParaRPr dirty="0"/>
          </a:p>
          <a:p>
            <a:pPr marL="171450" indent="-171450">
              <a:buClr>
                <a:srgbClr val="3CA5BA"/>
              </a:buClr>
              <a:defRPr/>
            </a:pPr>
            <a:r>
              <a:rPr lang="el-GR" b="1" dirty="0" err="1">
                <a:solidFill>
                  <a:srgbClr val="3CA5BA"/>
                </a:solidFill>
              </a:rPr>
              <a:t>Alzheimer</a:t>
            </a:r>
            <a:r>
              <a:rPr lang="en-US" b="1" dirty="0">
                <a:solidFill>
                  <a:srgbClr val="3CA5BA"/>
                </a:solidFill>
              </a:rPr>
              <a:t> Hellas</a:t>
            </a:r>
            <a:endParaRPr dirty="0">
              <a:solidFill>
                <a:srgbClr val="3CA5BA"/>
              </a:solidFill>
            </a:endParaRPr>
          </a:p>
        </p:txBody>
      </p:sp>
      <p:sp>
        <p:nvSpPr>
          <p:cNvPr id="188420" name="Google Shape;111;p4">
            <a:extLst>
              <a:ext uri="{FF2B5EF4-FFF2-40B4-BE49-F238E27FC236}">
                <a16:creationId xmlns:a16="http://schemas.microsoft.com/office/drawing/2014/main" id="{DCE820DF-41AE-03E1-9C03-E7878EAAB527}"/>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B1EBB411-94E6-43FE-96E5-FBA07BDCE6BD}" type="slidenum">
              <a:rPr lang="el-GR" altLang="el-GR" sz="1200">
                <a:solidFill>
                  <a:srgbClr val="898989"/>
                </a:solidFill>
                <a:cs typeface="Arial" panose="020B0604020202020204" pitchFamily="34" charset="0"/>
              </a:rPr>
              <a:pPr fontAlgn="base">
                <a:spcBef>
                  <a:spcPct val="0"/>
                </a:spcBef>
                <a:spcAft>
                  <a:spcPct val="0"/>
                </a:spcAft>
                <a:buNone/>
              </a:pPr>
              <a:t>81</a:t>
            </a:fld>
            <a:endParaRPr lang="el-GR" altLang="el-GR" sz="1200">
              <a:solidFill>
                <a:srgbClr val="898989"/>
              </a:solidFill>
              <a:cs typeface="Arial" panose="020B0604020202020204" pitchFamily="34" charset="0"/>
            </a:endParaRPr>
          </a:p>
        </p:txBody>
      </p:sp>
      <p:sp>
        <p:nvSpPr>
          <p:cNvPr id="188421" name="Google Shape;112;p4" descr="ÎÏÎ¿ÏÎ­Î»ÎµÏÎ¼Î± ÎµÎ¹ÎºÏÎ½Î±Ï Î³Î¹Î± ÏÏÎ¿Î½ÏÎ¹Î´Î± Î¶ÏÎ·Ï ÏÎ±ÏÏÎ±">
            <a:extLst>
              <a:ext uri="{FF2B5EF4-FFF2-40B4-BE49-F238E27FC236}">
                <a16:creationId xmlns:a16="http://schemas.microsoft.com/office/drawing/2014/main" id="{FF1ABD70-0049-A5E4-C1AB-9420AAE8A74E}"/>
              </a:ext>
            </a:extLst>
          </p:cNvPr>
          <p:cNvSpPr>
            <a:spLocks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endParaRPr lang="el-GR" altLang="el-GR" sz="1800">
              <a:solidFill>
                <a:srgbClr val="000000"/>
              </a:solidFill>
              <a:cs typeface="Calibri" panose="020F0502020204030204" pitchFamily="34" charset="0"/>
              <a:sym typeface="Calibri" panose="020F0502020204030204" pitchFamily="34" charset="0"/>
            </a:endParaRPr>
          </a:p>
        </p:txBody>
      </p:sp>
      <p:sp>
        <p:nvSpPr>
          <p:cNvPr id="188422" name="Google Shape;113;p4" descr="ÎÏÎ¿ÏÎ­Î»ÎµÏÎ¼Î± ÎµÎ¹ÎºÏÎ½Î±Ï Î³Î¹Î± ÏÏÎ¿Î½ÏÎ¹Î´Î± Î¶ÏÎ·Ï ÏÎ±ÏÏÎ±">
            <a:extLst>
              <a:ext uri="{FF2B5EF4-FFF2-40B4-BE49-F238E27FC236}">
                <a16:creationId xmlns:a16="http://schemas.microsoft.com/office/drawing/2014/main" id="{C740A1F9-870F-EDFA-F598-C0A3918CC943}"/>
              </a:ext>
            </a:extLst>
          </p:cNvPr>
          <p:cNvSpPr>
            <a:spLocks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endParaRPr lang="el-GR" altLang="el-GR" sz="1800">
              <a:solidFill>
                <a:srgbClr val="000000"/>
              </a:solidFill>
              <a:cs typeface="Calibri" panose="020F0502020204030204" pitchFamily="34" charset="0"/>
              <a:sym typeface="Calibri" panose="020F0502020204030204" pitchFamily="34" charset="0"/>
            </a:endParaRPr>
          </a:p>
        </p:txBody>
      </p:sp>
      <p:sp>
        <p:nvSpPr>
          <p:cNvPr id="188423" name="Google Shape;114;p4" descr="ÎÏÎ¿ÏÎ­Î»ÎµÏÎ¼Î± ÎµÎ¹ÎºÏÎ½Î±Ï Î³Î¹Î± ÏÏÎ¿Î½ÏÎ¹Î´Î± Î¶ÏÎ·Ï ÏÎ±ÏÏÎ±">
            <a:extLst>
              <a:ext uri="{FF2B5EF4-FFF2-40B4-BE49-F238E27FC236}">
                <a16:creationId xmlns:a16="http://schemas.microsoft.com/office/drawing/2014/main" id="{A1E3FA3B-00C3-3746-AD9A-9C4D19DEE2D4}"/>
              </a:ext>
            </a:extLst>
          </p:cNvPr>
          <p:cNvSpPr>
            <a:spLocks noChangeArrowheads="1"/>
          </p:cNvSpPr>
          <p:nvPr/>
        </p:nvSpPr>
        <p:spPr bwMode="auto">
          <a:xfrm>
            <a:off x="1984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endParaRPr lang="el-GR" altLang="el-GR" sz="1800">
              <a:solidFill>
                <a:srgbClr val="000000"/>
              </a:solidFill>
              <a:cs typeface="Calibri" panose="020F0502020204030204" pitchFamily="34" charset="0"/>
              <a:sym typeface="Calibri" panose="020F0502020204030204" pitchFamily="34" charset="0"/>
            </a:endParaRPr>
          </a:p>
        </p:txBody>
      </p:sp>
      <p:sp>
        <p:nvSpPr>
          <p:cNvPr id="115" name="Google Shape;115;p4">
            <a:extLst>
              <a:ext uri="{FF2B5EF4-FFF2-40B4-BE49-F238E27FC236}">
                <a16:creationId xmlns:a16="http://schemas.microsoft.com/office/drawing/2014/main" id="{EC86482F-0E09-9F3C-228F-100FA35ED4B9}"/>
              </a:ext>
            </a:extLst>
          </p:cNvPr>
          <p:cNvSpPr/>
          <p:nvPr/>
        </p:nvSpPr>
        <p:spPr>
          <a:xfrm>
            <a:off x="1957389" y="1857375"/>
            <a:ext cx="1336675" cy="892512"/>
          </a:xfrm>
          <a:prstGeom prst="rect">
            <a:avLst/>
          </a:prstGeom>
          <a:noFill/>
          <a:ln>
            <a:noFill/>
          </a:ln>
        </p:spPr>
        <p:txBody>
          <a:bodyPr spcFirstLastPara="1" lIns="91425" tIns="45700" rIns="91425" bIns="45700">
            <a:spAutoFit/>
          </a:bodyPr>
          <a:lstStyle/>
          <a:p>
            <a:pPr eaLnBrk="0" fontAlgn="base" hangingPunct="0">
              <a:lnSpc>
                <a:spcPct val="130000"/>
              </a:lnSpc>
              <a:defRPr/>
            </a:pPr>
            <a:endParaRPr sz="2000">
              <a:solidFill>
                <a:srgbClr val="4F81BD"/>
              </a:solidFill>
              <a:latin typeface="Calibri"/>
              <a:ea typeface="Calibri"/>
              <a:cs typeface="Calibri"/>
              <a:sym typeface="Calibri"/>
            </a:endParaRPr>
          </a:p>
          <a:p>
            <a:pPr eaLnBrk="0" fontAlgn="base" hangingPunct="0">
              <a:lnSpc>
                <a:spcPct val="130000"/>
              </a:lnSpc>
              <a:defRPr/>
            </a:pPr>
            <a:endParaRPr sz="2000">
              <a:solidFill>
                <a:srgbClr val="8064A2"/>
              </a:solidFill>
              <a:latin typeface="Calibri"/>
              <a:ea typeface="Calibri"/>
              <a:cs typeface="Calibri"/>
              <a:sym typeface="Calibri"/>
            </a:endParaRPr>
          </a:p>
        </p:txBody>
      </p:sp>
      <p:grpSp>
        <p:nvGrpSpPr>
          <p:cNvPr id="188425" name="Google Shape;116;p4">
            <a:extLst>
              <a:ext uri="{FF2B5EF4-FFF2-40B4-BE49-F238E27FC236}">
                <a16:creationId xmlns:a16="http://schemas.microsoft.com/office/drawing/2014/main" id="{90BCBEE2-2B98-6D7D-89FD-2A36A4C9EE93}"/>
              </a:ext>
            </a:extLst>
          </p:cNvPr>
          <p:cNvGrpSpPr>
            <a:grpSpLocks/>
          </p:cNvGrpSpPr>
          <p:nvPr/>
        </p:nvGrpSpPr>
        <p:grpSpPr bwMode="auto">
          <a:xfrm>
            <a:off x="5532439" y="1524001"/>
            <a:ext cx="4675187" cy="4557713"/>
            <a:chOff x="433481" y="762000"/>
            <a:chExt cx="5293439" cy="4912045"/>
          </a:xfrm>
        </p:grpSpPr>
        <p:sp>
          <p:nvSpPr>
            <p:cNvPr id="188432" name="Google Shape;117;p4">
              <a:extLst>
                <a:ext uri="{FF2B5EF4-FFF2-40B4-BE49-F238E27FC236}">
                  <a16:creationId xmlns:a16="http://schemas.microsoft.com/office/drawing/2014/main" id="{B53090A6-AC55-31AB-CF69-C7F0B13F3844}"/>
                </a:ext>
              </a:extLst>
            </p:cNvPr>
            <p:cNvSpPr>
              <a:spLocks noChangeArrowheads="1"/>
            </p:cNvSpPr>
            <p:nvPr/>
          </p:nvSpPr>
          <p:spPr bwMode="auto">
            <a:xfrm>
              <a:off x="1711769" y="3184773"/>
              <a:ext cx="297300" cy="285900"/>
            </a:xfrm>
            <a:prstGeom prst="ellipse">
              <a:avLst/>
            </a:prstGeom>
            <a:solidFill>
              <a:schemeClr val="tx2"/>
            </a:solidFill>
            <a:ln w="38100">
              <a:solidFill>
                <a:schemeClr val="bg1"/>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endParaRPr lang="el-GR" altLang="el-GR" sz="1400">
                <a:solidFill>
                  <a:srgbClr val="FFFFFF"/>
                </a:solidFill>
                <a:cs typeface="Calibri" panose="020F0502020204030204" pitchFamily="34" charset="0"/>
                <a:sym typeface="Calibri" panose="020F0502020204030204" pitchFamily="34" charset="0"/>
              </a:endParaRPr>
            </a:p>
          </p:txBody>
        </p:sp>
        <p:sp>
          <p:nvSpPr>
            <p:cNvPr id="188433" name="Google Shape;118;p4">
              <a:extLst>
                <a:ext uri="{FF2B5EF4-FFF2-40B4-BE49-F238E27FC236}">
                  <a16:creationId xmlns:a16="http://schemas.microsoft.com/office/drawing/2014/main" id="{77AECB3F-E8EF-3643-1962-7F673111E4C4}"/>
                </a:ext>
              </a:extLst>
            </p:cNvPr>
            <p:cNvSpPr>
              <a:spLocks noChangeArrowheads="1"/>
            </p:cNvSpPr>
            <p:nvPr/>
          </p:nvSpPr>
          <p:spPr bwMode="auto">
            <a:xfrm>
              <a:off x="2423822" y="1371679"/>
              <a:ext cx="297300" cy="285900"/>
            </a:xfrm>
            <a:prstGeom prst="ellipse">
              <a:avLst/>
            </a:prstGeom>
            <a:solidFill>
              <a:schemeClr val="accent1"/>
            </a:solidFill>
            <a:ln w="38100">
              <a:solidFill>
                <a:schemeClr val="bg1"/>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endParaRPr lang="el-GR" altLang="el-GR" sz="1400">
                <a:solidFill>
                  <a:srgbClr val="FFFFFF"/>
                </a:solidFill>
                <a:cs typeface="Calibri" panose="020F0502020204030204" pitchFamily="34" charset="0"/>
                <a:sym typeface="Calibri" panose="020F0502020204030204" pitchFamily="34" charset="0"/>
              </a:endParaRPr>
            </a:p>
          </p:txBody>
        </p:sp>
        <p:sp>
          <p:nvSpPr>
            <p:cNvPr id="188434" name="Google Shape;119;p4">
              <a:extLst>
                <a:ext uri="{FF2B5EF4-FFF2-40B4-BE49-F238E27FC236}">
                  <a16:creationId xmlns:a16="http://schemas.microsoft.com/office/drawing/2014/main" id="{21ED871B-D956-9111-6C05-CDE77947325F}"/>
                </a:ext>
              </a:extLst>
            </p:cNvPr>
            <p:cNvSpPr>
              <a:spLocks noChangeArrowheads="1"/>
            </p:cNvSpPr>
            <p:nvPr/>
          </p:nvSpPr>
          <p:spPr bwMode="auto">
            <a:xfrm>
              <a:off x="2596191" y="4023145"/>
              <a:ext cx="3130500" cy="1650900"/>
            </a:xfrm>
            <a:prstGeom prst="rect">
              <a:avLst/>
            </a:prstGeom>
            <a:solidFill>
              <a:srgbClr val="F2EBF5">
                <a:alpha val="47842"/>
              </a:srgbClr>
            </a:solidFill>
            <a:ln w="12700">
              <a:solidFill>
                <a:schemeClr val="tx1"/>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endParaRPr lang="el-GR" altLang="el-GR" sz="1400">
                <a:solidFill>
                  <a:srgbClr val="FFFFFF"/>
                </a:solidFill>
                <a:cs typeface="Calibri" panose="020F0502020204030204" pitchFamily="34" charset="0"/>
                <a:sym typeface="Calibri" panose="020F0502020204030204" pitchFamily="34" charset="0"/>
              </a:endParaRPr>
            </a:p>
          </p:txBody>
        </p:sp>
        <p:sp>
          <p:nvSpPr>
            <p:cNvPr id="188435" name="Google Shape;120;p4">
              <a:extLst>
                <a:ext uri="{FF2B5EF4-FFF2-40B4-BE49-F238E27FC236}">
                  <a16:creationId xmlns:a16="http://schemas.microsoft.com/office/drawing/2014/main" id="{6FB0E26F-A402-D06E-9503-31F84F68DDE7}"/>
                </a:ext>
              </a:extLst>
            </p:cNvPr>
            <p:cNvSpPr>
              <a:spLocks noChangeArrowheads="1"/>
            </p:cNvSpPr>
            <p:nvPr/>
          </p:nvSpPr>
          <p:spPr bwMode="auto">
            <a:xfrm>
              <a:off x="2691889" y="4163954"/>
              <a:ext cx="297300" cy="285900"/>
            </a:xfrm>
            <a:prstGeom prst="ellipse">
              <a:avLst/>
            </a:prstGeom>
            <a:solidFill>
              <a:schemeClr val="accent2"/>
            </a:solidFill>
            <a:ln w="38100">
              <a:solidFill>
                <a:schemeClr val="bg1"/>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endParaRPr lang="el-GR" altLang="el-GR" sz="1400">
                <a:solidFill>
                  <a:srgbClr val="FFFFFF"/>
                </a:solidFill>
                <a:cs typeface="Calibri" panose="020F0502020204030204" pitchFamily="34" charset="0"/>
                <a:sym typeface="Calibri" panose="020F0502020204030204" pitchFamily="34" charset="0"/>
              </a:endParaRPr>
            </a:p>
          </p:txBody>
        </p:sp>
        <p:sp>
          <p:nvSpPr>
            <p:cNvPr id="121" name="Google Shape;121;p4">
              <a:extLst>
                <a:ext uri="{FF2B5EF4-FFF2-40B4-BE49-F238E27FC236}">
                  <a16:creationId xmlns:a16="http://schemas.microsoft.com/office/drawing/2014/main" id="{DF54FF79-ECF3-9A8B-0583-D18FB585D81C}"/>
                </a:ext>
              </a:extLst>
            </p:cNvPr>
            <p:cNvSpPr/>
            <p:nvPr/>
          </p:nvSpPr>
          <p:spPr>
            <a:xfrm>
              <a:off x="2691057" y="4880179"/>
              <a:ext cx="298374" cy="285723"/>
            </a:xfrm>
            <a:prstGeom prst="ellipse">
              <a:avLst/>
            </a:prstGeom>
            <a:solidFill>
              <a:schemeClr val="accent6"/>
            </a:solidFill>
            <a:ln w="38100" cap="flat" cmpd="sng">
              <a:solidFill>
                <a:schemeClr val="lt1"/>
              </a:solidFill>
              <a:prstDash val="solid"/>
              <a:miter lim="800000"/>
              <a:headEnd type="none" w="sm" len="sm"/>
              <a:tailEnd type="none" w="sm" len="sm"/>
            </a:ln>
          </p:spPr>
          <p:txBody>
            <a:bodyPr spcFirstLastPara="1" lIns="91425" tIns="45700" rIns="91425" bIns="45700" anchor="ctr"/>
            <a:lstStyle/>
            <a:p>
              <a:pPr algn="ctr" eaLnBrk="0" fontAlgn="base" hangingPunct="0">
                <a:defRPr/>
              </a:pPr>
              <a:endParaRPr sz="1400">
                <a:solidFill>
                  <a:prstClr val="white"/>
                </a:solidFill>
                <a:latin typeface="Calibri"/>
                <a:ea typeface="Calibri"/>
                <a:cs typeface="Calibri"/>
                <a:sym typeface="Calibri"/>
              </a:endParaRPr>
            </a:p>
          </p:txBody>
        </p:sp>
        <p:sp>
          <p:nvSpPr>
            <p:cNvPr id="188437" name="Google Shape;122;p4">
              <a:extLst>
                <a:ext uri="{FF2B5EF4-FFF2-40B4-BE49-F238E27FC236}">
                  <a16:creationId xmlns:a16="http://schemas.microsoft.com/office/drawing/2014/main" id="{A2761691-B882-0865-AEFD-88C50FB74FAD}"/>
                </a:ext>
              </a:extLst>
            </p:cNvPr>
            <p:cNvSpPr>
              <a:spLocks noChangeArrowheads="1"/>
            </p:cNvSpPr>
            <p:nvPr/>
          </p:nvSpPr>
          <p:spPr bwMode="auto">
            <a:xfrm>
              <a:off x="2691889" y="5268753"/>
              <a:ext cx="297300" cy="285900"/>
            </a:xfrm>
            <a:prstGeom prst="ellipse">
              <a:avLst/>
            </a:prstGeom>
            <a:solidFill>
              <a:schemeClr val="tx2"/>
            </a:solidFill>
            <a:ln w="38100">
              <a:solidFill>
                <a:schemeClr val="bg1"/>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endParaRPr lang="el-GR" altLang="el-GR" sz="1400">
                <a:solidFill>
                  <a:srgbClr val="FFFFFF"/>
                </a:solidFill>
                <a:cs typeface="Calibri" panose="020F0502020204030204" pitchFamily="34" charset="0"/>
                <a:sym typeface="Calibri" panose="020F0502020204030204" pitchFamily="34" charset="0"/>
              </a:endParaRPr>
            </a:p>
          </p:txBody>
        </p:sp>
        <p:sp>
          <p:nvSpPr>
            <p:cNvPr id="188438" name="Google Shape;123;p4">
              <a:extLst>
                <a:ext uri="{FF2B5EF4-FFF2-40B4-BE49-F238E27FC236}">
                  <a16:creationId xmlns:a16="http://schemas.microsoft.com/office/drawing/2014/main" id="{9D0A76C2-FDD2-56AA-1265-3161A21792C6}"/>
                </a:ext>
              </a:extLst>
            </p:cNvPr>
            <p:cNvSpPr>
              <a:spLocks noChangeArrowheads="1"/>
            </p:cNvSpPr>
            <p:nvPr/>
          </p:nvSpPr>
          <p:spPr bwMode="auto">
            <a:xfrm>
              <a:off x="1959721" y="3358790"/>
              <a:ext cx="2187000" cy="495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lnSpc>
                  <a:spcPct val="130000"/>
                </a:lnSpc>
                <a:spcBef>
                  <a:spcPct val="0"/>
                </a:spcBef>
                <a:spcAft>
                  <a:spcPct val="0"/>
                </a:spcAft>
                <a:buNone/>
              </a:pPr>
              <a:r>
                <a:rPr lang="el-GR" altLang="el-GR" sz="2000">
                  <a:solidFill>
                    <a:srgbClr val="1F497D"/>
                  </a:solidFill>
                  <a:cs typeface="Calibri" panose="020F0502020204030204" pitchFamily="34" charset="0"/>
                  <a:sym typeface="Calibri" panose="020F0502020204030204" pitchFamily="34" charset="0"/>
                </a:rPr>
                <a:t>ΦΡΟΝΤ</a:t>
              </a:r>
            </a:p>
          </p:txBody>
        </p:sp>
        <p:sp>
          <p:nvSpPr>
            <p:cNvPr id="188439" name="Google Shape;124;p4">
              <a:extLst>
                <a:ext uri="{FF2B5EF4-FFF2-40B4-BE49-F238E27FC236}">
                  <a16:creationId xmlns:a16="http://schemas.microsoft.com/office/drawing/2014/main" id="{F6B09FAE-0F29-F6D5-35F2-20AC93EAD462}"/>
                </a:ext>
              </a:extLst>
            </p:cNvPr>
            <p:cNvSpPr txBox="1">
              <a:spLocks noChangeArrowheads="1"/>
            </p:cNvSpPr>
            <p:nvPr/>
          </p:nvSpPr>
          <p:spPr bwMode="auto">
            <a:xfrm>
              <a:off x="2937220" y="4109756"/>
              <a:ext cx="2789700" cy="36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l-GR" altLang="el-GR" sz="1600">
                  <a:solidFill>
                    <a:srgbClr val="C0504D"/>
                  </a:solidFill>
                  <a:cs typeface="Calibri" panose="020F0502020204030204" pitchFamily="34" charset="0"/>
                  <a:sym typeface="Calibri" panose="020F0502020204030204" pitchFamily="34" charset="0"/>
                </a:rPr>
                <a:t>Ερευνητικός Οργανισμός</a:t>
              </a:r>
            </a:p>
          </p:txBody>
        </p:sp>
        <p:sp>
          <p:nvSpPr>
            <p:cNvPr id="188440" name="Google Shape;125;p4">
              <a:extLst>
                <a:ext uri="{FF2B5EF4-FFF2-40B4-BE49-F238E27FC236}">
                  <a16:creationId xmlns:a16="http://schemas.microsoft.com/office/drawing/2014/main" id="{94780E77-F8EC-BE6D-4547-537304374F04}"/>
                </a:ext>
              </a:extLst>
            </p:cNvPr>
            <p:cNvSpPr txBox="1">
              <a:spLocks noChangeArrowheads="1"/>
            </p:cNvSpPr>
            <p:nvPr/>
          </p:nvSpPr>
          <p:spPr bwMode="auto">
            <a:xfrm>
              <a:off x="2947981" y="4834840"/>
              <a:ext cx="1046400" cy="36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l-GR" altLang="el-GR" sz="1600">
                  <a:solidFill>
                    <a:srgbClr val="4F81BD"/>
                  </a:solidFill>
                  <a:cs typeface="Calibri" panose="020F0502020204030204" pitchFamily="34" charset="0"/>
                  <a:sym typeface="Calibri" panose="020F0502020204030204" pitchFamily="34" charset="0"/>
                </a:rPr>
                <a:t>Εταιρία</a:t>
              </a:r>
            </a:p>
          </p:txBody>
        </p:sp>
        <p:sp>
          <p:nvSpPr>
            <p:cNvPr id="188441" name="Google Shape;126;p4">
              <a:extLst>
                <a:ext uri="{FF2B5EF4-FFF2-40B4-BE49-F238E27FC236}">
                  <a16:creationId xmlns:a16="http://schemas.microsoft.com/office/drawing/2014/main" id="{DC1096D0-2530-95F3-69C6-64773ABE1DCB}"/>
                </a:ext>
              </a:extLst>
            </p:cNvPr>
            <p:cNvSpPr txBox="1">
              <a:spLocks noChangeArrowheads="1"/>
            </p:cNvSpPr>
            <p:nvPr/>
          </p:nvSpPr>
          <p:spPr bwMode="auto">
            <a:xfrm>
              <a:off x="2964689" y="5201701"/>
              <a:ext cx="2405100" cy="36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l-GR" altLang="el-GR" sz="1600">
                  <a:solidFill>
                    <a:srgbClr val="1F497D"/>
                  </a:solidFill>
                  <a:cs typeface="Calibri" panose="020F0502020204030204" pitchFamily="34" charset="0"/>
                  <a:sym typeface="Calibri" panose="020F0502020204030204" pitchFamily="34" charset="0"/>
                </a:rPr>
                <a:t>Υπηρεσίες Υγείας</a:t>
              </a:r>
            </a:p>
          </p:txBody>
        </p:sp>
        <p:sp>
          <p:nvSpPr>
            <p:cNvPr id="188442" name="Google Shape;127;p4">
              <a:extLst>
                <a:ext uri="{FF2B5EF4-FFF2-40B4-BE49-F238E27FC236}">
                  <a16:creationId xmlns:a16="http://schemas.microsoft.com/office/drawing/2014/main" id="{F5607DFE-48D0-40CE-0D51-213084DAA29F}"/>
                </a:ext>
              </a:extLst>
            </p:cNvPr>
            <p:cNvSpPr>
              <a:spLocks noChangeArrowheads="1"/>
            </p:cNvSpPr>
            <p:nvPr/>
          </p:nvSpPr>
          <p:spPr bwMode="auto">
            <a:xfrm>
              <a:off x="2203737" y="1476205"/>
              <a:ext cx="297300" cy="285900"/>
            </a:xfrm>
            <a:prstGeom prst="ellipse">
              <a:avLst/>
            </a:prstGeom>
            <a:solidFill>
              <a:schemeClr val="accent2"/>
            </a:solidFill>
            <a:ln w="38100">
              <a:solidFill>
                <a:schemeClr val="bg1"/>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endParaRPr lang="el-GR" altLang="el-GR" sz="1400">
                <a:solidFill>
                  <a:srgbClr val="FFFFFF"/>
                </a:solidFill>
                <a:cs typeface="Calibri" panose="020F0502020204030204" pitchFamily="34" charset="0"/>
                <a:sym typeface="Calibri" panose="020F0502020204030204" pitchFamily="34" charset="0"/>
              </a:endParaRPr>
            </a:p>
          </p:txBody>
        </p:sp>
        <p:pic>
          <p:nvPicPr>
            <p:cNvPr id="188443" name="Google Shape;128;p4">
              <a:extLst>
                <a:ext uri="{FF2B5EF4-FFF2-40B4-BE49-F238E27FC236}">
                  <a16:creationId xmlns:a16="http://schemas.microsoft.com/office/drawing/2014/main" id="{62B2CB91-6C5F-A1B6-F317-F95DB6328DD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245" t="2850" r="9328" b="3375"/>
            <a:stretch>
              <a:fillRect/>
            </a:stretch>
          </p:blipFill>
          <p:spPr bwMode="auto">
            <a:xfrm>
              <a:off x="433481" y="762000"/>
              <a:ext cx="5293344" cy="491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8426" name="Google Shape;129;p4">
            <a:extLst>
              <a:ext uri="{FF2B5EF4-FFF2-40B4-BE49-F238E27FC236}">
                <a16:creationId xmlns:a16="http://schemas.microsoft.com/office/drawing/2014/main" id="{B4B38467-2BA1-F71D-CC3B-D679BEFA17B5}"/>
              </a:ext>
            </a:extLst>
          </p:cNvPr>
          <p:cNvSpPr>
            <a:spLocks noChangeArrowheads="1"/>
          </p:cNvSpPr>
          <p:nvPr/>
        </p:nvSpPr>
        <p:spPr bwMode="auto">
          <a:xfrm>
            <a:off x="7283451" y="2105026"/>
            <a:ext cx="263525" cy="263525"/>
          </a:xfrm>
          <a:prstGeom prst="ellipse">
            <a:avLst/>
          </a:prstGeom>
          <a:solidFill>
            <a:srgbClr val="ED455E"/>
          </a:solidFill>
          <a:ln w="38100">
            <a:solidFill>
              <a:schemeClr val="bg1"/>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endParaRPr lang="el-GR" altLang="el-GR" sz="1400">
              <a:solidFill>
                <a:srgbClr val="FFFFFF"/>
              </a:solidFill>
              <a:cs typeface="Calibri" panose="020F0502020204030204" pitchFamily="34" charset="0"/>
              <a:sym typeface="Calibri" panose="020F0502020204030204" pitchFamily="34" charset="0"/>
            </a:endParaRPr>
          </a:p>
        </p:txBody>
      </p:sp>
      <p:sp>
        <p:nvSpPr>
          <p:cNvPr id="188427" name="Google Shape;130;p4">
            <a:extLst>
              <a:ext uri="{FF2B5EF4-FFF2-40B4-BE49-F238E27FC236}">
                <a16:creationId xmlns:a16="http://schemas.microsoft.com/office/drawing/2014/main" id="{9E74EFE2-24D9-6276-3176-9FAAD6975CC9}"/>
              </a:ext>
            </a:extLst>
          </p:cNvPr>
          <p:cNvSpPr>
            <a:spLocks noChangeArrowheads="1"/>
          </p:cNvSpPr>
          <p:nvPr/>
        </p:nvSpPr>
        <p:spPr bwMode="auto">
          <a:xfrm>
            <a:off x="7435851" y="1949451"/>
            <a:ext cx="263525" cy="263525"/>
          </a:xfrm>
          <a:prstGeom prst="ellipse">
            <a:avLst/>
          </a:prstGeom>
          <a:solidFill>
            <a:schemeClr val="accent1"/>
          </a:solidFill>
          <a:ln w="38100">
            <a:solidFill>
              <a:schemeClr val="bg1"/>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endParaRPr lang="el-GR" altLang="el-GR" sz="1400">
              <a:solidFill>
                <a:srgbClr val="FFFFFF"/>
              </a:solidFill>
              <a:cs typeface="Calibri" panose="020F0502020204030204" pitchFamily="34" charset="0"/>
              <a:sym typeface="Calibri" panose="020F0502020204030204" pitchFamily="34" charset="0"/>
            </a:endParaRPr>
          </a:p>
        </p:txBody>
      </p:sp>
      <p:sp>
        <p:nvSpPr>
          <p:cNvPr id="188428" name="Google Shape;131;p4">
            <a:extLst>
              <a:ext uri="{FF2B5EF4-FFF2-40B4-BE49-F238E27FC236}">
                <a16:creationId xmlns:a16="http://schemas.microsoft.com/office/drawing/2014/main" id="{7BD5C5AF-440B-6BBB-C0D1-8FCB182D8867}"/>
              </a:ext>
            </a:extLst>
          </p:cNvPr>
          <p:cNvSpPr>
            <a:spLocks noChangeArrowheads="1"/>
          </p:cNvSpPr>
          <p:nvPr/>
        </p:nvSpPr>
        <p:spPr bwMode="auto">
          <a:xfrm>
            <a:off x="7119939" y="1949451"/>
            <a:ext cx="263525" cy="263525"/>
          </a:xfrm>
          <a:prstGeom prst="ellipse">
            <a:avLst/>
          </a:prstGeom>
          <a:solidFill>
            <a:schemeClr val="accent2"/>
          </a:solidFill>
          <a:ln w="38100">
            <a:solidFill>
              <a:schemeClr val="bg1"/>
            </a:solidFill>
            <a:miter lim="800000"/>
            <a:headEnd type="none" w="sm" len="sm"/>
            <a:tailEnd type="none" w="sm" len="sm"/>
          </a:ln>
        </p:spPr>
        <p:txBody>
          <a:bodyPr lIns="91425" tIns="45700" rIns="91425" bIns="457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endParaRPr lang="el-GR" altLang="el-GR" sz="1400">
              <a:solidFill>
                <a:srgbClr val="FFFFFF"/>
              </a:solidFill>
              <a:cs typeface="Calibri" panose="020F0502020204030204" pitchFamily="34" charset="0"/>
              <a:sym typeface="Calibri" panose="020F0502020204030204" pitchFamily="34" charset="0"/>
            </a:endParaRPr>
          </a:p>
        </p:txBody>
      </p:sp>
      <p:sp>
        <p:nvSpPr>
          <p:cNvPr id="132" name="Google Shape;132;p4">
            <a:extLst>
              <a:ext uri="{FF2B5EF4-FFF2-40B4-BE49-F238E27FC236}">
                <a16:creationId xmlns:a16="http://schemas.microsoft.com/office/drawing/2014/main" id="{FE883789-70C1-7B0B-DD34-EBB6FF26EF24}"/>
              </a:ext>
            </a:extLst>
          </p:cNvPr>
          <p:cNvSpPr/>
          <p:nvPr/>
        </p:nvSpPr>
        <p:spPr>
          <a:xfrm>
            <a:off x="6519864" y="3870326"/>
            <a:ext cx="263525" cy="263525"/>
          </a:xfrm>
          <a:prstGeom prst="ellipse">
            <a:avLst/>
          </a:prstGeom>
          <a:solidFill>
            <a:schemeClr val="accent3"/>
          </a:solidFill>
          <a:ln w="38100" cap="flat" cmpd="sng">
            <a:solidFill>
              <a:schemeClr val="lt1"/>
            </a:solidFill>
            <a:prstDash val="solid"/>
            <a:miter lim="800000"/>
            <a:headEnd type="none" w="sm" len="sm"/>
            <a:tailEnd type="none" w="sm" len="sm"/>
          </a:ln>
        </p:spPr>
        <p:txBody>
          <a:bodyPr spcFirstLastPara="1" lIns="91425" tIns="45700" rIns="91425" bIns="45700" anchor="ctr"/>
          <a:lstStyle/>
          <a:p>
            <a:pPr algn="ctr" eaLnBrk="0" fontAlgn="base" hangingPunct="0">
              <a:defRPr/>
            </a:pPr>
            <a:endParaRPr sz="1400">
              <a:solidFill>
                <a:prstClr val="white"/>
              </a:solidFill>
              <a:latin typeface="Calibri"/>
              <a:ea typeface="Calibri"/>
              <a:cs typeface="Calibri"/>
              <a:sym typeface="Calibri"/>
            </a:endParaRPr>
          </a:p>
        </p:txBody>
      </p:sp>
      <p:pic>
        <p:nvPicPr>
          <p:cNvPr id="188430" name="Picture 4" descr="auth logo black_NEW copy">
            <a:extLst>
              <a:ext uri="{FF2B5EF4-FFF2-40B4-BE49-F238E27FC236}">
                <a16:creationId xmlns:a16="http://schemas.microsoft.com/office/drawing/2014/main" id="{7A94527F-FBAD-A725-A23A-8801D82C0B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25" y="0"/>
            <a:ext cx="147637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31" name="Εικόνα 2">
            <a:extLst>
              <a:ext uri="{FF2B5EF4-FFF2-40B4-BE49-F238E27FC236}">
                <a16:creationId xmlns:a16="http://schemas.microsoft.com/office/drawing/2014/main" id="{607F9656-F083-1A4C-403E-9B248501BA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191" t="8324" r="7500" b="9261"/>
          <a:stretch>
            <a:fillRect/>
          </a:stretch>
        </p:blipFill>
        <p:spPr bwMode="auto">
          <a:xfrm>
            <a:off x="10960100" y="82550"/>
            <a:ext cx="11842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Google Shape;156;p7">
            <a:extLst>
              <a:ext uri="{FF2B5EF4-FFF2-40B4-BE49-F238E27FC236}">
                <a16:creationId xmlns:a16="http://schemas.microsoft.com/office/drawing/2014/main" id="{8F1B7E24-3941-8777-1E81-F25F577CF0F7}"/>
              </a:ext>
            </a:extLst>
          </p:cNvPr>
          <p:cNvSpPr>
            <a:spLocks noGrp="1"/>
          </p:cNvSpPr>
          <p:nvPr>
            <p:ph type="sldNum" sz="quarter" idx="10"/>
          </p:nvPr>
        </p:nvSpPr>
        <p:spPr>
          <a:xfrm>
            <a:off x="9448800" y="6370639"/>
            <a:ext cx="590550" cy="365125"/>
          </a:xfrm>
        </p:spPr>
        <p:txBody>
          <a:bodyPr/>
          <a:lstStyle/>
          <a:p>
            <a:pPr>
              <a:buClr>
                <a:srgbClr val="000000"/>
              </a:buClr>
              <a:defRPr/>
            </a:pPr>
            <a:fld id="{1587E21A-7C99-4717-91FB-CEB4DCD7F720}" type="slidenum">
              <a:rPr lang="el-GR" kern="0"/>
              <a:pPr>
                <a:buClr>
                  <a:srgbClr val="000000"/>
                </a:buClr>
                <a:defRPr/>
              </a:pPr>
              <a:t>82</a:t>
            </a:fld>
            <a:endParaRPr kern="0" dirty="0"/>
          </a:p>
        </p:txBody>
      </p:sp>
      <p:sp>
        <p:nvSpPr>
          <p:cNvPr id="6" name="Ορθογώνιο 5">
            <a:extLst>
              <a:ext uri="{FF2B5EF4-FFF2-40B4-BE49-F238E27FC236}">
                <a16:creationId xmlns:a16="http://schemas.microsoft.com/office/drawing/2014/main" id="{1E349182-506C-506D-8C68-5B1763450B55}"/>
              </a:ext>
            </a:extLst>
          </p:cNvPr>
          <p:cNvSpPr/>
          <p:nvPr/>
        </p:nvSpPr>
        <p:spPr>
          <a:xfrm>
            <a:off x="1524000" y="3344863"/>
            <a:ext cx="9144000" cy="13843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buClr>
                <a:srgbClr val="000000"/>
              </a:buClr>
              <a:defRPr/>
            </a:pPr>
            <a:endParaRPr lang="el-GR" sz="1400" kern="0">
              <a:solidFill>
                <a:srgbClr val="FFFFFF"/>
              </a:solidFill>
              <a:latin typeface="Arial"/>
              <a:sym typeface="Arial"/>
            </a:endParaRPr>
          </a:p>
        </p:txBody>
      </p:sp>
      <p:sp>
        <p:nvSpPr>
          <p:cNvPr id="8" name="Διάγραμμα ροής: Εναλλακτική διεργασία 7">
            <a:extLst>
              <a:ext uri="{FF2B5EF4-FFF2-40B4-BE49-F238E27FC236}">
                <a16:creationId xmlns:a16="http://schemas.microsoft.com/office/drawing/2014/main" id="{300AFCEF-5330-17A8-6EE5-60E7A94F46BF}"/>
              </a:ext>
            </a:extLst>
          </p:cNvPr>
          <p:cNvSpPr/>
          <p:nvPr/>
        </p:nvSpPr>
        <p:spPr>
          <a:xfrm>
            <a:off x="3987801" y="3749675"/>
            <a:ext cx="1350963" cy="522288"/>
          </a:xfrm>
          <a:prstGeom prst="flowChartAlternateProcess">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l-GR" sz="1400" kern="0">
              <a:solidFill>
                <a:srgbClr val="FFFFFF"/>
              </a:solidFill>
              <a:latin typeface="Arial"/>
              <a:sym typeface="Arial"/>
            </a:endParaRPr>
          </a:p>
        </p:txBody>
      </p:sp>
      <p:sp>
        <p:nvSpPr>
          <p:cNvPr id="7" name="TextBox 6">
            <a:extLst>
              <a:ext uri="{FF2B5EF4-FFF2-40B4-BE49-F238E27FC236}">
                <a16:creationId xmlns:a16="http://schemas.microsoft.com/office/drawing/2014/main" id="{ECAF6455-769A-B4D5-1E59-08842312125A}"/>
              </a:ext>
            </a:extLst>
          </p:cNvPr>
          <p:cNvSpPr txBox="1"/>
          <p:nvPr/>
        </p:nvSpPr>
        <p:spPr>
          <a:xfrm>
            <a:off x="3987801" y="3744914"/>
            <a:ext cx="1350963" cy="522287"/>
          </a:xfrm>
          <a:prstGeom prst="rect">
            <a:avLst/>
          </a:prstGeom>
          <a:noFill/>
        </p:spPr>
        <p:txBody>
          <a:bodyPr>
            <a:spAutoFit/>
          </a:bodyPr>
          <a:lstStyle/>
          <a:p>
            <a:pPr algn="ctr">
              <a:buClr>
                <a:srgbClr val="000000"/>
              </a:buClr>
              <a:defRPr/>
            </a:pPr>
            <a:r>
              <a:rPr lang="en-US" sz="1400" kern="0" dirty="0">
                <a:solidFill>
                  <a:srgbClr val="000000"/>
                </a:solidFill>
                <a:latin typeface="Calibri" panose="020F0502020204030204" pitchFamily="34" charset="0"/>
                <a:cs typeface="Calibri" panose="020F0502020204030204" pitchFamily="34" charset="0"/>
                <a:sym typeface="Arial"/>
              </a:rPr>
              <a:t>We Are Family</a:t>
            </a:r>
          </a:p>
          <a:p>
            <a:pPr algn="ctr">
              <a:buClr>
                <a:srgbClr val="000000"/>
              </a:buClr>
              <a:defRPr/>
            </a:pPr>
            <a:r>
              <a:rPr lang="en-US" sz="1400" kern="0" dirty="0">
                <a:solidFill>
                  <a:srgbClr val="000000"/>
                </a:solidFill>
                <a:latin typeface="Calibri" panose="020F0502020204030204" pitchFamily="34" charset="0"/>
                <a:cs typeface="Calibri" panose="020F0502020204030204" pitchFamily="34" charset="0"/>
                <a:sym typeface="Arial"/>
              </a:rPr>
              <a:t>Cloud</a:t>
            </a:r>
            <a:endParaRPr lang="el-GR" sz="1400" kern="0" dirty="0">
              <a:solidFill>
                <a:srgbClr val="000000"/>
              </a:solidFill>
              <a:latin typeface="Calibri" panose="020F0502020204030204" pitchFamily="34" charset="0"/>
              <a:cs typeface="Calibri" panose="020F0502020204030204" pitchFamily="34" charset="0"/>
              <a:sym typeface="Arial"/>
            </a:endParaRPr>
          </a:p>
        </p:txBody>
      </p:sp>
      <p:sp>
        <p:nvSpPr>
          <p:cNvPr id="15" name="Διάγραμμα ροής: Εναλλακτική διεργασία 14">
            <a:extLst>
              <a:ext uri="{FF2B5EF4-FFF2-40B4-BE49-F238E27FC236}">
                <a16:creationId xmlns:a16="http://schemas.microsoft.com/office/drawing/2014/main" id="{8C900155-DB7D-079A-5B81-64BE12D7C301}"/>
              </a:ext>
            </a:extLst>
          </p:cNvPr>
          <p:cNvSpPr/>
          <p:nvPr/>
        </p:nvSpPr>
        <p:spPr>
          <a:xfrm>
            <a:off x="6102351" y="3735389"/>
            <a:ext cx="1349375" cy="523875"/>
          </a:xfrm>
          <a:prstGeom prst="flowChartAlternateProcess">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l-GR" sz="1400" kern="0">
              <a:solidFill>
                <a:srgbClr val="FFFFFF"/>
              </a:solidFill>
              <a:latin typeface="Arial"/>
              <a:sym typeface="Arial"/>
            </a:endParaRPr>
          </a:p>
        </p:txBody>
      </p:sp>
      <p:sp>
        <p:nvSpPr>
          <p:cNvPr id="12" name="TextBox 11">
            <a:extLst>
              <a:ext uri="{FF2B5EF4-FFF2-40B4-BE49-F238E27FC236}">
                <a16:creationId xmlns:a16="http://schemas.microsoft.com/office/drawing/2014/main" id="{E28A36E1-349C-4E28-5DE5-0F932DF3A229}"/>
              </a:ext>
            </a:extLst>
          </p:cNvPr>
          <p:cNvSpPr txBox="1"/>
          <p:nvPr/>
        </p:nvSpPr>
        <p:spPr>
          <a:xfrm>
            <a:off x="6164264" y="3749675"/>
            <a:ext cx="1227137" cy="522288"/>
          </a:xfrm>
          <a:prstGeom prst="rect">
            <a:avLst/>
          </a:prstGeom>
          <a:noFill/>
        </p:spPr>
        <p:txBody>
          <a:bodyPr>
            <a:spAutoFit/>
          </a:bodyPr>
          <a:lstStyle/>
          <a:p>
            <a:pPr algn="ctr">
              <a:buClr>
                <a:srgbClr val="000000"/>
              </a:buClr>
              <a:defRPr/>
            </a:pPr>
            <a:r>
              <a:rPr lang="el-GR" sz="1400" kern="0" dirty="0" err="1">
                <a:solidFill>
                  <a:srgbClr val="000000"/>
                </a:solidFill>
                <a:latin typeface="Calibri" panose="020F0502020204030204" pitchFamily="34" charset="0"/>
                <a:cs typeface="Calibri" panose="020F0502020204030204" pitchFamily="34" charset="0"/>
                <a:sym typeface="Arial"/>
              </a:rPr>
              <a:t>ΥποστηρίΖΩ</a:t>
            </a:r>
            <a:endParaRPr lang="en-US" sz="1400" kern="0" dirty="0">
              <a:solidFill>
                <a:srgbClr val="000000"/>
              </a:solidFill>
              <a:latin typeface="Calibri" panose="020F0502020204030204" pitchFamily="34" charset="0"/>
              <a:cs typeface="Calibri" panose="020F0502020204030204" pitchFamily="34" charset="0"/>
              <a:sym typeface="Arial"/>
            </a:endParaRPr>
          </a:p>
          <a:p>
            <a:pPr algn="ctr">
              <a:buClr>
                <a:srgbClr val="000000"/>
              </a:buClr>
              <a:defRPr/>
            </a:pPr>
            <a:r>
              <a:rPr lang="en-US" sz="1400" kern="0" dirty="0">
                <a:solidFill>
                  <a:srgbClr val="000000"/>
                </a:solidFill>
                <a:latin typeface="Calibri" panose="020F0502020204030204" pitchFamily="34" charset="0"/>
                <a:cs typeface="Calibri" panose="020F0502020204030204" pitchFamily="34" charset="0"/>
                <a:sym typeface="Arial"/>
              </a:rPr>
              <a:t>Cloud</a:t>
            </a:r>
            <a:endParaRPr lang="el-GR" sz="1400" kern="0" dirty="0">
              <a:solidFill>
                <a:srgbClr val="000000"/>
              </a:solidFill>
              <a:latin typeface="Calibri" panose="020F0502020204030204" pitchFamily="34" charset="0"/>
              <a:cs typeface="Calibri" panose="020F0502020204030204" pitchFamily="34" charset="0"/>
              <a:sym typeface="Arial"/>
            </a:endParaRPr>
          </a:p>
        </p:txBody>
      </p:sp>
      <p:sp>
        <p:nvSpPr>
          <p:cNvPr id="16" name="Διάγραμμα ροής: Εναλλακτική διεργασία 15">
            <a:extLst>
              <a:ext uri="{FF2B5EF4-FFF2-40B4-BE49-F238E27FC236}">
                <a16:creationId xmlns:a16="http://schemas.microsoft.com/office/drawing/2014/main" id="{0C347488-0003-C162-0968-20F8AB3B77B6}"/>
              </a:ext>
            </a:extLst>
          </p:cNvPr>
          <p:cNvSpPr/>
          <p:nvPr/>
        </p:nvSpPr>
        <p:spPr>
          <a:xfrm>
            <a:off x="8212139" y="3732214"/>
            <a:ext cx="1349375" cy="522287"/>
          </a:xfrm>
          <a:prstGeom prst="flowChartAlternateProcess">
            <a:avLst/>
          </a:prstGeom>
          <a:solidFill>
            <a:schemeClr val="bg1">
              <a:lumMod val="9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l-GR" sz="1400" kern="0">
              <a:solidFill>
                <a:srgbClr val="FFFFFF"/>
              </a:solidFill>
              <a:latin typeface="Arial"/>
              <a:sym typeface="Arial"/>
            </a:endParaRPr>
          </a:p>
        </p:txBody>
      </p:sp>
      <p:sp>
        <p:nvSpPr>
          <p:cNvPr id="13" name="TextBox 12">
            <a:extLst>
              <a:ext uri="{FF2B5EF4-FFF2-40B4-BE49-F238E27FC236}">
                <a16:creationId xmlns:a16="http://schemas.microsoft.com/office/drawing/2014/main" id="{57EF4053-0FE3-AEA3-3624-C26BC9AC7167}"/>
              </a:ext>
            </a:extLst>
          </p:cNvPr>
          <p:cNvSpPr txBox="1"/>
          <p:nvPr/>
        </p:nvSpPr>
        <p:spPr>
          <a:xfrm>
            <a:off x="8542338" y="3735389"/>
            <a:ext cx="741362" cy="523875"/>
          </a:xfrm>
          <a:prstGeom prst="rect">
            <a:avLst/>
          </a:prstGeom>
          <a:noFill/>
        </p:spPr>
        <p:txBody>
          <a:bodyPr>
            <a:spAutoFit/>
          </a:bodyPr>
          <a:lstStyle/>
          <a:p>
            <a:pPr algn="ctr">
              <a:buClr>
                <a:srgbClr val="000000"/>
              </a:buClr>
              <a:defRPr/>
            </a:pPr>
            <a:r>
              <a:rPr lang="en-US" sz="1400" kern="0" dirty="0" err="1">
                <a:solidFill>
                  <a:srgbClr val="000000"/>
                </a:solidFill>
                <a:latin typeface="Calibri" panose="020F0502020204030204" pitchFamily="34" charset="0"/>
                <a:cs typeface="Calibri" panose="020F0502020204030204" pitchFamily="34" charset="0"/>
                <a:sym typeface="Arial"/>
              </a:rPr>
              <a:t>FitBit</a:t>
            </a:r>
            <a:endParaRPr lang="en-US" sz="1400" kern="0" dirty="0">
              <a:solidFill>
                <a:srgbClr val="000000"/>
              </a:solidFill>
              <a:latin typeface="Calibri" panose="020F0502020204030204" pitchFamily="34" charset="0"/>
              <a:cs typeface="Calibri" panose="020F0502020204030204" pitchFamily="34" charset="0"/>
              <a:sym typeface="Arial"/>
            </a:endParaRPr>
          </a:p>
          <a:p>
            <a:pPr algn="ctr">
              <a:buClr>
                <a:srgbClr val="000000"/>
              </a:buClr>
              <a:defRPr/>
            </a:pPr>
            <a:r>
              <a:rPr lang="en-US" sz="1400" kern="0" dirty="0">
                <a:solidFill>
                  <a:srgbClr val="000000"/>
                </a:solidFill>
                <a:latin typeface="Calibri" panose="020F0502020204030204" pitchFamily="34" charset="0"/>
                <a:cs typeface="Calibri" panose="020F0502020204030204" pitchFamily="34" charset="0"/>
                <a:sym typeface="Arial"/>
              </a:rPr>
              <a:t>Cloud</a:t>
            </a:r>
            <a:endParaRPr lang="el-GR" sz="1400" kern="0" dirty="0">
              <a:solidFill>
                <a:srgbClr val="000000"/>
              </a:solidFill>
              <a:latin typeface="Calibri" panose="020F0502020204030204" pitchFamily="34" charset="0"/>
              <a:cs typeface="Calibri" panose="020F0502020204030204" pitchFamily="34" charset="0"/>
              <a:sym typeface="Arial"/>
            </a:endParaRPr>
          </a:p>
        </p:txBody>
      </p:sp>
      <p:sp>
        <p:nvSpPr>
          <p:cNvPr id="9" name="Ορθογώνιο: Στρογγύλεμα γωνιών 8">
            <a:extLst>
              <a:ext uri="{FF2B5EF4-FFF2-40B4-BE49-F238E27FC236}">
                <a16:creationId xmlns:a16="http://schemas.microsoft.com/office/drawing/2014/main" id="{25EF470C-C723-C1EB-F4FF-6DFC560BAC6F}"/>
              </a:ext>
            </a:extLst>
          </p:cNvPr>
          <p:cNvSpPr/>
          <p:nvPr/>
        </p:nvSpPr>
        <p:spPr>
          <a:xfrm>
            <a:off x="7924801" y="828675"/>
            <a:ext cx="2678113" cy="24384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l-GR" sz="1400" kern="0">
              <a:solidFill>
                <a:srgbClr val="FFFFFF"/>
              </a:solidFill>
              <a:latin typeface="Arial"/>
              <a:sym typeface="Arial"/>
            </a:endParaRPr>
          </a:p>
        </p:txBody>
      </p:sp>
      <p:sp>
        <p:nvSpPr>
          <p:cNvPr id="20" name="Διάγραμμα ροής: Εναλλακτική διεργασία 19">
            <a:extLst>
              <a:ext uri="{FF2B5EF4-FFF2-40B4-BE49-F238E27FC236}">
                <a16:creationId xmlns:a16="http://schemas.microsoft.com/office/drawing/2014/main" id="{E4909207-3009-7480-6E4B-F816D457ACCC}"/>
              </a:ext>
            </a:extLst>
          </p:cNvPr>
          <p:cNvSpPr/>
          <p:nvPr/>
        </p:nvSpPr>
        <p:spPr>
          <a:xfrm>
            <a:off x="3527425" y="1758951"/>
            <a:ext cx="2001838" cy="523875"/>
          </a:xfrm>
          <a:prstGeom prst="flowChartAlternateProcess">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l-GR" sz="1400" kern="0">
              <a:solidFill>
                <a:srgbClr val="FFFFFF"/>
              </a:solidFill>
              <a:latin typeface="Arial"/>
              <a:sym typeface="Arial"/>
            </a:endParaRPr>
          </a:p>
        </p:txBody>
      </p:sp>
      <p:sp>
        <p:nvSpPr>
          <p:cNvPr id="21" name="TextBox 20">
            <a:extLst>
              <a:ext uri="{FF2B5EF4-FFF2-40B4-BE49-F238E27FC236}">
                <a16:creationId xmlns:a16="http://schemas.microsoft.com/office/drawing/2014/main" id="{67FC6CE3-ABFF-B44D-B500-1EC80CD552C3}"/>
              </a:ext>
            </a:extLst>
          </p:cNvPr>
          <p:cNvSpPr txBox="1"/>
          <p:nvPr/>
        </p:nvSpPr>
        <p:spPr>
          <a:xfrm>
            <a:off x="3540126" y="1754189"/>
            <a:ext cx="2003425" cy="739775"/>
          </a:xfrm>
          <a:prstGeom prst="rect">
            <a:avLst/>
          </a:prstGeom>
          <a:noFill/>
        </p:spPr>
        <p:txBody>
          <a:bodyPr>
            <a:spAutoFit/>
          </a:bodyPr>
          <a:lstStyle/>
          <a:p>
            <a:pPr algn="ctr">
              <a:buClr>
                <a:srgbClr val="000000"/>
              </a:buClr>
              <a:defRPr/>
            </a:pPr>
            <a:r>
              <a:rPr lang="en-US" sz="1400" kern="0" dirty="0">
                <a:solidFill>
                  <a:srgbClr val="FFFFFF"/>
                </a:solidFill>
                <a:latin typeface="Calibri" panose="020F0502020204030204" pitchFamily="34" charset="0"/>
                <a:cs typeface="Calibri" panose="020F0502020204030204" pitchFamily="34" charset="0"/>
                <a:sym typeface="Arial"/>
              </a:rPr>
              <a:t>We Are Family </a:t>
            </a:r>
          </a:p>
          <a:p>
            <a:pPr algn="ctr">
              <a:buClr>
                <a:srgbClr val="000000"/>
              </a:buClr>
              <a:defRPr/>
            </a:pPr>
            <a:r>
              <a:rPr lang="en-US" sz="1400" kern="0" dirty="0">
                <a:solidFill>
                  <a:srgbClr val="FFFFFF"/>
                </a:solidFill>
                <a:latin typeface="Calibri" panose="020F0502020204030204" pitchFamily="34" charset="0"/>
                <a:cs typeface="Calibri" panose="020F0502020204030204" pitchFamily="34" charset="0"/>
                <a:sym typeface="Arial"/>
              </a:rPr>
              <a:t>Seniors</a:t>
            </a:r>
          </a:p>
          <a:p>
            <a:pPr algn="ctr">
              <a:buClr>
                <a:srgbClr val="000000"/>
              </a:buClr>
              <a:defRPr/>
            </a:pPr>
            <a:r>
              <a:rPr lang="en-US" sz="1400" kern="0" dirty="0">
                <a:solidFill>
                  <a:srgbClr val="FFFFFF"/>
                </a:solidFill>
                <a:latin typeface="Calibri" panose="020F0502020204030204" pitchFamily="34" charset="0"/>
                <a:cs typeface="Calibri" panose="020F0502020204030204" pitchFamily="34" charset="0"/>
                <a:sym typeface="Arial"/>
              </a:rPr>
              <a:t>App</a:t>
            </a:r>
            <a:endParaRPr lang="el-GR" sz="1400" kern="0" dirty="0">
              <a:solidFill>
                <a:srgbClr val="FFFFFF"/>
              </a:solidFill>
              <a:latin typeface="Calibri" panose="020F0502020204030204" pitchFamily="34" charset="0"/>
              <a:cs typeface="Calibri" panose="020F0502020204030204" pitchFamily="34" charset="0"/>
              <a:sym typeface="Arial"/>
            </a:endParaRPr>
          </a:p>
        </p:txBody>
      </p:sp>
      <p:sp>
        <p:nvSpPr>
          <p:cNvPr id="22" name="Διάγραμμα ροής: Εναλλακτική διεργασία 21">
            <a:extLst>
              <a:ext uri="{FF2B5EF4-FFF2-40B4-BE49-F238E27FC236}">
                <a16:creationId xmlns:a16="http://schemas.microsoft.com/office/drawing/2014/main" id="{1710ECC7-101D-E7DF-DFC7-6246977B3D5F}"/>
              </a:ext>
            </a:extLst>
          </p:cNvPr>
          <p:cNvSpPr/>
          <p:nvPr/>
        </p:nvSpPr>
        <p:spPr>
          <a:xfrm>
            <a:off x="6189664" y="1741489"/>
            <a:ext cx="1349375" cy="523875"/>
          </a:xfrm>
          <a:prstGeom prst="flowChartAlternateProcess">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l-GR" sz="1400" kern="0">
              <a:solidFill>
                <a:srgbClr val="FFFFFF"/>
              </a:solidFill>
              <a:latin typeface="Arial"/>
              <a:sym typeface="Arial"/>
            </a:endParaRPr>
          </a:p>
        </p:txBody>
      </p:sp>
      <p:sp>
        <p:nvSpPr>
          <p:cNvPr id="23" name="TextBox 22">
            <a:extLst>
              <a:ext uri="{FF2B5EF4-FFF2-40B4-BE49-F238E27FC236}">
                <a16:creationId xmlns:a16="http://schemas.microsoft.com/office/drawing/2014/main" id="{93904A7D-FE91-9F27-40DF-11A395C53BB7}"/>
              </a:ext>
            </a:extLst>
          </p:cNvPr>
          <p:cNvSpPr txBox="1"/>
          <p:nvPr/>
        </p:nvSpPr>
        <p:spPr>
          <a:xfrm>
            <a:off x="6249989" y="1754189"/>
            <a:ext cx="1228725" cy="523875"/>
          </a:xfrm>
          <a:prstGeom prst="rect">
            <a:avLst/>
          </a:prstGeom>
          <a:noFill/>
        </p:spPr>
        <p:txBody>
          <a:bodyPr>
            <a:spAutoFit/>
          </a:bodyPr>
          <a:lstStyle/>
          <a:p>
            <a:pPr algn="ctr">
              <a:buClr>
                <a:srgbClr val="000000"/>
              </a:buClr>
              <a:defRPr/>
            </a:pPr>
            <a:r>
              <a:rPr lang="en-US" sz="1400" kern="0" dirty="0">
                <a:solidFill>
                  <a:srgbClr val="FFFFFF"/>
                </a:solidFill>
                <a:latin typeface="Calibri" panose="020F0502020204030204" pitchFamily="34" charset="0"/>
                <a:cs typeface="Calibri" panose="020F0502020204030204" pitchFamily="34" charset="0"/>
                <a:sym typeface="Arial"/>
              </a:rPr>
              <a:t>Fitbit</a:t>
            </a:r>
          </a:p>
          <a:p>
            <a:pPr algn="ctr">
              <a:buClr>
                <a:srgbClr val="000000"/>
              </a:buClr>
              <a:defRPr/>
            </a:pPr>
            <a:r>
              <a:rPr lang="en-US" sz="1400" kern="0" dirty="0">
                <a:solidFill>
                  <a:srgbClr val="FFFFFF"/>
                </a:solidFill>
                <a:latin typeface="Calibri" panose="020F0502020204030204" pitchFamily="34" charset="0"/>
                <a:cs typeface="Calibri" panose="020F0502020204030204" pitchFamily="34" charset="0"/>
                <a:sym typeface="Arial"/>
              </a:rPr>
              <a:t>App</a:t>
            </a:r>
            <a:endParaRPr lang="el-GR" sz="1400" kern="0" dirty="0">
              <a:solidFill>
                <a:srgbClr val="FFFFFF"/>
              </a:solidFill>
              <a:latin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id="{0262D0E6-0C24-4174-7D45-339AA3E78C88}"/>
              </a:ext>
            </a:extLst>
          </p:cNvPr>
          <p:cNvSpPr txBox="1"/>
          <p:nvPr/>
        </p:nvSpPr>
        <p:spPr>
          <a:xfrm>
            <a:off x="9448800" y="1554164"/>
            <a:ext cx="1227138" cy="923925"/>
          </a:xfrm>
          <a:prstGeom prst="rect">
            <a:avLst/>
          </a:prstGeom>
          <a:noFill/>
        </p:spPr>
        <p:txBody>
          <a:bodyPr>
            <a:spAutoFit/>
          </a:bodyPr>
          <a:lstStyle/>
          <a:p>
            <a:pPr>
              <a:buClr>
                <a:srgbClr val="000000"/>
              </a:buClr>
              <a:defRPr/>
            </a:pPr>
            <a:r>
              <a:rPr lang="en-US" b="1" kern="0" dirty="0">
                <a:solidFill>
                  <a:srgbClr val="000000"/>
                </a:solidFill>
                <a:latin typeface="Calibri" panose="020F0502020204030204" pitchFamily="34" charset="0"/>
                <a:cs typeface="Calibri" panose="020F0502020204030204" pitchFamily="34" charset="0"/>
                <a:sym typeface="Arial"/>
              </a:rPr>
              <a:t>Seniors </a:t>
            </a:r>
          </a:p>
          <a:p>
            <a:pPr>
              <a:buClr>
                <a:srgbClr val="000000"/>
              </a:buClr>
              <a:defRPr/>
            </a:pPr>
            <a:r>
              <a:rPr lang="en-US" b="1" kern="0" dirty="0">
                <a:solidFill>
                  <a:srgbClr val="000000"/>
                </a:solidFill>
                <a:latin typeface="Calibri" panose="020F0502020204030204" pitchFamily="34" charset="0"/>
                <a:cs typeface="Calibri" panose="020F0502020204030204" pitchFamily="34" charset="0"/>
                <a:sym typeface="Arial"/>
              </a:rPr>
              <a:t>Fitbit</a:t>
            </a:r>
          </a:p>
          <a:p>
            <a:pPr>
              <a:buClr>
                <a:srgbClr val="000000"/>
              </a:buClr>
              <a:defRPr/>
            </a:pPr>
            <a:r>
              <a:rPr lang="en-US" b="1" kern="0" dirty="0">
                <a:solidFill>
                  <a:srgbClr val="000000"/>
                </a:solidFill>
                <a:latin typeface="Calibri" panose="020F0502020204030204" pitchFamily="34" charset="0"/>
                <a:cs typeface="Calibri" panose="020F0502020204030204" pitchFamily="34" charset="0"/>
                <a:sym typeface="Arial"/>
              </a:rPr>
              <a:t>Wearable</a:t>
            </a:r>
            <a:endParaRPr lang="el-GR" b="1" kern="0" dirty="0">
              <a:solidFill>
                <a:srgbClr val="000000"/>
              </a:solidFill>
              <a:latin typeface="Calibri" panose="020F0502020204030204" pitchFamily="34" charset="0"/>
              <a:cs typeface="Calibri" panose="020F0502020204030204" pitchFamily="34" charset="0"/>
              <a:sym typeface="Arial"/>
            </a:endParaRPr>
          </a:p>
        </p:txBody>
      </p:sp>
      <p:pic>
        <p:nvPicPr>
          <p:cNvPr id="190480" name="Εικόνα 16" descr="Εικόνα που περιέχει σκούρος&#10;&#10;Περιγραφή που δημιουργήθηκε αυτόματα">
            <a:extLst>
              <a:ext uri="{FF2B5EF4-FFF2-40B4-BE49-F238E27FC236}">
                <a16:creationId xmlns:a16="http://schemas.microsoft.com/office/drawing/2014/main" id="{4642B641-2875-D42C-924B-0DC14058D0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9226" y="941388"/>
            <a:ext cx="19653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Ευθύγραμμο βέλος σύνδεσης 24">
            <a:extLst>
              <a:ext uri="{FF2B5EF4-FFF2-40B4-BE49-F238E27FC236}">
                <a16:creationId xmlns:a16="http://schemas.microsoft.com/office/drawing/2014/main" id="{5C44E35D-0B46-9A58-8065-7CB6A90BA119}"/>
              </a:ext>
            </a:extLst>
          </p:cNvPr>
          <p:cNvCxnSpPr/>
          <p:nvPr/>
        </p:nvCxnSpPr>
        <p:spPr>
          <a:xfrm>
            <a:off x="5626100" y="2016125"/>
            <a:ext cx="476250" cy="0"/>
          </a:xfrm>
          <a:prstGeom prst="straightConnector1">
            <a:avLst/>
          </a:prstGeom>
          <a:ln w="3175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31" name="Ευθύγραμμο βέλος σύνδεσης 30">
            <a:extLst>
              <a:ext uri="{FF2B5EF4-FFF2-40B4-BE49-F238E27FC236}">
                <a16:creationId xmlns:a16="http://schemas.microsoft.com/office/drawing/2014/main" id="{2F33C27C-1818-E59E-4B50-1AB595298140}"/>
              </a:ext>
            </a:extLst>
          </p:cNvPr>
          <p:cNvCxnSpPr/>
          <p:nvPr/>
        </p:nvCxnSpPr>
        <p:spPr>
          <a:xfrm>
            <a:off x="7650164" y="2016125"/>
            <a:ext cx="477837" cy="0"/>
          </a:xfrm>
          <a:prstGeom prst="straightConnector1">
            <a:avLst/>
          </a:prstGeom>
          <a:ln w="3175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53" name="Ευθεία γραμμή σύνδεσης 52">
            <a:extLst>
              <a:ext uri="{FF2B5EF4-FFF2-40B4-BE49-F238E27FC236}">
                <a16:creationId xmlns:a16="http://schemas.microsoft.com/office/drawing/2014/main" id="{27DE96FF-FE8E-DCEA-D469-D79A45587644}"/>
              </a:ext>
            </a:extLst>
          </p:cNvPr>
          <p:cNvCxnSpPr/>
          <p:nvPr/>
        </p:nvCxnSpPr>
        <p:spPr>
          <a:xfrm>
            <a:off x="5338764" y="4019550"/>
            <a:ext cx="757237" cy="0"/>
          </a:xfrm>
          <a:prstGeom prst="line">
            <a:avLst/>
          </a:prstGeom>
          <a:ln w="19050" cmpd="thickThin">
            <a:prstDash val="dash"/>
          </a:ln>
        </p:spPr>
        <p:style>
          <a:lnRef idx="1">
            <a:schemeClr val="accent3"/>
          </a:lnRef>
          <a:fillRef idx="0">
            <a:schemeClr val="accent3"/>
          </a:fillRef>
          <a:effectRef idx="0">
            <a:schemeClr val="accent3"/>
          </a:effectRef>
          <a:fontRef idx="minor">
            <a:schemeClr val="tx1"/>
          </a:fontRef>
        </p:style>
      </p:cxnSp>
      <p:cxnSp>
        <p:nvCxnSpPr>
          <p:cNvPr id="58" name="Ευθεία γραμμή σύνδεσης 57">
            <a:extLst>
              <a:ext uri="{FF2B5EF4-FFF2-40B4-BE49-F238E27FC236}">
                <a16:creationId xmlns:a16="http://schemas.microsoft.com/office/drawing/2014/main" id="{2F30F348-84B6-4B1B-2727-D20C32B88B7D}"/>
              </a:ext>
            </a:extLst>
          </p:cNvPr>
          <p:cNvCxnSpPr/>
          <p:nvPr/>
        </p:nvCxnSpPr>
        <p:spPr>
          <a:xfrm>
            <a:off x="7451726" y="4019550"/>
            <a:ext cx="758825" cy="0"/>
          </a:xfrm>
          <a:prstGeom prst="line">
            <a:avLst/>
          </a:prstGeom>
          <a:ln w="19050" cmpd="thickThin">
            <a:prstDash val="dash"/>
          </a:ln>
        </p:spPr>
        <p:style>
          <a:lnRef idx="1">
            <a:schemeClr val="accent3"/>
          </a:lnRef>
          <a:fillRef idx="0">
            <a:schemeClr val="accent3"/>
          </a:fillRef>
          <a:effectRef idx="0">
            <a:schemeClr val="accent3"/>
          </a:effectRef>
          <a:fontRef idx="minor">
            <a:schemeClr val="tx1"/>
          </a:fontRef>
        </p:style>
      </p:cxnSp>
      <p:cxnSp>
        <p:nvCxnSpPr>
          <p:cNvPr id="55" name="Ευθεία γραμμή σύνδεσης 54">
            <a:extLst>
              <a:ext uri="{FF2B5EF4-FFF2-40B4-BE49-F238E27FC236}">
                <a16:creationId xmlns:a16="http://schemas.microsoft.com/office/drawing/2014/main" id="{8792B6AA-0548-20E4-5437-B19CA2F56B38}"/>
              </a:ext>
            </a:extLst>
          </p:cNvPr>
          <p:cNvCxnSpPr>
            <a:endCxn id="7" idx="0"/>
          </p:cNvCxnSpPr>
          <p:nvPr/>
        </p:nvCxnSpPr>
        <p:spPr>
          <a:xfrm>
            <a:off x="4656139" y="2278063"/>
            <a:ext cx="7937" cy="1466850"/>
          </a:xfrm>
          <a:prstGeom prst="line">
            <a:avLst/>
          </a:prstGeom>
          <a:ln w="19050" cmpd="thickThin">
            <a:prstDash val="dash"/>
          </a:ln>
        </p:spPr>
        <p:style>
          <a:lnRef idx="1">
            <a:schemeClr val="accent3"/>
          </a:lnRef>
          <a:fillRef idx="0">
            <a:schemeClr val="accent3"/>
          </a:fillRef>
          <a:effectRef idx="0">
            <a:schemeClr val="accent3"/>
          </a:effectRef>
          <a:fontRef idx="minor">
            <a:schemeClr val="tx1"/>
          </a:fontRef>
        </p:style>
      </p:cxnSp>
      <p:cxnSp>
        <p:nvCxnSpPr>
          <p:cNvPr id="57" name="Ευθεία γραμμή σύνδεσης 56">
            <a:extLst>
              <a:ext uri="{FF2B5EF4-FFF2-40B4-BE49-F238E27FC236}">
                <a16:creationId xmlns:a16="http://schemas.microsoft.com/office/drawing/2014/main" id="{638D58E3-7211-21BE-829F-F7616E374574}"/>
              </a:ext>
            </a:extLst>
          </p:cNvPr>
          <p:cNvCxnSpPr>
            <a:stCxn id="23" idx="2"/>
          </p:cNvCxnSpPr>
          <p:nvPr/>
        </p:nvCxnSpPr>
        <p:spPr>
          <a:xfrm>
            <a:off x="6864351" y="2278063"/>
            <a:ext cx="1565275" cy="1454150"/>
          </a:xfrm>
          <a:prstGeom prst="line">
            <a:avLst/>
          </a:prstGeom>
          <a:ln w="19050" cmpd="thickThin">
            <a:prstDash val="dash"/>
          </a:ln>
        </p:spPr>
        <p:style>
          <a:lnRef idx="1">
            <a:schemeClr val="accent3"/>
          </a:lnRef>
          <a:fillRef idx="0">
            <a:schemeClr val="accent3"/>
          </a:fillRef>
          <a:effectRef idx="0">
            <a:schemeClr val="accent3"/>
          </a:effectRef>
          <a:fontRef idx="minor">
            <a:schemeClr val="tx1"/>
          </a:fontRef>
        </p:style>
      </p:cxnSp>
      <p:pic>
        <p:nvPicPr>
          <p:cNvPr id="190487" name="Γραφικό 59">
            <a:extLst>
              <a:ext uri="{FF2B5EF4-FFF2-40B4-BE49-F238E27FC236}">
                <a16:creationId xmlns:a16="http://schemas.microsoft.com/office/drawing/2014/main" id="{7E822F7E-15D7-DDBF-8985-886A8A0083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6075" y="4878388"/>
            <a:ext cx="8763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Ευθεία γραμμή σύνδεσης 64">
            <a:extLst>
              <a:ext uri="{FF2B5EF4-FFF2-40B4-BE49-F238E27FC236}">
                <a16:creationId xmlns:a16="http://schemas.microsoft.com/office/drawing/2014/main" id="{0637E9C5-ADE8-155D-08E0-B482C74E50EC}"/>
              </a:ext>
            </a:extLst>
          </p:cNvPr>
          <p:cNvCxnSpPr>
            <a:cxnSpLocks/>
          </p:cNvCxnSpPr>
          <p:nvPr/>
        </p:nvCxnSpPr>
        <p:spPr>
          <a:xfrm>
            <a:off x="4953000" y="4289426"/>
            <a:ext cx="673100" cy="644525"/>
          </a:xfrm>
          <a:prstGeom prst="line">
            <a:avLst/>
          </a:prstGeom>
          <a:ln w="19050" cmpd="thickThin">
            <a:prstDash val="dash"/>
          </a:ln>
        </p:spPr>
        <p:style>
          <a:lnRef idx="1">
            <a:schemeClr val="accent3"/>
          </a:lnRef>
          <a:fillRef idx="0">
            <a:schemeClr val="accent3"/>
          </a:fillRef>
          <a:effectRef idx="0">
            <a:schemeClr val="accent3"/>
          </a:effectRef>
          <a:fontRef idx="minor">
            <a:schemeClr val="tx1"/>
          </a:fontRef>
        </p:style>
      </p:cxnSp>
      <p:cxnSp>
        <p:nvCxnSpPr>
          <p:cNvPr id="67" name="Ευθεία γραμμή σύνδεσης 66">
            <a:extLst>
              <a:ext uri="{FF2B5EF4-FFF2-40B4-BE49-F238E27FC236}">
                <a16:creationId xmlns:a16="http://schemas.microsoft.com/office/drawing/2014/main" id="{6C746094-AE34-D8D2-CE70-00416445341B}"/>
              </a:ext>
            </a:extLst>
          </p:cNvPr>
          <p:cNvCxnSpPr>
            <a:cxnSpLocks/>
            <a:endCxn id="12" idx="2"/>
          </p:cNvCxnSpPr>
          <p:nvPr/>
        </p:nvCxnSpPr>
        <p:spPr>
          <a:xfrm flipV="1">
            <a:off x="6016626" y="4271963"/>
            <a:ext cx="760413" cy="736600"/>
          </a:xfrm>
          <a:prstGeom prst="line">
            <a:avLst/>
          </a:prstGeom>
          <a:ln w="19050" cmpd="thickThin">
            <a:prstDash val="dash"/>
          </a:ln>
        </p:spPr>
        <p:style>
          <a:lnRef idx="1">
            <a:schemeClr val="accent3"/>
          </a:lnRef>
          <a:fillRef idx="0">
            <a:schemeClr val="accent3"/>
          </a:fillRef>
          <a:effectRef idx="0">
            <a:schemeClr val="accent3"/>
          </a:effectRef>
          <a:fontRef idx="minor">
            <a:schemeClr val="tx1"/>
          </a:fontRef>
        </p:style>
      </p:cxnSp>
      <p:sp>
        <p:nvSpPr>
          <p:cNvPr id="69" name="TextBox 68">
            <a:extLst>
              <a:ext uri="{FF2B5EF4-FFF2-40B4-BE49-F238E27FC236}">
                <a16:creationId xmlns:a16="http://schemas.microsoft.com/office/drawing/2014/main" id="{B0F1D69A-A939-06CF-56ED-BD7BB4D60D74}"/>
              </a:ext>
            </a:extLst>
          </p:cNvPr>
          <p:cNvSpPr txBox="1"/>
          <p:nvPr/>
        </p:nvSpPr>
        <p:spPr>
          <a:xfrm>
            <a:off x="6045201" y="5518151"/>
            <a:ext cx="1254125" cy="277813"/>
          </a:xfrm>
          <a:prstGeom prst="rect">
            <a:avLst/>
          </a:prstGeom>
          <a:noFill/>
        </p:spPr>
        <p:txBody>
          <a:bodyPr>
            <a:spAutoFit/>
          </a:bodyPr>
          <a:lstStyle/>
          <a:p>
            <a:pPr>
              <a:buClr>
                <a:srgbClr val="000000"/>
              </a:buClr>
              <a:defRPr/>
            </a:pPr>
            <a:r>
              <a:rPr lang="el-GR" sz="1200" kern="0" dirty="0">
                <a:solidFill>
                  <a:srgbClr val="FFFFFF">
                    <a:lumMod val="50000"/>
                  </a:srgbClr>
                </a:solidFill>
                <a:latin typeface="Calibri" panose="020F0502020204030204" pitchFamily="34" charset="0"/>
                <a:cs typeface="Calibri" panose="020F0502020204030204" pitchFamily="34" charset="0"/>
                <a:sym typeface="Arial"/>
              </a:rPr>
              <a:t>Ο/Η </a:t>
            </a:r>
            <a:r>
              <a:rPr lang="en-US" sz="1200" kern="0" dirty="0">
                <a:solidFill>
                  <a:srgbClr val="FFFFFF">
                    <a:lumMod val="50000"/>
                  </a:srgbClr>
                </a:solidFill>
                <a:latin typeface="Calibri" panose="020F0502020204030204" pitchFamily="34" charset="0"/>
                <a:cs typeface="Calibri" panose="020F0502020204030204" pitchFamily="34" charset="0"/>
                <a:sym typeface="Arial"/>
              </a:rPr>
              <a:t> CAREGIVER</a:t>
            </a:r>
            <a:endParaRPr lang="el-GR" sz="1200" kern="0" dirty="0">
              <a:solidFill>
                <a:srgbClr val="FFFFFF">
                  <a:lumMod val="50000"/>
                </a:srgbClr>
              </a:solidFill>
              <a:latin typeface="Calibri" panose="020F0502020204030204" pitchFamily="34" charset="0"/>
              <a:cs typeface="Calibri" panose="020F0502020204030204" pitchFamily="34" charset="0"/>
              <a:sym typeface="Arial"/>
            </a:endParaRPr>
          </a:p>
        </p:txBody>
      </p:sp>
      <p:sp>
        <p:nvSpPr>
          <p:cNvPr id="74" name="Ελεύθερη σχεδίαση: Σχήμα 73">
            <a:extLst>
              <a:ext uri="{FF2B5EF4-FFF2-40B4-BE49-F238E27FC236}">
                <a16:creationId xmlns:a16="http://schemas.microsoft.com/office/drawing/2014/main" id="{DC7FF41F-DD73-A441-5DA3-695B09E41E67}"/>
              </a:ext>
            </a:extLst>
          </p:cNvPr>
          <p:cNvSpPr/>
          <p:nvPr/>
        </p:nvSpPr>
        <p:spPr>
          <a:xfrm rot="21310540">
            <a:off x="2311401" y="2792414"/>
            <a:ext cx="2930525" cy="3360737"/>
          </a:xfrm>
          <a:custGeom>
            <a:avLst/>
            <a:gdLst>
              <a:gd name="connsiteX0" fmla="*/ 194502 w 2075553"/>
              <a:gd name="connsiteY0" fmla="*/ 0 h 3373315"/>
              <a:gd name="connsiteX1" fmla="*/ 177085 w 2075553"/>
              <a:gd name="connsiteY1" fmla="*/ 2987040 h 3373315"/>
              <a:gd name="connsiteX2" fmla="*/ 2075553 w 2075553"/>
              <a:gd name="connsiteY2" fmla="*/ 3335383 h 3373315"/>
              <a:gd name="connsiteX3" fmla="*/ 2075553 w 2075553"/>
              <a:gd name="connsiteY3" fmla="*/ 3335383 h 3373315"/>
            </a:gdLst>
            <a:ahLst/>
            <a:cxnLst>
              <a:cxn ang="0">
                <a:pos x="connsiteX0" y="connsiteY0"/>
              </a:cxn>
              <a:cxn ang="0">
                <a:pos x="connsiteX1" y="connsiteY1"/>
              </a:cxn>
              <a:cxn ang="0">
                <a:pos x="connsiteX2" y="connsiteY2"/>
              </a:cxn>
              <a:cxn ang="0">
                <a:pos x="connsiteX3" y="connsiteY3"/>
              </a:cxn>
            </a:cxnLst>
            <a:rect l="l" t="t" r="r" b="b"/>
            <a:pathLst>
              <a:path w="2075553" h="3373315">
                <a:moveTo>
                  <a:pt x="194502" y="0"/>
                </a:moveTo>
                <a:cubicBezTo>
                  <a:pt x="29039" y="1215571"/>
                  <a:pt x="-136423" y="2431143"/>
                  <a:pt x="177085" y="2987040"/>
                </a:cubicBezTo>
                <a:cubicBezTo>
                  <a:pt x="490593" y="3542937"/>
                  <a:pt x="2075553" y="3335383"/>
                  <a:pt x="2075553" y="3335383"/>
                </a:cubicBezTo>
                <a:lnTo>
                  <a:pt x="2075553" y="3335383"/>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l-GR" sz="1400" kern="0">
              <a:solidFill>
                <a:srgbClr val="FFFFFF"/>
              </a:solidFill>
              <a:latin typeface="Arial"/>
              <a:sym typeface="Arial"/>
            </a:endParaRPr>
          </a:p>
        </p:txBody>
      </p:sp>
      <p:sp>
        <p:nvSpPr>
          <p:cNvPr id="79" name="TextBox 78">
            <a:extLst>
              <a:ext uri="{FF2B5EF4-FFF2-40B4-BE49-F238E27FC236}">
                <a16:creationId xmlns:a16="http://schemas.microsoft.com/office/drawing/2014/main" id="{2EF488AE-5475-0D2D-D528-615DB06C316D}"/>
              </a:ext>
            </a:extLst>
          </p:cNvPr>
          <p:cNvSpPr txBox="1"/>
          <p:nvPr/>
        </p:nvSpPr>
        <p:spPr>
          <a:xfrm>
            <a:off x="2011364" y="1624013"/>
            <a:ext cx="1227137" cy="1016000"/>
          </a:xfrm>
          <a:prstGeom prst="rect">
            <a:avLst/>
          </a:prstGeom>
          <a:noFill/>
        </p:spPr>
        <p:txBody>
          <a:bodyPr>
            <a:spAutoFit/>
          </a:bodyPr>
          <a:lstStyle/>
          <a:p>
            <a:pPr>
              <a:buClr>
                <a:srgbClr val="000000"/>
              </a:buClr>
              <a:defRPr/>
            </a:pPr>
            <a:r>
              <a:rPr lang="en-US" sz="2000" b="1" kern="0" dirty="0">
                <a:solidFill>
                  <a:srgbClr val="000000"/>
                </a:solidFill>
                <a:latin typeface="Calibri" panose="020F0502020204030204" pitchFamily="34" charset="0"/>
                <a:cs typeface="Calibri" panose="020F0502020204030204" pitchFamily="34" charset="0"/>
                <a:sym typeface="Arial"/>
              </a:rPr>
              <a:t>Seniors </a:t>
            </a:r>
          </a:p>
          <a:p>
            <a:pPr>
              <a:buClr>
                <a:srgbClr val="000000"/>
              </a:buClr>
              <a:defRPr/>
            </a:pPr>
            <a:r>
              <a:rPr lang="en-US" sz="2000" b="1" kern="0" dirty="0">
                <a:solidFill>
                  <a:srgbClr val="000000"/>
                </a:solidFill>
                <a:latin typeface="Calibri" panose="020F0502020204030204" pitchFamily="34" charset="0"/>
                <a:cs typeface="Calibri" panose="020F0502020204030204" pitchFamily="34" charset="0"/>
                <a:sym typeface="Arial"/>
              </a:rPr>
              <a:t>Mobile</a:t>
            </a:r>
          </a:p>
          <a:p>
            <a:pPr>
              <a:buClr>
                <a:srgbClr val="000000"/>
              </a:buClr>
              <a:defRPr/>
            </a:pPr>
            <a:r>
              <a:rPr lang="en-US" sz="2000" b="1" kern="0" dirty="0">
                <a:solidFill>
                  <a:srgbClr val="000000"/>
                </a:solidFill>
                <a:latin typeface="Calibri" panose="020F0502020204030204" pitchFamily="34" charset="0"/>
                <a:cs typeface="Calibri" panose="020F0502020204030204" pitchFamily="34" charset="0"/>
                <a:sym typeface="Arial"/>
              </a:rPr>
              <a:t>Phone</a:t>
            </a:r>
            <a:endParaRPr lang="el-GR" sz="2000" b="1" kern="0" dirty="0">
              <a:solidFill>
                <a:srgbClr val="000000"/>
              </a:solidFill>
              <a:latin typeface="Calibri" panose="020F0502020204030204" pitchFamily="34" charset="0"/>
              <a:cs typeface="Calibri" panose="020F0502020204030204" pitchFamily="34" charset="0"/>
              <a:sym typeface="Arial"/>
            </a:endParaRPr>
          </a:p>
        </p:txBody>
      </p:sp>
      <p:sp>
        <p:nvSpPr>
          <p:cNvPr id="75" name="Βέλος: Διάσημα 74">
            <a:extLst>
              <a:ext uri="{FF2B5EF4-FFF2-40B4-BE49-F238E27FC236}">
                <a16:creationId xmlns:a16="http://schemas.microsoft.com/office/drawing/2014/main" id="{0DE824A7-B3B3-B8DA-BCDF-32FB2E308B67}"/>
              </a:ext>
            </a:extLst>
          </p:cNvPr>
          <p:cNvSpPr/>
          <p:nvPr/>
        </p:nvSpPr>
        <p:spPr>
          <a:xfrm rot="16799932">
            <a:off x="2372519" y="2755107"/>
            <a:ext cx="165100" cy="182562"/>
          </a:xfrm>
          <a:prstGeom prst="chevron">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l-GR" sz="1400" kern="0">
              <a:solidFill>
                <a:srgbClr val="000000"/>
              </a:solidFill>
              <a:latin typeface="Arial"/>
              <a:sym typeface="Arial"/>
            </a:endParaRPr>
          </a:p>
        </p:txBody>
      </p:sp>
      <p:sp>
        <p:nvSpPr>
          <p:cNvPr id="190494" name="Google Shape;154;p7">
            <a:extLst>
              <a:ext uri="{FF2B5EF4-FFF2-40B4-BE49-F238E27FC236}">
                <a16:creationId xmlns:a16="http://schemas.microsoft.com/office/drawing/2014/main" id="{0E0E6591-D36C-3E02-4D64-1AE877995149}"/>
              </a:ext>
            </a:extLst>
          </p:cNvPr>
          <p:cNvSpPr txBox="1">
            <a:spLocks noGrp="1" noChangeArrowheads="1"/>
          </p:cNvSpPr>
          <p:nvPr>
            <p:ph type="title"/>
          </p:nvPr>
        </p:nvSpPr>
        <p:spPr>
          <a:xfrm>
            <a:off x="2020888" y="282576"/>
            <a:ext cx="3302000" cy="1101725"/>
          </a:xfrm>
        </p:spPr>
        <p:txBody>
          <a:bodyPr/>
          <a:lstStyle/>
          <a:p>
            <a:pPr eaLnBrk="1" hangingPunct="1">
              <a:spcBef>
                <a:spcPct val="0"/>
              </a:spcBef>
              <a:spcAft>
                <a:spcPct val="0"/>
              </a:spcAft>
              <a:buFont typeface="Calibri" panose="020F0502020204030204" pitchFamily="34" charset="0"/>
              <a:buNone/>
            </a:pPr>
            <a:r>
              <a:rPr lang="el-GR" altLang="el-GR" sz="3300" dirty="0" err="1">
                <a:latin typeface="Calibri" panose="020F0502020204030204" pitchFamily="34" charset="0"/>
                <a:cs typeface="Calibri" panose="020F0502020204030204" pitchFamily="34" charset="0"/>
                <a:sym typeface="Calibri" panose="020F0502020204030204" pitchFamily="34" charset="0"/>
              </a:rPr>
              <a:t>υποστηρί</a:t>
            </a:r>
            <a:r>
              <a:rPr lang="el-GR" altLang="el-GR" sz="3300" dirty="0" err="1">
                <a:solidFill>
                  <a:schemeClr val="tx1"/>
                </a:solidFill>
                <a:latin typeface="Calibri" panose="020F0502020204030204" pitchFamily="34" charset="0"/>
                <a:cs typeface="Calibri" panose="020F0502020204030204" pitchFamily="34" charset="0"/>
                <a:sym typeface="Calibri" panose="020F0502020204030204" pitchFamily="34" charset="0"/>
              </a:rPr>
              <a:t>ΖΩ</a:t>
            </a:r>
            <a:r>
              <a:rPr lang="el-GR" altLang="el-GR" sz="3300" dirty="0">
                <a:latin typeface="Calibri" panose="020F0502020204030204" pitchFamily="34" charset="0"/>
                <a:cs typeface="Calibri" panose="020F0502020204030204" pitchFamily="34" charset="0"/>
                <a:sym typeface="Calibri" panose="020F0502020204030204" pitchFamily="34" charset="0"/>
              </a:rPr>
              <a:t> </a:t>
            </a:r>
            <a:r>
              <a:rPr lang="en-US" altLang="el-GR" sz="3300" dirty="0">
                <a:latin typeface="Calibri" panose="020F0502020204030204" pitchFamily="34" charset="0"/>
                <a:cs typeface="Calibri" panose="020F0502020204030204" pitchFamily="34" charset="0"/>
                <a:sym typeface="Calibri" panose="020F0502020204030204" pitchFamily="34" charset="0"/>
              </a:rPr>
              <a:t>App</a:t>
            </a:r>
            <a:endParaRPr lang="el-GR" altLang="el-GR" sz="3300" dirty="0">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Google Shape;338;g114317768ed_0_0">
            <a:extLst>
              <a:ext uri="{FF2B5EF4-FFF2-40B4-BE49-F238E27FC236}">
                <a16:creationId xmlns:a16="http://schemas.microsoft.com/office/drawing/2014/main" id="{39410251-4DE9-41E4-76BD-88EA2F906E67}"/>
              </a:ext>
            </a:extLst>
          </p:cNvPr>
          <p:cNvSpPr txBox="1">
            <a:spLocks noGrp="1" noChangeArrowheads="1"/>
          </p:cNvSpPr>
          <p:nvPr>
            <p:ph type="title"/>
          </p:nvPr>
        </p:nvSpPr>
        <p:spPr>
          <a:xfrm>
            <a:off x="2152650" y="1309689"/>
            <a:ext cx="7886700" cy="1101725"/>
          </a:xfrm>
        </p:spPr>
        <p:txBody>
          <a:bodyPr/>
          <a:lstStyle/>
          <a:p>
            <a:pPr algn="ctr" eaLnBrk="1" hangingPunct="1">
              <a:spcBef>
                <a:spcPct val="0"/>
              </a:spcBef>
              <a:spcAft>
                <a:spcPct val="0"/>
              </a:spcAft>
              <a:buFont typeface="Calibri" panose="020F0502020204030204" pitchFamily="34" charset="0"/>
              <a:buNone/>
            </a:pPr>
            <a:r>
              <a:rPr lang="en-US" altLang="el-GR" sz="3300" dirty="0">
                <a:latin typeface="Calibri" panose="020F0502020204030204" pitchFamily="34" charset="0"/>
                <a:cs typeface="Calibri" panose="020F0502020204030204" pitchFamily="34" charset="0"/>
                <a:sym typeface="Calibri" panose="020F0502020204030204" pitchFamily="34" charset="0"/>
              </a:rPr>
              <a:t>Application for mobile phones</a:t>
            </a:r>
            <a:br>
              <a:rPr lang="el-GR" altLang="el-GR" sz="3300" dirty="0">
                <a:latin typeface="Calibri" panose="020F0502020204030204" pitchFamily="34" charset="0"/>
                <a:cs typeface="Calibri" panose="020F0502020204030204" pitchFamily="34" charset="0"/>
                <a:sym typeface="Calibri" panose="020F0502020204030204" pitchFamily="34" charset="0"/>
              </a:rPr>
            </a:br>
            <a:r>
              <a:rPr lang="en-US" altLang="el-GR" sz="3300" dirty="0">
                <a:latin typeface="Calibri" panose="020F0502020204030204" pitchFamily="34" charset="0"/>
                <a:cs typeface="Calibri" panose="020F0502020204030204" pitchFamily="34" charset="0"/>
                <a:sym typeface="Calibri" panose="020F0502020204030204" pitchFamily="34" charset="0"/>
              </a:rPr>
              <a:t>We Are Family Seniors</a:t>
            </a:r>
            <a:endParaRPr lang="el-GR" altLang="el-GR" sz="3300" dirty="0">
              <a:latin typeface="Calibri" panose="020F0502020204030204" pitchFamily="34" charset="0"/>
              <a:cs typeface="Calibri" panose="020F0502020204030204" pitchFamily="34" charset="0"/>
              <a:sym typeface="Calibri" panose="020F0502020204030204" pitchFamily="34" charset="0"/>
            </a:endParaRPr>
          </a:p>
        </p:txBody>
      </p:sp>
      <p:pic>
        <p:nvPicPr>
          <p:cNvPr id="192515" name="Picture 2">
            <a:extLst>
              <a:ext uri="{FF2B5EF4-FFF2-40B4-BE49-F238E27FC236}">
                <a16:creationId xmlns:a16="http://schemas.microsoft.com/office/drawing/2014/main" id="{848C9CC0-681B-F16C-B6B6-9541B1046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264" y="2811464"/>
            <a:ext cx="240347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6" name="Picture 4" descr="auth logo black_NEW copy">
            <a:extLst>
              <a:ext uri="{FF2B5EF4-FFF2-40B4-BE49-F238E27FC236}">
                <a16:creationId xmlns:a16="http://schemas.microsoft.com/office/drawing/2014/main" id="{76A51FA0-C2F0-2529-CF5D-1E9B9FBFFE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1" y="4648200"/>
            <a:ext cx="147637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Google Shape;409;g114317768ed_0_219">
            <a:extLst>
              <a:ext uri="{FF2B5EF4-FFF2-40B4-BE49-F238E27FC236}">
                <a16:creationId xmlns:a16="http://schemas.microsoft.com/office/drawing/2014/main" id="{2DB2C383-9522-05C2-F5FC-B7E8115EE606}"/>
              </a:ext>
            </a:extLst>
          </p:cNvPr>
          <p:cNvSpPr txBox="1">
            <a:spLocks noGrp="1" noChangeArrowheads="1"/>
          </p:cNvSpPr>
          <p:nvPr>
            <p:ph type="title"/>
          </p:nvPr>
        </p:nvSpPr>
        <p:spPr>
          <a:xfrm>
            <a:off x="2035175" y="1258889"/>
            <a:ext cx="3043238" cy="566737"/>
          </a:xfrm>
        </p:spPr>
        <p:txBody>
          <a:bodyPr/>
          <a:lstStyle/>
          <a:p>
            <a:pPr eaLnBrk="1" hangingPunct="1">
              <a:spcBef>
                <a:spcPct val="0"/>
              </a:spcBef>
              <a:spcAft>
                <a:spcPct val="0"/>
              </a:spcAft>
              <a:buFont typeface="Calibri" panose="020F0502020204030204" pitchFamily="34" charset="0"/>
              <a:buNone/>
            </a:pPr>
            <a:r>
              <a:rPr lang="el-GR" altLang="el-GR" sz="1900" dirty="0">
                <a:solidFill>
                  <a:srgbClr val="7F4C8E"/>
                </a:solidFill>
                <a:latin typeface="Calibri" panose="020F0502020204030204" pitchFamily="34" charset="0"/>
                <a:cs typeface="Calibri" panose="020F0502020204030204" pitchFamily="34" charset="0"/>
                <a:sym typeface="Calibri" panose="020F0502020204030204" pitchFamily="34" charset="0"/>
              </a:rPr>
              <a:t>Επαφές έκτακτης ανάγκης</a:t>
            </a:r>
          </a:p>
        </p:txBody>
      </p:sp>
      <p:sp>
        <p:nvSpPr>
          <p:cNvPr id="194563" name="Google Shape;410;g114317768ed_0_219">
            <a:extLst>
              <a:ext uri="{FF2B5EF4-FFF2-40B4-BE49-F238E27FC236}">
                <a16:creationId xmlns:a16="http://schemas.microsoft.com/office/drawing/2014/main" id="{CF617A61-0958-2DE7-8126-FD1D30C4DBE0}"/>
              </a:ext>
            </a:extLst>
          </p:cNvPr>
          <p:cNvSpPr txBox="1">
            <a:spLocks noGrp="1" noChangeArrowheads="1"/>
          </p:cNvSpPr>
          <p:nvPr>
            <p:ph type="body" idx="1"/>
          </p:nvPr>
        </p:nvSpPr>
        <p:spPr/>
        <p:txBody>
          <a:bodyPr/>
          <a:lstStyle/>
          <a:p>
            <a:pPr marL="0" indent="0" eaLnBrk="1" hangingPunct="1">
              <a:spcAft>
                <a:spcPct val="0"/>
              </a:spcAft>
              <a:buClr>
                <a:srgbClr val="7F4C8E"/>
              </a:buClr>
              <a:buNone/>
            </a:pPr>
            <a:r>
              <a:rPr lang="el-GR" altLang="el-GR" sz="2100">
                <a:solidFill>
                  <a:srgbClr val="7F4C8E"/>
                </a:solidFill>
                <a:latin typeface="Calibri" panose="020F0502020204030204" pitchFamily="34" charset="0"/>
                <a:cs typeface="Calibri" panose="020F0502020204030204" pitchFamily="34" charset="0"/>
                <a:sym typeface="Calibri" panose="020F0502020204030204" pitchFamily="34" charset="0"/>
              </a:rPr>
              <a:t> </a:t>
            </a:r>
          </a:p>
        </p:txBody>
      </p:sp>
      <p:sp>
        <p:nvSpPr>
          <p:cNvPr id="194564" name="Google Shape;411;g114317768ed_0_219">
            <a:extLst>
              <a:ext uri="{FF2B5EF4-FFF2-40B4-BE49-F238E27FC236}">
                <a16:creationId xmlns:a16="http://schemas.microsoft.com/office/drawing/2014/main" id="{1534C045-661F-6B43-CB4E-15E35134027E}"/>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
                <a:srgbClr val="000000"/>
              </a:buClr>
            </a:pPr>
            <a:fld id="{AC91AD9C-3839-4DBB-9AD8-4F9599801654}" type="slidenum">
              <a:rPr lang="el-GR" altLang="el-GR">
                <a:solidFill>
                  <a:srgbClr val="8D6900"/>
                </a:solidFill>
                <a:latin typeface="Calibri" panose="020F0502020204030204" pitchFamily="34" charset="0"/>
                <a:cs typeface="Calibri" panose="020F0502020204030204" pitchFamily="34" charset="0"/>
                <a:sym typeface="Calibri" panose="020F0502020204030204" pitchFamily="34" charset="0"/>
              </a:rPr>
              <a:pPr eaLnBrk="0" fontAlgn="base" hangingPunct="0">
                <a:spcBef>
                  <a:spcPct val="0"/>
                </a:spcBef>
                <a:spcAft>
                  <a:spcPct val="0"/>
                </a:spcAft>
                <a:buClr>
                  <a:srgbClr val="000000"/>
                </a:buClr>
              </a:pPr>
              <a:t>84</a:t>
            </a:fld>
            <a:endParaRPr lang="el-GR" altLang="el-GR">
              <a:solidFill>
                <a:srgbClr val="8D6900"/>
              </a:solidFill>
              <a:latin typeface="Calibri" panose="020F0502020204030204" pitchFamily="34" charset="0"/>
              <a:cs typeface="Calibri" panose="020F0502020204030204" pitchFamily="34" charset="0"/>
              <a:sym typeface="Calibri" panose="020F0502020204030204" pitchFamily="34" charset="0"/>
            </a:endParaRPr>
          </a:p>
        </p:txBody>
      </p:sp>
      <p:pic>
        <p:nvPicPr>
          <p:cNvPr id="194565" name="Google Shape;412;g114317768ed_0_219">
            <a:extLst>
              <a:ext uri="{FF2B5EF4-FFF2-40B4-BE49-F238E27FC236}">
                <a16:creationId xmlns:a16="http://schemas.microsoft.com/office/drawing/2014/main" id="{828823A2-6E79-D21F-B1C7-24964D9D60A6}"/>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049463"/>
            <a:ext cx="206375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6" name="Google Shape;457;g114317768ed_0_264">
            <a:extLst>
              <a:ext uri="{FF2B5EF4-FFF2-40B4-BE49-F238E27FC236}">
                <a16:creationId xmlns:a16="http://schemas.microsoft.com/office/drawing/2014/main" id="{3111B605-51AA-83BE-12D5-E6404042D327}"/>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7126" y="2130425"/>
            <a:ext cx="2024063"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7" name="Google Shape;409;g114317768ed_0_219">
            <a:extLst>
              <a:ext uri="{FF2B5EF4-FFF2-40B4-BE49-F238E27FC236}">
                <a16:creationId xmlns:a16="http://schemas.microsoft.com/office/drawing/2014/main" id="{28A8578A-B9DD-453A-F416-A1CFA4062A76}"/>
              </a:ext>
            </a:extLst>
          </p:cNvPr>
          <p:cNvSpPr txBox="1">
            <a:spLocks noChangeArrowheads="1"/>
          </p:cNvSpPr>
          <p:nvPr/>
        </p:nvSpPr>
        <p:spPr bwMode="auto">
          <a:xfrm>
            <a:off x="4930775" y="1277939"/>
            <a:ext cx="1855788"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0" fontAlgn="base" hangingPunct="0">
              <a:lnSpc>
                <a:spcPct val="90000"/>
              </a:lnSpc>
              <a:spcBef>
                <a:spcPct val="0"/>
              </a:spcBef>
              <a:spcAft>
                <a:spcPct val="0"/>
              </a:spcAft>
              <a:buClr>
                <a:srgbClr val="13837F"/>
              </a:buClr>
              <a:buSzPts val="3300"/>
            </a:pPr>
            <a:r>
              <a:rPr lang="el-GR" altLang="el-GR" sz="1900">
                <a:solidFill>
                  <a:srgbClr val="7F4C8E"/>
                </a:solidFill>
                <a:latin typeface="Calibri" panose="020F0502020204030204" pitchFamily="34" charset="0"/>
                <a:cs typeface="Calibri" panose="020F0502020204030204" pitchFamily="34" charset="0"/>
                <a:sym typeface="Calibri" panose="020F0502020204030204" pitchFamily="34" charset="0"/>
              </a:rPr>
              <a:t>Αρχική σελίδα</a:t>
            </a:r>
          </a:p>
        </p:txBody>
      </p:sp>
      <p:pic>
        <p:nvPicPr>
          <p:cNvPr id="194568" name="Google Shape;448;g114317768ed_0_255">
            <a:extLst>
              <a:ext uri="{FF2B5EF4-FFF2-40B4-BE49-F238E27FC236}">
                <a16:creationId xmlns:a16="http://schemas.microsoft.com/office/drawing/2014/main" id="{E18BEC42-4267-FFCF-6360-520E90408B4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0951" y="1979613"/>
            <a:ext cx="21431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9" name="Google Shape;409;g114317768ed_0_219">
            <a:extLst>
              <a:ext uri="{FF2B5EF4-FFF2-40B4-BE49-F238E27FC236}">
                <a16:creationId xmlns:a16="http://schemas.microsoft.com/office/drawing/2014/main" id="{F9C70E45-BFF2-BB67-B645-6962836D1EB9}"/>
              </a:ext>
            </a:extLst>
          </p:cNvPr>
          <p:cNvSpPr txBox="1">
            <a:spLocks noChangeArrowheads="1"/>
          </p:cNvSpPr>
          <p:nvPr/>
        </p:nvSpPr>
        <p:spPr bwMode="auto">
          <a:xfrm>
            <a:off x="7600950" y="1277939"/>
            <a:ext cx="1855788"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0" fontAlgn="base" hangingPunct="0">
              <a:lnSpc>
                <a:spcPct val="90000"/>
              </a:lnSpc>
              <a:spcBef>
                <a:spcPct val="0"/>
              </a:spcBef>
              <a:spcAft>
                <a:spcPct val="0"/>
              </a:spcAft>
              <a:buClr>
                <a:srgbClr val="13837F"/>
              </a:buClr>
              <a:buSzPts val="3300"/>
            </a:pPr>
            <a:r>
              <a:rPr lang="el-GR" altLang="el-GR" sz="1900">
                <a:solidFill>
                  <a:srgbClr val="7F4C8E"/>
                </a:solidFill>
                <a:latin typeface="Calibri" panose="020F0502020204030204" pitchFamily="34" charset="0"/>
                <a:cs typeface="Calibri" panose="020F0502020204030204" pitchFamily="34" charset="0"/>
                <a:sym typeface="Calibri" panose="020F0502020204030204" pitchFamily="34" charset="0"/>
              </a:rPr>
              <a:t>Τοποθεσία</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Google Shape;521;g114317768ed_0_50">
            <a:extLst>
              <a:ext uri="{FF2B5EF4-FFF2-40B4-BE49-F238E27FC236}">
                <a16:creationId xmlns:a16="http://schemas.microsoft.com/office/drawing/2014/main" id="{9540B9B6-6906-9BCE-C0B8-77EF8E6AC312}"/>
              </a:ext>
            </a:extLst>
          </p:cNvPr>
          <p:cNvSpPr txBox="1">
            <a:spLocks noGrp="1" noChangeArrowheads="1"/>
          </p:cNvSpPr>
          <p:nvPr>
            <p:ph type="title"/>
          </p:nvPr>
        </p:nvSpPr>
        <p:spPr>
          <a:xfrm>
            <a:off x="2152651" y="588963"/>
            <a:ext cx="1882775" cy="525462"/>
          </a:xfrm>
        </p:spPr>
        <p:txBody>
          <a:bodyPr/>
          <a:lstStyle/>
          <a:p>
            <a:pPr eaLnBrk="1" hangingPunct="1">
              <a:spcBef>
                <a:spcPct val="0"/>
              </a:spcBef>
              <a:spcAft>
                <a:spcPct val="0"/>
              </a:spcAft>
              <a:buFont typeface="Calibri" panose="020F0502020204030204" pitchFamily="34" charset="0"/>
              <a:buNone/>
            </a:pPr>
            <a:r>
              <a:rPr lang="el-GR" altLang="el-GR" sz="3000" dirty="0">
                <a:latin typeface="Calibri" panose="020F0502020204030204" pitchFamily="34" charset="0"/>
                <a:cs typeface="Calibri" panose="020F0502020204030204" pitchFamily="34" charset="0"/>
                <a:sym typeface="Calibri" panose="020F0502020204030204" pitchFamily="34" charset="0"/>
              </a:rPr>
              <a:t>ΠΑΙΧΝΙΔΙΑ</a:t>
            </a:r>
          </a:p>
        </p:txBody>
      </p:sp>
      <p:sp>
        <p:nvSpPr>
          <p:cNvPr id="196611" name="Google Shape;523;g114317768ed_0_50">
            <a:extLst>
              <a:ext uri="{FF2B5EF4-FFF2-40B4-BE49-F238E27FC236}">
                <a16:creationId xmlns:a16="http://schemas.microsoft.com/office/drawing/2014/main" id="{E42FD358-2E4B-9603-CABB-5B55D1E12AD9}"/>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
                <a:srgbClr val="000000"/>
              </a:buClr>
            </a:pPr>
            <a:fld id="{989E5BD0-ED1B-4DE1-B961-4523CFFFDC0F}" type="slidenum">
              <a:rPr lang="el-GR" altLang="el-GR">
                <a:solidFill>
                  <a:srgbClr val="8D6900"/>
                </a:solidFill>
                <a:latin typeface="Calibri" panose="020F0502020204030204" pitchFamily="34" charset="0"/>
                <a:cs typeface="Calibri" panose="020F0502020204030204" pitchFamily="34" charset="0"/>
                <a:sym typeface="Calibri" panose="020F0502020204030204" pitchFamily="34" charset="0"/>
              </a:rPr>
              <a:pPr eaLnBrk="0" fontAlgn="base" hangingPunct="0">
                <a:spcBef>
                  <a:spcPct val="0"/>
                </a:spcBef>
                <a:spcAft>
                  <a:spcPct val="0"/>
                </a:spcAft>
                <a:buClr>
                  <a:srgbClr val="000000"/>
                </a:buClr>
              </a:pPr>
              <a:t>85</a:t>
            </a:fld>
            <a:endParaRPr lang="el-GR" altLang="el-GR">
              <a:solidFill>
                <a:srgbClr val="8D6900"/>
              </a:solidFill>
              <a:latin typeface="Calibri" panose="020F0502020204030204" pitchFamily="34" charset="0"/>
              <a:cs typeface="Calibri" panose="020F0502020204030204" pitchFamily="34" charset="0"/>
              <a:sym typeface="Calibri" panose="020F0502020204030204" pitchFamily="34" charset="0"/>
            </a:endParaRPr>
          </a:p>
        </p:txBody>
      </p:sp>
      <p:pic>
        <p:nvPicPr>
          <p:cNvPr id="196612" name="Google Shape;524;g114317768ed_0_50">
            <a:extLst>
              <a:ext uri="{FF2B5EF4-FFF2-40B4-BE49-F238E27FC236}">
                <a16:creationId xmlns:a16="http://schemas.microsoft.com/office/drawing/2014/main" id="{15E05A88-163E-802D-ED6C-8D67BABB5E5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48549"/>
          <a:stretch>
            <a:fillRect/>
          </a:stretch>
        </p:blipFill>
        <p:spPr bwMode="auto">
          <a:xfrm>
            <a:off x="2152651" y="2447926"/>
            <a:ext cx="188277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3" name="Google Shape;533;g114317768ed_0_88">
            <a:extLst>
              <a:ext uri="{FF2B5EF4-FFF2-40B4-BE49-F238E27FC236}">
                <a16:creationId xmlns:a16="http://schemas.microsoft.com/office/drawing/2014/main" id="{83FFD077-D6C7-1367-F3C8-630F847D9867}"/>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49715"/>
          <a:stretch>
            <a:fillRect/>
          </a:stretch>
        </p:blipFill>
        <p:spPr bwMode="auto">
          <a:xfrm>
            <a:off x="4143375" y="2425701"/>
            <a:ext cx="182245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4" name="Google Shape;542;g114317768ed_0_95">
            <a:extLst>
              <a:ext uri="{FF2B5EF4-FFF2-40B4-BE49-F238E27FC236}">
                <a16:creationId xmlns:a16="http://schemas.microsoft.com/office/drawing/2014/main" id="{E82E5B8C-A782-66F2-992C-77A46098CCC0}"/>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5826" y="2419351"/>
            <a:ext cx="1960563"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5" name="Google Shape;551;g114317768ed_0_106">
            <a:extLst>
              <a:ext uri="{FF2B5EF4-FFF2-40B4-BE49-F238E27FC236}">
                <a16:creationId xmlns:a16="http://schemas.microsoft.com/office/drawing/2014/main" id="{934845CC-4A2A-CD0E-55EB-F0DAB5ED0A5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1938" y="2397126"/>
            <a:ext cx="193675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Google Shape;521;g114317768ed_0_50">
            <a:extLst>
              <a:ext uri="{FF2B5EF4-FFF2-40B4-BE49-F238E27FC236}">
                <a16:creationId xmlns:a16="http://schemas.microsoft.com/office/drawing/2014/main" id="{84C128B6-85BC-4C59-FCA0-767E838F50BD}"/>
              </a:ext>
            </a:extLst>
          </p:cNvPr>
          <p:cNvSpPr txBox="1">
            <a:spLocks/>
          </p:cNvSpPr>
          <p:nvPr/>
        </p:nvSpPr>
        <p:spPr>
          <a:xfrm>
            <a:off x="2068514" y="1871663"/>
            <a:ext cx="1882775" cy="525462"/>
          </a:xfrm>
          <a:prstGeom prst="rect">
            <a:avLst/>
          </a:prstGeom>
          <a:noFill/>
          <a:ln>
            <a:noFill/>
          </a:ln>
        </p:spPr>
        <p:txBody>
          <a:bodyPr spcFirstLastPara="1" lIns="91425" tIns="45700" rIns="91425" bIns="45700" anchor="ctr">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3837F"/>
              </a:buClr>
              <a:buSzPts val="3300"/>
              <a:buFont typeface="Calibri"/>
              <a:buNone/>
              <a:defRPr sz="3300" b="0" i="0" u="none" strike="noStrike" cap="none">
                <a:solidFill>
                  <a:srgbClr val="1383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eaLnBrk="0" fontAlgn="base" hangingPunct="0">
              <a:defRPr/>
            </a:pPr>
            <a:r>
              <a:rPr lang="el-GR" sz="1800" dirty="0">
                <a:latin typeface="Calibri" panose="020F0502020204030204" pitchFamily="34" charset="0"/>
                <a:ea typeface="Calibri" panose="020F0502020204030204" pitchFamily="34" charset="0"/>
                <a:cs typeface="Times New Roman" panose="02020603050405020304" pitchFamily="18" charset="0"/>
              </a:rPr>
              <a:t>1. Αριθμητική κλίμακα </a:t>
            </a:r>
            <a:endParaRPr lang="el-GR" dirty="0"/>
          </a:p>
        </p:txBody>
      </p:sp>
      <p:sp>
        <p:nvSpPr>
          <p:cNvPr id="13" name="Google Shape;521;g114317768ed_0_50">
            <a:extLst>
              <a:ext uri="{FF2B5EF4-FFF2-40B4-BE49-F238E27FC236}">
                <a16:creationId xmlns:a16="http://schemas.microsoft.com/office/drawing/2014/main" id="{EC1EBF27-0A45-9663-B965-4485A3D44BF1}"/>
              </a:ext>
            </a:extLst>
          </p:cNvPr>
          <p:cNvSpPr txBox="1">
            <a:spLocks/>
          </p:cNvSpPr>
          <p:nvPr/>
        </p:nvSpPr>
        <p:spPr>
          <a:xfrm>
            <a:off x="4057651" y="1871663"/>
            <a:ext cx="1882775" cy="525462"/>
          </a:xfrm>
          <a:prstGeom prst="rect">
            <a:avLst/>
          </a:prstGeom>
          <a:noFill/>
          <a:ln>
            <a:noFill/>
          </a:ln>
        </p:spPr>
        <p:txBody>
          <a:bodyPr spcFirstLastPara="1" lIns="91425" tIns="45700" rIns="91425" bIns="45700" anchor="ctr">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3837F"/>
              </a:buClr>
              <a:buSzPts val="3300"/>
              <a:buFont typeface="Calibri"/>
              <a:buNone/>
              <a:defRPr sz="3300" b="0" i="0" u="none" strike="noStrike" cap="none">
                <a:solidFill>
                  <a:srgbClr val="1383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eaLnBrk="0" fontAlgn="base" hangingPunct="0">
              <a:defRPr/>
            </a:pPr>
            <a:r>
              <a:rPr lang="el-GR" sz="1800" dirty="0">
                <a:latin typeface="Calibri" panose="020F0502020204030204" pitchFamily="34" charset="0"/>
                <a:ea typeface="Calibri" panose="020F0502020204030204" pitchFamily="34" charset="0"/>
                <a:cs typeface="Times New Roman" panose="02020603050405020304" pitchFamily="18" charset="0"/>
              </a:rPr>
              <a:t>2. Λογική ακολουθία </a:t>
            </a:r>
            <a:endParaRPr lang="el-GR" dirty="0"/>
          </a:p>
        </p:txBody>
      </p:sp>
      <p:sp>
        <p:nvSpPr>
          <p:cNvPr id="14" name="Google Shape;521;g114317768ed_0_50">
            <a:extLst>
              <a:ext uri="{FF2B5EF4-FFF2-40B4-BE49-F238E27FC236}">
                <a16:creationId xmlns:a16="http://schemas.microsoft.com/office/drawing/2014/main" id="{0BE30A47-0804-71F2-ADBA-BB000AD8BADC}"/>
              </a:ext>
            </a:extLst>
          </p:cNvPr>
          <p:cNvSpPr txBox="1">
            <a:spLocks/>
          </p:cNvSpPr>
          <p:nvPr/>
        </p:nvSpPr>
        <p:spPr>
          <a:xfrm>
            <a:off x="6003926" y="1849438"/>
            <a:ext cx="1882775" cy="527050"/>
          </a:xfrm>
          <a:prstGeom prst="rect">
            <a:avLst/>
          </a:prstGeom>
          <a:noFill/>
          <a:ln>
            <a:noFill/>
          </a:ln>
        </p:spPr>
        <p:txBody>
          <a:bodyPr spcFirstLastPara="1" lIns="91425" tIns="45700" rIns="91425" bIns="45700" anchor="ctr">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3837F"/>
              </a:buClr>
              <a:buSzPts val="3300"/>
              <a:buFont typeface="Calibri"/>
              <a:buNone/>
              <a:defRPr sz="3300" b="0" i="0" u="none" strike="noStrike" cap="none">
                <a:solidFill>
                  <a:srgbClr val="1383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eaLnBrk="0" fontAlgn="base" hangingPunct="0">
              <a:defRPr/>
            </a:pPr>
            <a:r>
              <a:rPr lang="el-GR" sz="1800" dirty="0">
                <a:latin typeface="Calibri" panose="020F0502020204030204" pitchFamily="34" charset="0"/>
                <a:ea typeface="Calibri" panose="020F0502020204030204" pitchFamily="34" charset="0"/>
                <a:cs typeface="Times New Roman" panose="02020603050405020304" pitchFamily="18" charset="0"/>
              </a:rPr>
              <a:t>3. Θυμήσου το σχέδιο </a:t>
            </a:r>
            <a:endParaRPr lang="el-GR" dirty="0"/>
          </a:p>
        </p:txBody>
      </p:sp>
      <p:sp>
        <p:nvSpPr>
          <p:cNvPr id="15" name="Google Shape;521;g114317768ed_0_50">
            <a:extLst>
              <a:ext uri="{FF2B5EF4-FFF2-40B4-BE49-F238E27FC236}">
                <a16:creationId xmlns:a16="http://schemas.microsoft.com/office/drawing/2014/main" id="{304AA116-23DE-9D11-2138-0C8A34F68243}"/>
              </a:ext>
            </a:extLst>
          </p:cNvPr>
          <p:cNvSpPr txBox="1">
            <a:spLocks/>
          </p:cNvSpPr>
          <p:nvPr/>
        </p:nvSpPr>
        <p:spPr>
          <a:xfrm>
            <a:off x="7950201" y="1849438"/>
            <a:ext cx="1882775" cy="527050"/>
          </a:xfrm>
          <a:prstGeom prst="rect">
            <a:avLst/>
          </a:prstGeom>
          <a:noFill/>
          <a:ln>
            <a:noFill/>
          </a:ln>
        </p:spPr>
        <p:txBody>
          <a:bodyPr spcFirstLastPara="1" lIns="91425" tIns="45700" rIns="91425" bIns="45700" anchor="ctr">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3837F"/>
              </a:buClr>
              <a:buSzPts val="3300"/>
              <a:buFont typeface="Calibri"/>
              <a:buNone/>
              <a:defRPr sz="3300" b="0" i="0" u="none" strike="noStrike" cap="none">
                <a:solidFill>
                  <a:srgbClr val="1383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eaLnBrk="0" fontAlgn="base" hangingPunct="0">
              <a:defRPr/>
            </a:pPr>
            <a:r>
              <a:rPr lang="el-GR" sz="1800" dirty="0">
                <a:latin typeface="Calibri" panose="020F0502020204030204" pitchFamily="34" charset="0"/>
                <a:ea typeface="Calibri" panose="020F0502020204030204" pitchFamily="34" charset="0"/>
                <a:cs typeface="Times New Roman" panose="02020603050405020304" pitchFamily="18" charset="0"/>
              </a:rPr>
              <a:t>4. Ζευγάρια εικόνων </a:t>
            </a:r>
            <a:endParaRPr lang="el-G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31 - Εικόνα" descr="Research-projects16.jpg">
            <a:extLst>
              <a:ext uri="{FF2B5EF4-FFF2-40B4-BE49-F238E27FC236}">
                <a16:creationId xmlns:a16="http://schemas.microsoft.com/office/drawing/2014/main" id="{02099BE5-B950-E36E-C2CE-C3C52E11AD56}"/>
              </a:ext>
            </a:extLst>
          </p:cNvPr>
          <p:cNvPicPr>
            <a:picLocks noChangeAspect="1"/>
          </p:cNvPicPr>
          <p:nvPr/>
        </p:nvPicPr>
        <p:blipFill>
          <a:blip r:embed="rId2">
            <a:lum bright="6000" contrast="12000"/>
          </a:blip>
          <a:stretch>
            <a:fillRect/>
          </a:stretch>
        </p:blipFill>
        <p:spPr>
          <a:xfrm>
            <a:off x="1489075" y="73025"/>
            <a:ext cx="9055100" cy="6629400"/>
          </a:xfrm>
          <a:prstGeom prst="rect">
            <a:avLst/>
          </a:prstGeom>
          <a:effectLst>
            <a:outerShdw blurRad="50800" dist="50800" dir="5400000" algn="ctr" rotWithShape="0">
              <a:srgbClr val="000000">
                <a:alpha val="75000"/>
              </a:srgbClr>
            </a:outerShdw>
          </a:effectLst>
        </p:spPr>
      </p:pic>
      <p:sp>
        <p:nvSpPr>
          <p:cNvPr id="198659" name="13 - TextBox">
            <a:extLst>
              <a:ext uri="{FF2B5EF4-FFF2-40B4-BE49-F238E27FC236}">
                <a16:creationId xmlns:a16="http://schemas.microsoft.com/office/drawing/2014/main" id="{963E7FD8-9A8F-FEAE-E2FE-231C3C6E3C79}"/>
              </a:ext>
            </a:extLst>
          </p:cNvPr>
          <p:cNvSpPr txBox="1">
            <a:spLocks noChangeArrowheads="1"/>
          </p:cNvSpPr>
          <p:nvPr/>
        </p:nvSpPr>
        <p:spPr bwMode="auto">
          <a:xfrm>
            <a:off x="5773739" y="2840039"/>
            <a:ext cx="644525"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l-GR" sz="1500" b="1">
                <a:solidFill>
                  <a:srgbClr val="4A452A"/>
                </a:solidFill>
                <a:latin typeface="Arial" panose="020B0604020202020204" pitchFamily="34" charset="0"/>
                <a:cs typeface="Arial" panose="020B0604020202020204" pitchFamily="34" charset="0"/>
              </a:rPr>
              <a:t>Research &amp; Projects</a:t>
            </a:r>
            <a:endParaRPr lang="el-GR" altLang="el-GR" sz="1500" b="1">
              <a:solidFill>
                <a:srgbClr val="000000"/>
              </a:solidFill>
              <a:latin typeface="Arial" panose="020B0604020202020204" pitchFamily="34" charset="0"/>
              <a:cs typeface="Arial" panose="020B0604020202020204" pitchFamily="34" charset="0"/>
            </a:endParaRPr>
          </a:p>
        </p:txBody>
      </p:sp>
      <p:sp>
        <p:nvSpPr>
          <p:cNvPr id="15" name="14 - Έλλειψη">
            <a:extLst>
              <a:ext uri="{FF2B5EF4-FFF2-40B4-BE49-F238E27FC236}">
                <a16:creationId xmlns:a16="http://schemas.microsoft.com/office/drawing/2014/main" id="{33969D1D-19B7-7905-C5DD-A5E3DE3658D6}"/>
              </a:ext>
            </a:extLst>
          </p:cNvPr>
          <p:cNvSpPr/>
          <p:nvPr/>
        </p:nvSpPr>
        <p:spPr>
          <a:xfrm>
            <a:off x="3457575" y="1017589"/>
            <a:ext cx="175418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DESCRIPA</a:t>
            </a:r>
            <a:endParaRPr lang="el-GR" dirty="0">
              <a:solidFill>
                <a:prstClr val="white"/>
              </a:solidFill>
              <a:latin typeface="Calibri"/>
            </a:endParaRPr>
          </a:p>
        </p:txBody>
      </p:sp>
      <p:sp>
        <p:nvSpPr>
          <p:cNvPr id="16" name="15 - Έλλειψη">
            <a:extLst>
              <a:ext uri="{FF2B5EF4-FFF2-40B4-BE49-F238E27FC236}">
                <a16:creationId xmlns:a16="http://schemas.microsoft.com/office/drawing/2014/main" id="{980CC851-AC10-1D3B-499B-BC4485C77B00}"/>
              </a:ext>
            </a:extLst>
          </p:cNvPr>
          <p:cNvSpPr/>
          <p:nvPr/>
        </p:nvSpPr>
        <p:spPr>
          <a:xfrm>
            <a:off x="4646614" y="393701"/>
            <a:ext cx="847725"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ICTUS</a:t>
            </a:r>
            <a:endParaRPr lang="el-GR" sz="1200" dirty="0">
              <a:solidFill>
                <a:prstClr val="white"/>
              </a:solidFill>
              <a:latin typeface="Calibri"/>
            </a:endParaRPr>
          </a:p>
        </p:txBody>
      </p:sp>
      <p:sp>
        <p:nvSpPr>
          <p:cNvPr id="17" name="16 - Έλλειψη">
            <a:extLst>
              <a:ext uri="{FF2B5EF4-FFF2-40B4-BE49-F238E27FC236}">
                <a16:creationId xmlns:a16="http://schemas.microsoft.com/office/drawing/2014/main" id="{ECF48A07-431A-3211-3A46-7E602B65CDA8}"/>
              </a:ext>
            </a:extLst>
          </p:cNvPr>
          <p:cNvSpPr/>
          <p:nvPr/>
        </p:nvSpPr>
        <p:spPr>
          <a:xfrm>
            <a:off x="6834188" y="911225"/>
            <a:ext cx="1166812" cy="74930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highlight>
                  <a:srgbClr val="0000FF"/>
                </a:highlight>
                <a:latin typeface="Calibri"/>
              </a:rPr>
              <a:t>ASPAD</a:t>
            </a:r>
            <a:endParaRPr lang="el-GR" dirty="0">
              <a:solidFill>
                <a:prstClr val="white"/>
              </a:solidFill>
              <a:highlight>
                <a:srgbClr val="0000FF"/>
              </a:highlight>
              <a:latin typeface="Calibri"/>
            </a:endParaRPr>
          </a:p>
        </p:txBody>
      </p:sp>
      <p:sp>
        <p:nvSpPr>
          <p:cNvPr id="18" name="17 - Έλλειψη">
            <a:extLst>
              <a:ext uri="{FF2B5EF4-FFF2-40B4-BE49-F238E27FC236}">
                <a16:creationId xmlns:a16="http://schemas.microsoft.com/office/drawing/2014/main" id="{2713C1BC-499F-737B-63E2-A2406611985F}"/>
              </a:ext>
            </a:extLst>
          </p:cNvPr>
          <p:cNvSpPr/>
          <p:nvPr/>
        </p:nvSpPr>
        <p:spPr>
          <a:xfrm>
            <a:off x="7904164" y="3697289"/>
            <a:ext cx="1925637" cy="8032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EhcoBUTLER</a:t>
            </a:r>
            <a:endParaRPr lang="el-GR" dirty="0">
              <a:solidFill>
                <a:prstClr val="white"/>
              </a:solidFill>
              <a:latin typeface="Calibri"/>
            </a:endParaRPr>
          </a:p>
        </p:txBody>
      </p:sp>
      <p:sp>
        <p:nvSpPr>
          <p:cNvPr id="19" name="18 - Έλλειψη">
            <a:extLst>
              <a:ext uri="{FF2B5EF4-FFF2-40B4-BE49-F238E27FC236}">
                <a16:creationId xmlns:a16="http://schemas.microsoft.com/office/drawing/2014/main" id="{67C59974-937E-C801-A3F8-932258FC5692}"/>
              </a:ext>
            </a:extLst>
          </p:cNvPr>
          <p:cNvSpPr/>
          <p:nvPr/>
        </p:nvSpPr>
        <p:spPr>
          <a:xfrm>
            <a:off x="7180263" y="5089525"/>
            <a:ext cx="1731962" cy="75088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Dem@care</a:t>
            </a:r>
            <a:endParaRPr lang="el-GR" dirty="0">
              <a:solidFill>
                <a:prstClr val="white"/>
              </a:solidFill>
              <a:latin typeface="Calibri"/>
            </a:endParaRPr>
          </a:p>
        </p:txBody>
      </p:sp>
      <p:sp>
        <p:nvSpPr>
          <p:cNvPr id="20" name="19 - Έλλειψη">
            <a:extLst>
              <a:ext uri="{FF2B5EF4-FFF2-40B4-BE49-F238E27FC236}">
                <a16:creationId xmlns:a16="http://schemas.microsoft.com/office/drawing/2014/main" id="{21C2634A-6A62-9349-33C8-94CB2405BA03}"/>
              </a:ext>
            </a:extLst>
          </p:cNvPr>
          <p:cNvSpPr/>
          <p:nvPr/>
        </p:nvSpPr>
        <p:spPr>
          <a:xfrm>
            <a:off x="6270626" y="4284663"/>
            <a:ext cx="227012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BIOMARK-APD</a:t>
            </a:r>
            <a:endParaRPr lang="el-GR" dirty="0">
              <a:solidFill>
                <a:prstClr val="white"/>
              </a:solidFill>
              <a:latin typeface="Calibri"/>
            </a:endParaRPr>
          </a:p>
        </p:txBody>
      </p:sp>
      <p:sp>
        <p:nvSpPr>
          <p:cNvPr id="21" name="20 - Έλλειψη">
            <a:extLst>
              <a:ext uri="{FF2B5EF4-FFF2-40B4-BE49-F238E27FC236}">
                <a16:creationId xmlns:a16="http://schemas.microsoft.com/office/drawing/2014/main" id="{3A77BC85-99CB-D151-BD5D-1F2F5A058CF9}"/>
              </a:ext>
            </a:extLst>
          </p:cNvPr>
          <p:cNvSpPr/>
          <p:nvPr/>
        </p:nvSpPr>
        <p:spPr>
          <a:xfrm>
            <a:off x="5105400" y="4398963"/>
            <a:ext cx="960438" cy="804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NILVAD</a:t>
            </a:r>
            <a:endParaRPr lang="el-GR" sz="1200" dirty="0">
              <a:solidFill>
                <a:prstClr val="white"/>
              </a:solidFill>
              <a:latin typeface="Calibri"/>
            </a:endParaRPr>
          </a:p>
        </p:txBody>
      </p:sp>
      <p:sp>
        <p:nvSpPr>
          <p:cNvPr id="22" name="21 - Έλλειψη">
            <a:extLst>
              <a:ext uri="{FF2B5EF4-FFF2-40B4-BE49-F238E27FC236}">
                <a16:creationId xmlns:a16="http://schemas.microsoft.com/office/drawing/2014/main" id="{CEF539B5-58B8-E330-F5DD-1E59E432A90C}"/>
              </a:ext>
            </a:extLst>
          </p:cNvPr>
          <p:cNvSpPr/>
          <p:nvPr/>
        </p:nvSpPr>
        <p:spPr>
          <a:xfrm>
            <a:off x="1763713" y="4916489"/>
            <a:ext cx="1947862"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Pharmacog</a:t>
            </a:r>
            <a:endParaRPr lang="el-GR" dirty="0">
              <a:solidFill>
                <a:prstClr val="white"/>
              </a:solidFill>
              <a:latin typeface="Calibri"/>
            </a:endParaRPr>
          </a:p>
        </p:txBody>
      </p:sp>
      <p:sp>
        <p:nvSpPr>
          <p:cNvPr id="23" name="22 - Έλλειψη">
            <a:extLst>
              <a:ext uri="{FF2B5EF4-FFF2-40B4-BE49-F238E27FC236}">
                <a16:creationId xmlns:a16="http://schemas.microsoft.com/office/drawing/2014/main" id="{DA33B648-A2A8-5632-787F-F1D25E9B0218}"/>
              </a:ext>
            </a:extLst>
          </p:cNvPr>
          <p:cNvSpPr/>
          <p:nvPr/>
        </p:nvSpPr>
        <p:spPr>
          <a:xfrm>
            <a:off x="2895600" y="4179888"/>
            <a:ext cx="1392238"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900" dirty="0">
                <a:solidFill>
                  <a:prstClr val="white"/>
                </a:solidFill>
                <a:latin typeface="Calibri"/>
              </a:rPr>
              <a:t>MIRAGE</a:t>
            </a:r>
            <a:endParaRPr lang="el-GR" sz="900" dirty="0">
              <a:solidFill>
                <a:prstClr val="white"/>
              </a:solidFill>
              <a:latin typeface="Calibri"/>
            </a:endParaRPr>
          </a:p>
        </p:txBody>
      </p:sp>
      <p:sp>
        <p:nvSpPr>
          <p:cNvPr id="24" name="23 - Έλλειψη">
            <a:extLst>
              <a:ext uri="{FF2B5EF4-FFF2-40B4-BE49-F238E27FC236}">
                <a16:creationId xmlns:a16="http://schemas.microsoft.com/office/drawing/2014/main" id="{E4B755F4-52CA-8467-BD33-0FF0258589DC}"/>
              </a:ext>
            </a:extLst>
          </p:cNvPr>
          <p:cNvSpPr/>
          <p:nvPr/>
        </p:nvSpPr>
        <p:spPr>
          <a:xfrm>
            <a:off x="8764589" y="2759076"/>
            <a:ext cx="1216025" cy="8032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AD-Gaming</a:t>
            </a:r>
            <a:endParaRPr lang="el-GR" sz="1200" dirty="0">
              <a:solidFill>
                <a:prstClr val="white"/>
              </a:solidFill>
              <a:latin typeface="Calibri"/>
            </a:endParaRPr>
          </a:p>
        </p:txBody>
      </p:sp>
      <p:sp>
        <p:nvSpPr>
          <p:cNvPr id="25" name="24 - Έλλειψη">
            <a:extLst>
              <a:ext uri="{FF2B5EF4-FFF2-40B4-BE49-F238E27FC236}">
                <a16:creationId xmlns:a16="http://schemas.microsoft.com/office/drawing/2014/main" id="{BA1FE356-466B-DA34-63FD-4E180C3C951F}"/>
              </a:ext>
            </a:extLst>
          </p:cNvPr>
          <p:cNvSpPr/>
          <p:nvPr/>
        </p:nvSpPr>
        <p:spPr>
          <a:xfrm>
            <a:off x="6096000" y="234951"/>
            <a:ext cx="769938" cy="69691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a:solidFill>
                  <a:prstClr val="white"/>
                </a:solidFill>
                <a:latin typeface="Calibri"/>
              </a:rPr>
              <a:t>SHARE</a:t>
            </a:r>
            <a:endParaRPr lang="el-GR" sz="1050" dirty="0">
              <a:solidFill>
                <a:prstClr val="white"/>
              </a:solidFill>
              <a:latin typeface="Calibri"/>
            </a:endParaRPr>
          </a:p>
        </p:txBody>
      </p:sp>
      <p:sp>
        <p:nvSpPr>
          <p:cNvPr id="26" name="25 - Έλλειψη">
            <a:extLst>
              <a:ext uri="{FF2B5EF4-FFF2-40B4-BE49-F238E27FC236}">
                <a16:creationId xmlns:a16="http://schemas.microsoft.com/office/drawing/2014/main" id="{DD1D68D8-19FE-0804-399C-2E65D43B4432}"/>
              </a:ext>
            </a:extLst>
          </p:cNvPr>
          <p:cNvSpPr/>
          <p:nvPr/>
        </p:nvSpPr>
        <p:spPr>
          <a:xfrm>
            <a:off x="9182101" y="4546601"/>
            <a:ext cx="849313"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err="1">
                <a:solidFill>
                  <a:prstClr val="white"/>
                </a:solidFill>
                <a:latin typeface="Calibri"/>
              </a:rPr>
              <a:t>Altoida</a:t>
            </a:r>
            <a:endParaRPr lang="el-GR" sz="1050" dirty="0">
              <a:solidFill>
                <a:prstClr val="white"/>
              </a:solidFill>
              <a:latin typeface="Calibri"/>
            </a:endParaRPr>
          </a:p>
        </p:txBody>
      </p:sp>
      <p:sp>
        <p:nvSpPr>
          <p:cNvPr id="27" name="26 - Έλλειψη">
            <a:extLst>
              <a:ext uri="{FF2B5EF4-FFF2-40B4-BE49-F238E27FC236}">
                <a16:creationId xmlns:a16="http://schemas.microsoft.com/office/drawing/2014/main" id="{4D40B050-234E-2AF8-9CFE-37CCE111AB6E}"/>
              </a:ext>
            </a:extLst>
          </p:cNvPr>
          <p:cNvSpPr/>
          <p:nvPr/>
        </p:nvSpPr>
        <p:spPr>
          <a:xfrm>
            <a:off x="3194050" y="3265489"/>
            <a:ext cx="106203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EDAR</a:t>
            </a:r>
            <a:endParaRPr lang="el-GR" dirty="0">
              <a:solidFill>
                <a:prstClr val="white"/>
              </a:solidFill>
              <a:latin typeface="Calibri"/>
            </a:endParaRPr>
          </a:p>
        </p:txBody>
      </p:sp>
      <p:sp>
        <p:nvSpPr>
          <p:cNvPr id="28" name="27 - Έλλειψη">
            <a:extLst>
              <a:ext uri="{FF2B5EF4-FFF2-40B4-BE49-F238E27FC236}">
                <a16:creationId xmlns:a16="http://schemas.microsoft.com/office/drawing/2014/main" id="{9B260ED4-FD33-C4BE-96D0-CBD710239FE4}"/>
              </a:ext>
            </a:extLst>
          </p:cNvPr>
          <p:cNvSpPr/>
          <p:nvPr/>
        </p:nvSpPr>
        <p:spPr>
          <a:xfrm>
            <a:off x="2438400" y="1608139"/>
            <a:ext cx="1689100" cy="69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ENIR</a:t>
            </a:r>
            <a:endParaRPr lang="el-GR" dirty="0">
              <a:solidFill>
                <a:prstClr val="white"/>
              </a:solidFill>
              <a:latin typeface="Calibri"/>
            </a:endParaRPr>
          </a:p>
        </p:txBody>
      </p:sp>
      <p:sp>
        <p:nvSpPr>
          <p:cNvPr id="29" name="28 - Έλλειψη">
            <a:extLst>
              <a:ext uri="{FF2B5EF4-FFF2-40B4-BE49-F238E27FC236}">
                <a16:creationId xmlns:a16="http://schemas.microsoft.com/office/drawing/2014/main" id="{B9D64A93-FCC9-3E5A-C176-F25F69FCE03D}"/>
              </a:ext>
            </a:extLst>
          </p:cNvPr>
          <p:cNvSpPr/>
          <p:nvPr/>
        </p:nvSpPr>
        <p:spPr>
          <a:xfrm>
            <a:off x="5302250" y="1106489"/>
            <a:ext cx="1677988" cy="55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Discover</a:t>
            </a:r>
            <a:endParaRPr lang="el-GR" sz="1200" dirty="0">
              <a:solidFill>
                <a:prstClr val="white"/>
              </a:solidFill>
              <a:latin typeface="Calibri"/>
            </a:endParaRPr>
          </a:p>
        </p:txBody>
      </p:sp>
      <p:sp>
        <p:nvSpPr>
          <p:cNvPr id="30" name="29 - Έλλειψη">
            <a:extLst>
              <a:ext uri="{FF2B5EF4-FFF2-40B4-BE49-F238E27FC236}">
                <a16:creationId xmlns:a16="http://schemas.microsoft.com/office/drawing/2014/main" id="{D21D95CE-4235-B407-BC4F-A057F2AB31A5}"/>
              </a:ext>
            </a:extLst>
          </p:cNvPr>
          <p:cNvSpPr/>
          <p:nvPr/>
        </p:nvSpPr>
        <p:spPr>
          <a:xfrm>
            <a:off x="6016625" y="5089525"/>
            <a:ext cx="10033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LLM</a:t>
            </a:r>
            <a:endParaRPr lang="el-GR" dirty="0">
              <a:solidFill>
                <a:prstClr val="white"/>
              </a:solidFill>
              <a:latin typeface="Calibri"/>
            </a:endParaRPr>
          </a:p>
        </p:txBody>
      </p:sp>
      <p:pic>
        <p:nvPicPr>
          <p:cNvPr id="198676" name="Picture 5">
            <a:extLst>
              <a:ext uri="{FF2B5EF4-FFF2-40B4-BE49-F238E27FC236}">
                <a16:creationId xmlns:a16="http://schemas.microsoft.com/office/drawing/2014/main" id="{CEC83803-08A6-DF25-6F30-94B33A1F1E1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338" y="2732089"/>
            <a:ext cx="14097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4 - Έλλειψη">
            <a:extLst>
              <a:ext uri="{FF2B5EF4-FFF2-40B4-BE49-F238E27FC236}">
                <a16:creationId xmlns:a16="http://schemas.microsoft.com/office/drawing/2014/main" id="{AC7B2865-5C84-5DE4-F07D-6D5C93D223FD}"/>
              </a:ext>
            </a:extLst>
          </p:cNvPr>
          <p:cNvSpPr/>
          <p:nvPr/>
        </p:nvSpPr>
        <p:spPr>
          <a:xfrm>
            <a:off x="7918450" y="917575"/>
            <a:ext cx="1911350" cy="75088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Caregivers-pro</a:t>
            </a:r>
            <a:endParaRPr lang="el-GR" dirty="0">
              <a:solidFill>
                <a:prstClr val="white"/>
              </a:solidFill>
              <a:latin typeface="Calibri"/>
            </a:endParaRPr>
          </a:p>
        </p:txBody>
      </p:sp>
      <p:sp>
        <p:nvSpPr>
          <p:cNvPr id="36" name="35 - Έλλειψη">
            <a:extLst>
              <a:ext uri="{FF2B5EF4-FFF2-40B4-BE49-F238E27FC236}">
                <a16:creationId xmlns:a16="http://schemas.microsoft.com/office/drawing/2014/main" id="{2F953BDD-3B21-3B74-8BA8-80ED5B79524C}"/>
              </a:ext>
            </a:extLst>
          </p:cNvPr>
          <p:cNvSpPr/>
          <p:nvPr/>
        </p:nvSpPr>
        <p:spPr>
          <a:xfrm>
            <a:off x="7864476" y="1822450"/>
            <a:ext cx="1363663" cy="7493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err="1">
                <a:solidFill>
                  <a:prstClr val="white"/>
                </a:solidFill>
                <a:latin typeface="Calibri"/>
              </a:rPr>
              <a:t>i</a:t>
            </a:r>
            <a:r>
              <a:rPr lang="en-US" sz="1200" dirty="0">
                <a:solidFill>
                  <a:prstClr val="white"/>
                </a:solidFill>
                <a:latin typeface="Calibri"/>
              </a:rPr>
              <a:t>-connect</a:t>
            </a:r>
            <a:endParaRPr lang="el-GR" sz="1200" dirty="0">
              <a:solidFill>
                <a:prstClr val="white"/>
              </a:solidFill>
              <a:latin typeface="Calibri"/>
            </a:endParaRPr>
          </a:p>
        </p:txBody>
      </p:sp>
      <p:sp>
        <p:nvSpPr>
          <p:cNvPr id="2" name="26 - Έλλειψη">
            <a:extLst>
              <a:ext uri="{FF2B5EF4-FFF2-40B4-BE49-F238E27FC236}">
                <a16:creationId xmlns:a16="http://schemas.microsoft.com/office/drawing/2014/main" id="{8F59EF42-557A-BD34-3296-DF24FA128377}"/>
              </a:ext>
            </a:extLst>
          </p:cNvPr>
          <p:cNvSpPr/>
          <p:nvPr/>
        </p:nvSpPr>
        <p:spPr>
          <a:xfrm>
            <a:off x="4608514" y="1671639"/>
            <a:ext cx="1436687" cy="75088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dirty="0">
                <a:solidFill>
                  <a:prstClr val="white"/>
                </a:solidFill>
                <a:latin typeface="Calibri"/>
              </a:rPr>
              <a:t>RECAGE</a:t>
            </a:r>
            <a:endParaRPr lang="el-GR" dirty="0">
              <a:solidFill>
                <a:prstClr val="white"/>
              </a:solidFill>
              <a:latin typeface="Calibri"/>
            </a:endParaRPr>
          </a:p>
        </p:txBody>
      </p:sp>
      <p:sp>
        <p:nvSpPr>
          <p:cNvPr id="3" name="26 - Έλλειψη">
            <a:extLst>
              <a:ext uri="{FF2B5EF4-FFF2-40B4-BE49-F238E27FC236}">
                <a16:creationId xmlns:a16="http://schemas.microsoft.com/office/drawing/2014/main" id="{EC11E8FD-8D70-6F52-1961-01E2B7EF7BCF}"/>
              </a:ext>
            </a:extLst>
          </p:cNvPr>
          <p:cNvSpPr/>
          <p:nvPr/>
        </p:nvSpPr>
        <p:spPr>
          <a:xfrm>
            <a:off x="6021388" y="1822450"/>
            <a:ext cx="1060450"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PILOT</a:t>
            </a:r>
            <a:endParaRPr lang="el-GR" dirty="0">
              <a:solidFill>
                <a:prstClr val="white"/>
              </a:solidFill>
              <a:latin typeface="Calibri"/>
            </a:endParaRPr>
          </a:p>
        </p:txBody>
      </p:sp>
      <p:sp>
        <p:nvSpPr>
          <p:cNvPr id="4" name="26 - Έλλειψη">
            <a:extLst>
              <a:ext uri="{FF2B5EF4-FFF2-40B4-BE49-F238E27FC236}">
                <a16:creationId xmlns:a16="http://schemas.microsoft.com/office/drawing/2014/main" id="{3201B77C-1BF3-34F3-711B-AB47C684C6F3}"/>
              </a:ext>
            </a:extLst>
          </p:cNvPr>
          <p:cNvSpPr/>
          <p:nvPr/>
        </p:nvSpPr>
        <p:spPr>
          <a:xfrm>
            <a:off x="6853239" y="3265489"/>
            <a:ext cx="1692275" cy="750887"/>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schemeClr val="bg1"/>
                </a:solidFill>
                <a:latin typeface="Calibri"/>
              </a:rPr>
              <a:t>DEMENTIA RIGHTS</a:t>
            </a:r>
            <a:endParaRPr lang="el-GR" dirty="0">
              <a:solidFill>
                <a:schemeClr val="bg1"/>
              </a:solidFill>
              <a:latin typeface="Calibri"/>
            </a:endParaRPr>
          </a:p>
        </p:txBody>
      </p:sp>
      <p:sp>
        <p:nvSpPr>
          <p:cNvPr id="5" name="26 - Έλλειψη">
            <a:extLst>
              <a:ext uri="{FF2B5EF4-FFF2-40B4-BE49-F238E27FC236}">
                <a16:creationId xmlns:a16="http://schemas.microsoft.com/office/drawing/2014/main" id="{AFA35182-F14B-B853-8885-79132DC1B66F}"/>
              </a:ext>
            </a:extLst>
          </p:cNvPr>
          <p:cNvSpPr/>
          <p:nvPr/>
        </p:nvSpPr>
        <p:spPr>
          <a:xfrm>
            <a:off x="4579939" y="3662364"/>
            <a:ext cx="1436687" cy="75088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BRIDGE</a:t>
            </a:r>
            <a:endParaRPr lang="el-GR" dirty="0">
              <a:solidFill>
                <a:prstClr val="white"/>
              </a:solidFill>
              <a:latin typeface="Calibri"/>
            </a:endParaRPr>
          </a:p>
        </p:txBody>
      </p:sp>
      <p:sp>
        <p:nvSpPr>
          <p:cNvPr id="6" name="26 - Έλλειψη">
            <a:extLst>
              <a:ext uri="{FF2B5EF4-FFF2-40B4-BE49-F238E27FC236}">
                <a16:creationId xmlns:a16="http://schemas.microsoft.com/office/drawing/2014/main" id="{B2CF5ABE-1CA4-D2AB-FB81-EAFBFB892872}"/>
              </a:ext>
            </a:extLst>
          </p:cNvPr>
          <p:cNvSpPr/>
          <p:nvPr/>
        </p:nvSpPr>
        <p:spPr>
          <a:xfrm>
            <a:off x="3656014" y="2527300"/>
            <a:ext cx="1912937" cy="7508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black"/>
                </a:solidFill>
                <a:latin typeface="Calibri"/>
              </a:rPr>
              <a:t>STORY2 REMEMBER</a:t>
            </a:r>
            <a:endParaRPr lang="el-GR" dirty="0">
              <a:solidFill>
                <a:prstClr val="black"/>
              </a:solidFill>
              <a:latin typeface="Calibri"/>
            </a:endParaRPr>
          </a:p>
        </p:txBody>
      </p:sp>
      <p:sp>
        <p:nvSpPr>
          <p:cNvPr id="7" name="26 - Έλλειψη">
            <a:extLst>
              <a:ext uri="{FF2B5EF4-FFF2-40B4-BE49-F238E27FC236}">
                <a16:creationId xmlns:a16="http://schemas.microsoft.com/office/drawing/2014/main" id="{286B9ABD-6427-D74C-2FCB-8BF9149EA643}"/>
              </a:ext>
            </a:extLst>
          </p:cNvPr>
          <p:cNvSpPr/>
          <p:nvPr/>
        </p:nvSpPr>
        <p:spPr>
          <a:xfrm>
            <a:off x="6965950" y="2355850"/>
            <a:ext cx="14097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RADAR</a:t>
            </a:r>
            <a:endParaRPr lang="el-GR" dirty="0">
              <a:solidFill>
                <a:prstClr val="white"/>
              </a:solidFill>
              <a:latin typeface="Calibri"/>
            </a:endParaRPr>
          </a:p>
        </p:txBody>
      </p:sp>
      <p:sp>
        <p:nvSpPr>
          <p:cNvPr id="8" name="26 - Έλλειψη">
            <a:extLst>
              <a:ext uri="{FF2B5EF4-FFF2-40B4-BE49-F238E27FC236}">
                <a16:creationId xmlns:a16="http://schemas.microsoft.com/office/drawing/2014/main" id="{D027FC3B-9BB1-A361-9756-571F52360616}"/>
              </a:ext>
            </a:extLst>
          </p:cNvPr>
          <p:cNvSpPr/>
          <p:nvPr/>
        </p:nvSpPr>
        <p:spPr>
          <a:xfrm>
            <a:off x="4119564" y="5089525"/>
            <a:ext cx="118268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EPIONI</a:t>
            </a:r>
            <a:endParaRPr lang="el-GR" dirty="0">
              <a:solidFill>
                <a:prstClr val="white"/>
              </a:solidFill>
              <a:latin typeface="Calibri"/>
            </a:endParaRPr>
          </a:p>
        </p:txBody>
      </p:sp>
      <p:sp>
        <p:nvSpPr>
          <p:cNvPr id="9" name="Οβάλ 8">
            <a:extLst>
              <a:ext uri="{FF2B5EF4-FFF2-40B4-BE49-F238E27FC236}">
                <a16:creationId xmlns:a16="http://schemas.microsoft.com/office/drawing/2014/main" id="{E65F6691-DB18-4FC4-AD2E-697519AD5E32}"/>
              </a:ext>
            </a:extLst>
          </p:cNvPr>
          <p:cNvSpPr/>
          <p:nvPr/>
        </p:nvSpPr>
        <p:spPr>
          <a:xfrm>
            <a:off x="8540750" y="5626100"/>
            <a:ext cx="1670050"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DEMLENS</a:t>
            </a:r>
            <a:endParaRPr lang="el-GR" dirty="0">
              <a:solidFill>
                <a:prstClr val="white"/>
              </a:solidFill>
              <a:latin typeface="Calibri"/>
            </a:endParaRPr>
          </a:p>
        </p:txBody>
      </p:sp>
      <p:sp>
        <p:nvSpPr>
          <p:cNvPr id="10" name="Οβάλ 9">
            <a:extLst>
              <a:ext uri="{FF2B5EF4-FFF2-40B4-BE49-F238E27FC236}">
                <a16:creationId xmlns:a16="http://schemas.microsoft.com/office/drawing/2014/main" id="{41DF9078-AC4F-143E-7B76-3B8425319F5A}"/>
              </a:ext>
            </a:extLst>
          </p:cNvPr>
          <p:cNvSpPr/>
          <p:nvPr/>
        </p:nvSpPr>
        <p:spPr>
          <a:xfrm>
            <a:off x="1592264" y="6065838"/>
            <a:ext cx="1881187" cy="5461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dirty="0" err="1">
                <a:solidFill>
                  <a:prstClr val="black"/>
                </a:solidFill>
                <a:latin typeface="Calibri"/>
              </a:rPr>
              <a:t>Υποστηρί</a:t>
            </a:r>
            <a:r>
              <a:rPr lang="en-US" dirty="0">
                <a:solidFill>
                  <a:prstClr val="black"/>
                </a:solidFill>
                <a:latin typeface="Calibri"/>
              </a:rPr>
              <a:t>Z</a:t>
            </a:r>
            <a:r>
              <a:rPr lang="el-GR" dirty="0">
                <a:solidFill>
                  <a:prstClr val="black"/>
                </a:solidFill>
                <a:latin typeface="Calibri"/>
              </a:rPr>
              <a:t>Ω</a:t>
            </a:r>
            <a:r>
              <a:rPr lang="en-US" dirty="0">
                <a:solidFill>
                  <a:prstClr val="black"/>
                </a:solidFill>
                <a:latin typeface="Calibri"/>
              </a:rPr>
              <a:t>SUPPORT</a:t>
            </a:r>
            <a:endParaRPr lang="el-GR" dirty="0">
              <a:solidFill>
                <a:prstClr val="black"/>
              </a:solidFill>
              <a:latin typeface="Calibri"/>
            </a:endParaRPr>
          </a:p>
        </p:txBody>
      </p:sp>
      <p:sp>
        <p:nvSpPr>
          <p:cNvPr id="11" name="Οβάλ 10">
            <a:extLst>
              <a:ext uri="{FF2B5EF4-FFF2-40B4-BE49-F238E27FC236}">
                <a16:creationId xmlns:a16="http://schemas.microsoft.com/office/drawing/2014/main" id="{934B3276-2AC4-3215-AEC7-8215E0D6598A}"/>
              </a:ext>
            </a:extLst>
          </p:cNvPr>
          <p:cNvSpPr/>
          <p:nvPr/>
        </p:nvSpPr>
        <p:spPr>
          <a:xfrm>
            <a:off x="1981200" y="55563"/>
            <a:ext cx="1881188" cy="506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b="1" dirty="0">
                <a:solidFill>
                  <a:prstClr val="white"/>
                </a:solidFill>
                <a:latin typeface="Times New Roman" panose="02020603050405020304" pitchFamily="18" charset="0"/>
                <a:ea typeface="Times New Roman" panose="02020603050405020304" pitchFamily="18" charset="0"/>
              </a:rPr>
              <a:t>WCACD</a:t>
            </a:r>
            <a:endParaRPr lang="el-GR" dirty="0">
              <a:solidFill>
                <a:prstClr val="white"/>
              </a:solidFill>
              <a:latin typeface="Calibri"/>
            </a:endParaRPr>
          </a:p>
        </p:txBody>
      </p:sp>
      <p:sp>
        <p:nvSpPr>
          <p:cNvPr id="12" name="Οβάλ 11">
            <a:extLst>
              <a:ext uri="{FF2B5EF4-FFF2-40B4-BE49-F238E27FC236}">
                <a16:creationId xmlns:a16="http://schemas.microsoft.com/office/drawing/2014/main" id="{5AC86EE1-5418-A56D-AB91-238DB50E925B}"/>
              </a:ext>
            </a:extLst>
          </p:cNvPr>
          <p:cNvSpPr/>
          <p:nvPr/>
        </p:nvSpPr>
        <p:spPr>
          <a:xfrm>
            <a:off x="7315200" y="147638"/>
            <a:ext cx="3124200" cy="508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b-NO" altLang="el-GR" dirty="0">
                <a:solidFill>
                  <a:prstClr val="white"/>
                </a:solidFill>
                <a:latin typeface="Calibri"/>
                <a:cs typeface="Calibri" panose="020F0502020204030204" pitchFamily="34" charset="0"/>
              </a:rPr>
              <a:t>PSW in dementia care</a:t>
            </a:r>
            <a:endParaRPr lang="el-GR" dirty="0">
              <a:solidFill>
                <a:prstClr val="white"/>
              </a:solidFill>
              <a:latin typeface="Calibri"/>
            </a:endParaRPr>
          </a:p>
        </p:txBody>
      </p:sp>
      <p:sp>
        <p:nvSpPr>
          <p:cNvPr id="13" name="Οβάλ 12">
            <a:extLst>
              <a:ext uri="{FF2B5EF4-FFF2-40B4-BE49-F238E27FC236}">
                <a16:creationId xmlns:a16="http://schemas.microsoft.com/office/drawing/2014/main" id="{E77D299A-4158-98E4-3133-6049B413B23B}"/>
              </a:ext>
            </a:extLst>
          </p:cNvPr>
          <p:cNvSpPr/>
          <p:nvPr/>
        </p:nvSpPr>
        <p:spPr>
          <a:xfrm>
            <a:off x="1524001" y="2352676"/>
            <a:ext cx="2017713" cy="4873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black"/>
                </a:solidFill>
                <a:latin typeface="Times New Roman" panose="02020603050405020304" pitchFamily="18" charset="0"/>
                <a:ea typeface="Times New Roman" panose="02020603050405020304" pitchFamily="18" charset="0"/>
              </a:rPr>
              <a:t>INFOCARE</a:t>
            </a:r>
            <a:endParaRPr lang="el-GR" b="1" dirty="0">
              <a:solidFill>
                <a:prstClr val="black"/>
              </a:solidFill>
              <a:latin typeface="Calibri"/>
            </a:endParaRPr>
          </a:p>
        </p:txBody>
      </p:sp>
      <p:sp>
        <p:nvSpPr>
          <p:cNvPr id="31" name="Οβάλ 30">
            <a:extLst>
              <a:ext uri="{FF2B5EF4-FFF2-40B4-BE49-F238E27FC236}">
                <a16:creationId xmlns:a16="http://schemas.microsoft.com/office/drawing/2014/main" id="{0366E9C2-44AB-C9B4-2499-BD9853F58E55}"/>
              </a:ext>
            </a:extLst>
          </p:cNvPr>
          <p:cNvSpPr/>
          <p:nvPr/>
        </p:nvSpPr>
        <p:spPr>
          <a:xfrm>
            <a:off x="4327526" y="5918200"/>
            <a:ext cx="2638425" cy="5461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Times New Roman" panose="02020603050405020304" pitchFamily="18" charset="0"/>
                <a:ea typeface="Times New Roman" panose="02020603050405020304" pitchFamily="18" charset="0"/>
              </a:rPr>
              <a:t>Games4CoSkills</a:t>
            </a:r>
            <a:endParaRPr lang="el-GR" dirty="0">
              <a:solidFill>
                <a:prstClr val="white"/>
              </a:solidFill>
              <a:latin typeface="Calibri"/>
            </a:endParaRPr>
          </a:p>
        </p:txBody>
      </p:sp>
      <p:sp>
        <p:nvSpPr>
          <p:cNvPr id="33" name="Οβάλ 32">
            <a:extLst>
              <a:ext uri="{FF2B5EF4-FFF2-40B4-BE49-F238E27FC236}">
                <a16:creationId xmlns:a16="http://schemas.microsoft.com/office/drawing/2014/main" id="{EFD91D8E-68DA-31BD-079B-0963AC86B4A5}"/>
              </a:ext>
            </a:extLst>
          </p:cNvPr>
          <p:cNvSpPr/>
          <p:nvPr/>
        </p:nvSpPr>
        <p:spPr>
          <a:xfrm>
            <a:off x="1524000" y="3810001"/>
            <a:ext cx="2033588"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prstClr val="white"/>
                </a:solidFill>
                <a:latin typeface="Times New Roman" panose="02020603050405020304" pitchFamily="18" charset="0"/>
                <a:ea typeface="FreeSans"/>
              </a:rPr>
              <a:t>E</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L</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So</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M</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C</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I</a:t>
            </a:r>
            <a:endParaRPr lang="el-GR" dirty="0">
              <a:solidFill>
                <a:prstClr val="white"/>
              </a:solidFill>
              <a:latin typeface="Calibri"/>
            </a:endParaRPr>
          </a:p>
        </p:txBody>
      </p:sp>
      <p:sp>
        <p:nvSpPr>
          <p:cNvPr id="34" name="Οβάλ 33">
            <a:extLst>
              <a:ext uri="{FF2B5EF4-FFF2-40B4-BE49-F238E27FC236}">
                <a16:creationId xmlns:a16="http://schemas.microsoft.com/office/drawing/2014/main" id="{7574D4E9-6073-2113-0810-151F648DB830}"/>
              </a:ext>
            </a:extLst>
          </p:cNvPr>
          <p:cNvSpPr/>
          <p:nvPr/>
        </p:nvSpPr>
        <p:spPr>
          <a:xfrm>
            <a:off x="8991601" y="1746251"/>
            <a:ext cx="1552575" cy="55721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400" b="1" dirty="0">
              <a:solidFill>
                <a:prstClr val="black"/>
              </a:solidFill>
              <a:latin typeface="Calibri"/>
            </a:endParaRPr>
          </a:p>
          <a:p>
            <a:pPr algn="ctr" eaLnBrk="0" fontAlgn="base" hangingPunct="0">
              <a:spcBef>
                <a:spcPct val="0"/>
              </a:spcBef>
              <a:spcAft>
                <a:spcPct val="0"/>
              </a:spcAft>
              <a:defRPr/>
            </a:pPr>
            <a:r>
              <a:rPr lang="en-US" sz="1400" b="1" dirty="0">
                <a:solidFill>
                  <a:prstClr val="black"/>
                </a:solidFill>
                <a:latin typeface="Calibri"/>
              </a:rPr>
              <a:t>S.IN.CA.L.A</a:t>
            </a:r>
          </a:p>
          <a:p>
            <a:pPr algn="ctr" eaLnBrk="0" fontAlgn="base" hangingPunct="0">
              <a:spcBef>
                <a:spcPct val="0"/>
              </a:spcBef>
              <a:spcAft>
                <a:spcPct val="0"/>
              </a:spcAft>
              <a:defRPr/>
            </a:pPr>
            <a:endParaRPr lang="el-GR" dirty="0">
              <a:solidFill>
                <a:prstClr val="white"/>
              </a:solidFill>
              <a:latin typeface="Calibri"/>
            </a:endParaRPr>
          </a:p>
        </p:txBody>
      </p:sp>
      <p:sp>
        <p:nvSpPr>
          <p:cNvPr id="37" name="Οβάλ 36">
            <a:extLst>
              <a:ext uri="{FF2B5EF4-FFF2-40B4-BE49-F238E27FC236}">
                <a16:creationId xmlns:a16="http://schemas.microsoft.com/office/drawing/2014/main" id="{5A8F77CE-1B9B-0F40-25AF-9107E95CED9D}"/>
              </a:ext>
            </a:extLst>
          </p:cNvPr>
          <p:cNvSpPr/>
          <p:nvPr/>
        </p:nvSpPr>
        <p:spPr>
          <a:xfrm>
            <a:off x="7337425" y="5918200"/>
            <a:ext cx="1295400" cy="5461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black"/>
                </a:solidFill>
                <a:latin typeface="Calibri"/>
              </a:rPr>
              <a:t>PIA</a:t>
            </a:r>
            <a:endParaRPr lang="el-GR" b="1" dirty="0">
              <a:solidFill>
                <a:prstClr val="black"/>
              </a:solidFill>
              <a:latin typeface="Calibri"/>
            </a:endParaRPr>
          </a:p>
        </p:txBody>
      </p:sp>
      <p:sp>
        <p:nvSpPr>
          <p:cNvPr id="38" name="Οβάλ 37">
            <a:extLst>
              <a:ext uri="{FF2B5EF4-FFF2-40B4-BE49-F238E27FC236}">
                <a16:creationId xmlns:a16="http://schemas.microsoft.com/office/drawing/2014/main" id="{9E0DCC7F-996A-6AD4-CA64-765E0082CDB0}"/>
              </a:ext>
            </a:extLst>
          </p:cNvPr>
          <p:cNvSpPr/>
          <p:nvPr/>
        </p:nvSpPr>
        <p:spPr>
          <a:xfrm>
            <a:off x="1676400" y="712788"/>
            <a:ext cx="1835150" cy="506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err="1">
                <a:solidFill>
                  <a:prstClr val="white"/>
                </a:solidFill>
                <a:latin typeface="Calibri"/>
              </a:rPr>
              <a:t>Demlens</a:t>
            </a:r>
            <a:endParaRPr lang="el-GR" dirty="0">
              <a:solidFill>
                <a:prstClr val="white"/>
              </a:solidFill>
              <a:latin typeface="Calibri"/>
            </a:endParaRPr>
          </a:p>
        </p:txBody>
      </p:sp>
      <p:sp>
        <p:nvSpPr>
          <p:cNvPr id="39" name="Οβάλ 38">
            <a:extLst>
              <a:ext uri="{FF2B5EF4-FFF2-40B4-BE49-F238E27FC236}">
                <a16:creationId xmlns:a16="http://schemas.microsoft.com/office/drawing/2014/main" id="{B3EB3F52-5D5F-C87B-1FD5-08E46EDED0BC}"/>
              </a:ext>
            </a:extLst>
          </p:cNvPr>
          <p:cNvSpPr/>
          <p:nvPr/>
        </p:nvSpPr>
        <p:spPr>
          <a:xfrm>
            <a:off x="1524000" y="2987676"/>
            <a:ext cx="2484438" cy="4873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black"/>
                </a:solidFill>
                <a:latin typeface="Calibri"/>
              </a:rPr>
              <a:t>SYMPARASTASI</a:t>
            </a:r>
            <a:endParaRPr lang="el-GR" b="1" dirty="0">
              <a:solidFill>
                <a:prstClr val="black"/>
              </a:solidFill>
              <a:latin typeface="Calibri"/>
            </a:endParaRPr>
          </a:p>
        </p:txBody>
      </p:sp>
      <p:sp>
        <p:nvSpPr>
          <p:cNvPr id="40" name="Οβάλ 39">
            <a:extLst>
              <a:ext uri="{FF2B5EF4-FFF2-40B4-BE49-F238E27FC236}">
                <a16:creationId xmlns:a16="http://schemas.microsoft.com/office/drawing/2014/main" id="{62EC1FD6-6A11-AB3D-218B-B8EAB8EEEF7D}"/>
              </a:ext>
            </a:extLst>
          </p:cNvPr>
          <p:cNvSpPr/>
          <p:nvPr/>
        </p:nvSpPr>
        <p:spPr>
          <a:xfrm>
            <a:off x="3073400" y="5665788"/>
            <a:ext cx="1182688" cy="400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STRAP</a:t>
            </a:r>
            <a:endParaRPr lang="el-GR" dirty="0">
              <a:solidFill>
                <a:prstClr val="white"/>
              </a:solidFill>
              <a:latin typeface="Calibri"/>
            </a:endParaRPr>
          </a:p>
        </p:txBody>
      </p:sp>
    </p:spTree>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Box 2">
            <a:extLst>
              <a:ext uri="{FF2B5EF4-FFF2-40B4-BE49-F238E27FC236}">
                <a16:creationId xmlns:a16="http://schemas.microsoft.com/office/drawing/2014/main" id="{A2A30218-25DB-1251-CAC9-AE15D6C28780}"/>
              </a:ext>
            </a:extLst>
          </p:cNvPr>
          <p:cNvSpPr txBox="1">
            <a:spLocks noChangeArrowheads="1"/>
          </p:cNvSpPr>
          <p:nvPr/>
        </p:nvSpPr>
        <p:spPr bwMode="auto">
          <a:xfrm>
            <a:off x="1828800" y="5257800"/>
            <a:ext cx="8763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l-GR" sz="1800">
                <a:solidFill>
                  <a:srgbClr val="000000"/>
                </a:solidFill>
                <a:latin typeface="Cambria" panose="02040503050406030204" pitchFamily="18" charset="0"/>
                <a:cs typeface="Arial" panose="020B0604020202020204" pitchFamily="34" charset="0"/>
              </a:rPr>
              <a:t>Internet- based program “Symparastasi”: Psychoeducational and multicomponent education for the caregivers of patients with Mild Dementia </a:t>
            </a:r>
          </a:p>
          <a:p>
            <a:pPr eaLnBrk="0" fontAlgn="base" hangingPunct="0">
              <a:spcBef>
                <a:spcPct val="0"/>
              </a:spcBef>
              <a:spcAft>
                <a:spcPct val="0"/>
              </a:spcAft>
              <a:buNone/>
            </a:pPr>
            <a:endParaRPr lang="en-US" altLang="el-GR" sz="1800">
              <a:solidFill>
                <a:srgbClr val="000000"/>
              </a:solidFill>
              <a:latin typeface="Cambria" panose="02040503050406030204" pitchFamily="18" charset="0"/>
              <a:cs typeface="Arial" panose="020B0604020202020204" pitchFamily="34" charset="0"/>
            </a:endParaRPr>
          </a:p>
          <a:p>
            <a:pPr eaLnBrk="0" fontAlgn="base" hangingPunct="0">
              <a:spcBef>
                <a:spcPct val="0"/>
              </a:spcBef>
              <a:spcAft>
                <a:spcPct val="0"/>
              </a:spcAft>
              <a:buNone/>
            </a:pPr>
            <a:r>
              <a:rPr lang="en-US" altLang="el-GR" sz="1800">
                <a:solidFill>
                  <a:srgbClr val="000000"/>
                </a:solidFill>
                <a:latin typeface="Cambria" panose="02040503050406030204" pitchFamily="18" charset="0"/>
                <a:cs typeface="Arial" panose="020B0604020202020204" pitchFamily="34" charset="0"/>
              </a:rPr>
              <a:t>In collaboration with International University of Thessaloniki,   </a:t>
            </a:r>
            <a:r>
              <a:rPr lang="el-GR" altLang="el-GR" sz="1800">
                <a:solidFill>
                  <a:srgbClr val="000000"/>
                </a:solidFill>
                <a:latin typeface="Cambria" panose="02040503050406030204" pitchFamily="18" charset="0"/>
                <a:cs typeface="Arial" panose="020B0604020202020204" pitchFamily="34" charset="0"/>
              </a:rPr>
              <a:t>99,773.00 € </a:t>
            </a:r>
            <a:endParaRPr lang="en-US" altLang="el-GR" sz="1800">
              <a:solidFill>
                <a:srgbClr val="000000"/>
              </a:solidFill>
              <a:latin typeface="Cambria" panose="02040503050406030204" pitchFamily="18" charset="0"/>
              <a:cs typeface="Arial" panose="020B0604020202020204" pitchFamily="34" charset="0"/>
            </a:endParaRPr>
          </a:p>
          <a:p>
            <a:pPr eaLnBrk="0" fontAlgn="base" hangingPunct="0">
              <a:spcBef>
                <a:spcPct val="0"/>
              </a:spcBef>
              <a:spcAft>
                <a:spcPct val="0"/>
              </a:spcAft>
              <a:buNone/>
            </a:pPr>
            <a:r>
              <a:rPr lang="en-US" altLang="el-GR" sz="1800">
                <a:solidFill>
                  <a:srgbClr val="000000"/>
                </a:solidFill>
                <a:latin typeface="Cambria" panose="02040503050406030204" pitchFamily="18" charset="0"/>
                <a:cs typeface="Arial" panose="020B0604020202020204" pitchFamily="34" charset="0"/>
              </a:rPr>
              <a:t>Tatiana Dimitriou, postdoctor</a:t>
            </a:r>
            <a:r>
              <a:rPr lang="el-GR" altLang="el-GR" sz="1800">
                <a:solidFill>
                  <a:srgbClr val="000000"/>
                </a:solidFill>
                <a:latin typeface="Cambria" panose="02040503050406030204" pitchFamily="18" charset="0"/>
                <a:cs typeface="Arial" panose="020B0604020202020204" pitchFamily="34" charset="0"/>
              </a:rPr>
              <a:t>	</a:t>
            </a:r>
          </a:p>
          <a:p>
            <a:pPr eaLnBrk="0" fontAlgn="base" hangingPunct="0">
              <a:spcBef>
                <a:spcPct val="0"/>
              </a:spcBef>
              <a:spcAft>
                <a:spcPct val="0"/>
              </a:spcAft>
              <a:buNone/>
            </a:pPr>
            <a:r>
              <a:rPr lang="en-US" altLang="el-GR" sz="1800">
                <a:solidFill>
                  <a:srgbClr val="000000"/>
                </a:solidFill>
                <a:latin typeface="Cambria" panose="02040503050406030204" pitchFamily="18" charset="0"/>
                <a:cs typeface="Arial" panose="020B0604020202020204" pitchFamily="34" charset="0"/>
              </a:rPr>
              <a:t>	</a:t>
            </a:r>
          </a:p>
        </p:txBody>
      </p:sp>
      <p:pic>
        <p:nvPicPr>
          <p:cNvPr id="199683" name="Εικόνα 6">
            <a:extLst>
              <a:ext uri="{FF2B5EF4-FFF2-40B4-BE49-F238E27FC236}">
                <a16:creationId xmlns:a16="http://schemas.microsoft.com/office/drawing/2014/main" id="{84F5DF44-6DC8-C560-49C1-505BB3CAD1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066800"/>
            <a:ext cx="716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4" name="Εικόνα 5">
            <a:extLst>
              <a:ext uri="{FF2B5EF4-FFF2-40B4-BE49-F238E27FC236}">
                <a16:creationId xmlns:a16="http://schemas.microsoft.com/office/drawing/2014/main" id="{0DE0E5CD-BF3A-0BF1-26E7-6DF568C7B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1" y="3429000"/>
            <a:ext cx="5307013"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31 - Εικόνα" descr="Research-projects16.jpg">
            <a:extLst>
              <a:ext uri="{FF2B5EF4-FFF2-40B4-BE49-F238E27FC236}">
                <a16:creationId xmlns:a16="http://schemas.microsoft.com/office/drawing/2014/main" id="{02099BE5-B950-E36E-C2CE-C3C52E11AD56}"/>
              </a:ext>
            </a:extLst>
          </p:cNvPr>
          <p:cNvPicPr>
            <a:picLocks noChangeAspect="1"/>
          </p:cNvPicPr>
          <p:nvPr/>
        </p:nvPicPr>
        <p:blipFill>
          <a:blip r:embed="rId2">
            <a:lum bright="6000" contrast="12000"/>
          </a:blip>
          <a:stretch>
            <a:fillRect/>
          </a:stretch>
        </p:blipFill>
        <p:spPr>
          <a:xfrm>
            <a:off x="1489075" y="73025"/>
            <a:ext cx="9055100" cy="6629400"/>
          </a:xfrm>
          <a:prstGeom prst="rect">
            <a:avLst/>
          </a:prstGeom>
          <a:effectLst>
            <a:outerShdw blurRad="50800" dist="50800" dir="5400000" algn="ctr" rotWithShape="0">
              <a:srgbClr val="000000">
                <a:alpha val="75000"/>
              </a:srgbClr>
            </a:outerShdw>
          </a:effectLst>
        </p:spPr>
      </p:pic>
      <p:sp>
        <p:nvSpPr>
          <p:cNvPr id="198659" name="13 - TextBox">
            <a:extLst>
              <a:ext uri="{FF2B5EF4-FFF2-40B4-BE49-F238E27FC236}">
                <a16:creationId xmlns:a16="http://schemas.microsoft.com/office/drawing/2014/main" id="{963E7FD8-9A8F-FEAE-E2FE-231C3C6E3C79}"/>
              </a:ext>
            </a:extLst>
          </p:cNvPr>
          <p:cNvSpPr txBox="1">
            <a:spLocks noChangeArrowheads="1"/>
          </p:cNvSpPr>
          <p:nvPr/>
        </p:nvSpPr>
        <p:spPr bwMode="auto">
          <a:xfrm>
            <a:off x="5773739" y="2840039"/>
            <a:ext cx="644525"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l-GR" sz="1500" b="1">
                <a:solidFill>
                  <a:srgbClr val="4A452A"/>
                </a:solidFill>
                <a:latin typeface="Arial" panose="020B0604020202020204" pitchFamily="34" charset="0"/>
                <a:cs typeface="Arial" panose="020B0604020202020204" pitchFamily="34" charset="0"/>
              </a:rPr>
              <a:t>Research &amp; Projects</a:t>
            </a:r>
            <a:endParaRPr lang="el-GR" altLang="el-GR" sz="1500" b="1">
              <a:solidFill>
                <a:srgbClr val="000000"/>
              </a:solidFill>
              <a:latin typeface="Arial" panose="020B0604020202020204" pitchFamily="34" charset="0"/>
              <a:cs typeface="Arial" panose="020B0604020202020204" pitchFamily="34" charset="0"/>
            </a:endParaRPr>
          </a:p>
        </p:txBody>
      </p:sp>
      <p:sp>
        <p:nvSpPr>
          <p:cNvPr id="15" name="14 - Έλλειψη">
            <a:extLst>
              <a:ext uri="{FF2B5EF4-FFF2-40B4-BE49-F238E27FC236}">
                <a16:creationId xmlns:a16="http://schemas.microsoft.com/office/drawing/2014/main" id="{33969D1D-19B7-7905-C5DD-A5E3DE3658D6}"/>
              </a:ext>
            </a:extLst>
          </p:cNvPr>
          <p:cNvSpPr/>
          <p:nvPr/>
        </p:nvSpPr>
        <p:spPr>
          <a:xfrm>
            <a:off x="3457575" y="1017589"/>
            <a:ext cx="175418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DESCRIPA</a:t>
            </a:r>
            <a:endParaRPr lang="el-GR" dirty="0">
              <a:solidFill>
                <a:prstClr val="white"/>
              </a:solidFill>
              <a:latin typeface="Calibri"/>
            </a:endParaRPr>
          </a:p>
        </p:txBody>
      </p:sp>
      <p:sp>
        <p:nvSpPr>
          <p:cNvPr id="16" name="15 - Έλλειψη">
            <a:extLst>
              <a:ext uri="{FF2B5EF4-FFF2-40B4-BE49-F238E27FC236}">
                <a16:creationId xmlns:a16="http://schemas.microsoft.com/office/drawing/2014/main" id="{980CC851-AC10-1D3B-499B-BC4485C77B00}"/>
              </a:ext>
            </a:extLst>
          </p:cNvPr>
          <p:cNvSpPr/>
          <p:nvPr/>
        </p:nvSpPr>
        <p:spPr>
          <a:xfrm>
            <a:off x="4646614" y="393701"/>
            <a:ext cx="847725"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ICTUS</a:t>
            </a:r>
            <a:endParaRPr lang="el-GR" sz="1200" dirty="0">
              <a:solidFill>
                <a:prstClr val="white"/>
              </a:solidFill>
              <a:latin typeface="Calibri"/>
            </a:endParaRPr>
          </a:p>
        </p:txBody>
      </p:sp>
      <p:sp>
        <p:nvSpPr>
          <p:cNvPr id="17" name="16 - Έλλειψη">
            <a:extLst>
              <a:ext uri="{FF2B5EF4-FFF2-40B4-BE49-F238E27FC236}">
                <a16:creationId xmlns:a16="http://schemas.microsoft.com/office/drawing/2014/main" id="{ECF48A07-431A-3211-3A46-7E602B65CDA8}"/>
              </a:ext>
            </a:extLst>
          </p:cNvPr>
          <p:cNvSpPr/>
          <p:nvPr/>
        </p:nvSpPr>
        <p:spPr>
          <a:xfrm>
            <a:off x="6834188" y="911225"/>
            <a:ext cx="1166812" cy="74930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highlight>
                  <a:srgbClr val="0000FF"/>
                </a:highlight>
                <a:latin typeface="Calibri"/>
              </a:rPr>
              <a:t>ASPAD</a:t>
            </a:r>
            <a:endParaRPr lang="el-GR" dirty="0">
              <a:solidFill>
                <a:prstClr val="white"/>
              </a:solidFill>
              <a:highlight>
                <a:srgbClr val="0000FF"/>
              </a:highlight>
              <a:latin typeface="Calibri"/>
            </a:endParaRPr>
          </a:p>
        </p:txBody>
      </p:sp>
      <p:sp>
        <p:nvSpPr>
          <p:cNvPr id="18" name="17 - Έλλειψη">
            <a:extLst>
              <a:ext uri="{FF2B5EF4-FFF2-40B4-BE49-F238E27FC236}">
                <a16:creationId xmlns:a16="http://schemas.microsoft.com/office/drawing/2014/main" id="{2713C1BC-499F-737B-63E2-A2406611985F}"/>
              </a:ext>
            </a:extLst>
          </p:cNvPr>
          <p:cNvSpPr/>
          <p:nvPr/>
        </p:nvSpPr>
        <p:spPr>
          <a:xfrm>
            <a:off x="7904164" y="3697289"/>
            <a:ext cx="1925637" cy="8032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EhcoBUTLER</a:t>
            </a:r>
            <a:endParaRPr lang="el-GR" dirty="0">
              <a:solidFill>
                <a:prstClr val="white"/>
              </a:solidFill>
              <a:latin typeface="Calibri"/>
            </a:endParaRPr>
          </a:p>
        </p:txBody>
      </p:sp>
      <p:sp>
        <p:nvSpPr>
          <p:cNvPr id="19" name="18 - Έλλειψη">
            <a:extLst>
              <a:ext uri="{FF2B5EF4-FFF2-40B4-BE49-F238E27FC236}">
                <a16:creationId xmlns:a16="http://schemas.microsoft.com/office/drawing/2014/main" id="{67C59974-937E-C801-A3F8-932258FC5692}"/>
              </a:ext>
            </a:extLst>
          </p:cNvPr>
          <p:cNvSpPr/>
          <p:nvPr/>
        </p:nvSpPr>
        <p:spPr>
          <a:xfrm>
            <a:off x="7180263" y="5089525"/>
            <a:ext cx="1731962" cy="75088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Dem@care</a:t>
            </a:r>
            <a:endParaRPr lang="el-GR" dirty="0">
              <a:solidFill>
                <a:prstClr val="white"/>
              </a:solidFill>
              <a:latin typeface="Calibri"/>
            </a:endParaRPr>
          </a:p>
        </p:txBody>
      </p:sp>
      <p:sp>
        <p:nvSpPr>
          <p:cNvPr id="20" name="19 - Έλλειψη">
            <a:extLst>
              <a:ext uri="{FF2B5EF4-FFF2-40B4-BE49-F238E27FC236}">
                <a16:creationId xmlns:a16="http://schemas.microsoft.com/office/drawing/2014/main" id="{21C2634A-6A62-9349-33C8-94CB2405BA03}"/>
              </a:ext>
            </a:extLst>
          </p:cNvPr>
          <p:cNvSpPr/>
          <p:nvPr/>
        </p:nvSpPr>
        <p:spPr>
          <a:xfrm>
            <a:off x="6270626" y="4284663"/>
            <a:ext cx="227012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BIOMARK-APD</a:t>
            </a:r>
            <a:endParaRPr lang="el-GR" dirty="0">
              <a:solidFill>
                <a:prstClr val="white"/>
              </a:solidFill>
              <a:latin typeface="Calibri"/>
            </a:endParaRPr>
          </a:p>
        </p:txBody>
      </p:sp>
      <p:sp>
        <p:nvSpPr>
          <p:cNvPr id="21" name="20 - Έλλειψη">
            <a:extLst>
              <a:ext uri="{FF2B5EF4-FFF2-40B4-BE49-F238E27FC236}">
                <a16:creationId xmlns:a16="http://schemas.microsoft.com/office/drawing/2014/main" id="{3A77BC85-99CB-D151-BD5D-1F2F5A058CF9}"/>
              </a:ext>
            </a:extLst>
          </p:cNvPr>
          <p:cNvSpPr/>
          <p:nvPr/>
        </p:nvSpPr>
        <p:spPr>
          <a:xfrm>
            <a:off x="5105400" y="4398963"/>
            <a:ext cx="960438" cy="804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NILVAD</a:t>
            </a:r>
            <a:endParaRPr lang="el-GR" sz="1200" dirty="0">
              <a:solidFill>
                <a:prstClr val="white"/>
              </a:solidFill>
              <a:latin typeface="Calibri"/>
            </a:endParaRPr>
          </a:p>
        </p:txBody>
      </p:sp>
      <p:sp>
        <p:nvSpPr>
          <p:cNvPr id="22" name="21 - Έλλειψη">
            <a:extLst>
              <a:ext uri="{FF2B5EF4-FFF2-40B4-BE49-F238E27FC236}">
                <a16:creationId xmlns:a16="http://schemas.microsoft.com/office/drawing/2014/main" id="{CEF539B5-58B8-E330-F5DD-1E59E432A90C}"/>
              </a:ext>
            </a:extLst>
          </p:cNvPr>
          <p:cNvSpPr/>
          <p:nvPr/>
        </p:nvSpPr>
        <p:spPr>
          <a:xfrm>
            <a:off x="1763713" y="4916489"/>
            <a:ext cx="1947862"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Pharmacog</a:t>
            </a:r>
            <a:endParaRPr lang="el-GR" dirty="0">
              <a:solidFill>
                <a:prstClr val="white"/>
              </a:solidFill>
              <a:latin typeface="Calibri"/>
            </a:endParaRPr>
          </a:p>
        </p:txBody>
      </p:sp>
      <p:sp>
        <p:nvSpPr>
          <p:cNvPr id="23" name="22 - Έλλειψη">
            <a:extLst>
              <a:ext uri="{FF2B5EF4-FFF2-40B4-BE49-F238E27FC236}">
                <a16:creationId xmlns:a16="http://schemas.microsoft.com/office/drawing/2014/main" id="{DA33B648-A2A8-5632-787F-F1D25E9B0218}"/>
              </a:ext>
            </a:extLst>
          </p:cNvPr>
          <p:cNvSpPr/>
          <p:nvPr/>
        </p:nvSpPr>
        <p:spPr>
          <a:xfrm>
            <a:off x="2895600" y="4179888"/>
            <a:ext cx="1392238"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900" dirty="0">
                <a:solidFill>
                  <a:prstClr val="white"/>
                </a:solidFill>
                <a:latin typeface="Calibri"/>
              </a:rPr>
              <a:t>MIRAGE</a:t>
            </a:r>
            <a:endParaRPr lang="el-GR" sz="900" dirty="0">
              <a:solidFill>
                <a:prstClr val="white"/>
              </a:solidFill>
              <a:latin typeface="Calibri"/>
            </a:endParaRPr>
          </a:p>
        </p:txBody>
      </p:sp>
      <p:sp>
        <p:nvSpPr>
          <p:cNvPr id="24" name="23 - Έλλειψη">
            <a:extLst>
              <a:ext uri="{FF2B5EF4-FFF2-40B4-BE49-F238E27FC236}">
                <a16:creationId xmlns:a16="http://schemas.microsoft.com/office/drawing/2014/main" id="{E4B755F4-52CA-8467-BD33-0FF0258589DC}"/>
              </a:ext>
            </a:extLst>
          </p:cNvPr>
          <p:cNvSpPr/>
          <p:nvPr/>
        </p:nvSpPr>
        <p:spPr>
          <a:xfrm>
            <a:off x="8764589" y="2759076"/>
            <a:ext cx="1216025" cy="8032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AD-Gaming</a:t>
            </a:r>
            <a:endParaRPr lang="el-GR" sz="1200" dirty="0">
              <a:solidFill>
                <a:prstClr val="white"/>
              </a:solidFill>
              <a:latin typeface="Calibri"/>
            </a:endParaRPr>
          </a:p>
        </p:txBody>
      </p:sp>
      <p:sp>
        <p:nvSpPr>
          <p:cNvPr id="25" name="24 - Έλλειψη">
            <a:extLst>
              <a:ext uri="{FF2B5EF4-FFF2-40B4-BE49-F238E27FC236}">
                <a16:creationId xmlns:a16="http://schemas.microsoft.com/office/drawing/2014/main" id="{BA1FE356-466B-DA34-63FD-4E180C3C951F}"/>
              </a:ext>
            </a:extLst>
          </p:cNvPr>
          <p:cNvSpPr/>
          <p:nvPr/>
        </p:nvSpPr>
        <p:spPr>
          <a:xfrm>
            <a:off x="6096000" y="234951"/>
            <a:ext cx="769938" cy="69691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a:solidFill>
                  <a:prstClr val="white"/>
                </a:solidFill>
                <a:latin typeface="Calibri"/>
              </a:rPr>
              <a:t>SHARE</a:t>
            </a:r>
            <a:endParaRPr lang="el-GR" sz="1050" dirty="0">
              <a:solidFill>
                <a:prstClr val="white"/>
              </a:solidFill>
              <a:latin typeface="Calibri"/>
            </a:endParaRPr>
          </a:p>
        </p:txBody>
      </p:sp>
      <p:sp>
        <p:nvSpPr>
          <p:cNvPr id="26" name="25 - Έλλειψη">
            <a:extLst>
              <a:ext uri="{FF2B5EF4-FFF2-40B4-BE49-F238E27FC236}">
                <a16:creationId xmlns:a16="http://schemas.microsoft.com/office/drawing/2014/main" id="{DD1D68D8-19FE-0804-399C-2E65D43B4432}"/>
              </a:ext>
            </a:extLst>
          </p:cNvPr>
          <p:cNvSpPr/>
          <p:nvPr/>
        </p:nvSpPr>
        <p:spPr>
          <a:xfrm>
            <a:off x="9182101" y="4546601"/>
            <a:ext cx="849313"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err="1">
                <a:solidFill>
                  <a:prstClr val="white"/>
                </a:solidFill>
                <a:latin typeface="Calibri"/>
              </a:rPr>
              <a:t>Altoida</a:t>
            </a:r>
            <a:endParaRPr lang="el-GR" sz="1050" dirty="0">
              <a:solidFill>
                <a:prstClr val="white"/>
              </a:solidFill>
              <a:latin typeface="Calibri"/>
            </a:endParaRPr>
          </a:p>
        </p:txBody>
      </p:sp>
      <p:sp>
        <p:nvSpPr>
          <p:cNvPr id="27" name="26 - Έλλειψη">
            <a:extLst>
              <a:ext uri="{FF2B5EF4-FFF2-40B4-BE49-F238E27FC236}">
                <a16:creationId xmlns:a16="http://schemas.microsoft.com/office/drawing/2014/main" id="{4D40B050-234E-2AF8-9CFE-37CCE111AB6E}"/>
              </a:ext>
            </a:extLst>
          </p:cNvPr>
          <p:cNvSpPr/>
          <p:nvPr/>
        </p:nvSpPr>
        <p:spPr>
          <a:xfrm>
            <a:off x="3194050" y="3265489"/>
            <a:ext cx="106203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EDAR</a:t>
            </a:r>
            <a:endParaRPr lang="el-GR" dirty="0">
              <a:solidFill>
                <a:prstClr val="white"/>
              </a:solidFill>
              <a:latin typeface="Calibri"/>
            </a:endParaRPr>
          </a:p>
        </p:txBody>
      </p:sp>
      <p:sp>
        <p:nvSpPr>
          <p:cNvPr id="28" name="27 - Έλλειψη">
            <a:extLst>
              <a:ext uri="{FF2B5EF4-FFF2-40B4-BE49-F238E27FC236}">
                <a16:creationId xmlns:a16="http://schemas.microsoft.com/office/drawing/2014/main" id="{9B260ED4-FD33-C4BE-96D0-CBD710239FE4}"/>
              </a:ext>
            </a:extLst>
          </p:cNvPr>
          <p:cNvSpPr/>
          <p:nvPr/>
        </p:nvSpPr>
        <p:spPr>
          <a:xfrm>
            <a:off x="2438400" y="1608139"/>
            <a:ext cx="1689100" cy="69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ENIR</a:t>
            </a:r>
            <a:endParaRPr lang="el-GR" dirty="0">
              <a:solidFill>
                <a:prstClr val="white"/>
              </a:solidFill>
              <a:latin typeface="Calibri"/>
            </a:endParaRPr>
          </a:p>
        </p:txBody>
      </p:sp>
      <p:sp>
        <p:nvSpPr>
          <p:cNvPr id="29" name="28 - Έλλειψη">
            <a:extLst>
              <a:ext uri="{FF2B5EF4-FFF2-40B4-BE49-F238E27FC236}">
                <a16:creationId xmlns:a16="http://schemas.microsoft.com/office/drawing/2014/main" id="{B9D64A93-FCC9-3E5A-C176-F25F69FCE03D}"/>
              </a:ext>
            </a:extLst>
          </p:cNvPr>
          <p:cNvSpPr/>
          <p:nvPr/>
        </p:nvSpPr>
        <p:spPr>
          <a:xfrm>
            <a:off x="5302250" y="1106489"/>
            <a:ext cx="1677988" cy="55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Discover</a:t>
            </a:r>
            <a:endParaRPr lang="el-GR" sz="1200" dirty="0">
              <a:solidFill>
                <a:prstClr val="white"/>
              </a:solidFill>
              <a:latin typeface="Calibri"/>
            </a:endParaRPr>
          </a:p>
        </p:txBody>
      </p:sp>
      <p:sp>
        <p:nvSpPr>
          <p:cNvPr id="30" name="29 - Έλλειψη">
            <a:extLst>
              <a:ext uri="{FF2B5EF4-FFF2-40B4-BE49-F238E27FC236}">
                <a16:creationId xmlns:a16="http://schemas.microsoft.com/office/drawing/2014/main" id="{D21D95CE-4235-B407-BC4F-A057F2AB31A5}"/>
              </a:ext>
            </a:extLst>
          </p:cNvPr>
          <p:cNvSpPr/>
          <p:nvPr/>
        </p:nvSpPr>
        <p:spPr>
          <a:xfrm>
            <a:off x="6016625" y="5089525"/>
            <a:ext cx="10033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LLM</a:t>
            </a:r>
            <a:endParaRPr lang="el-GR" dirty="0">
              <a:solidFill>
                <a:prstClr val="white"/>
              </a:solidFill>
              <a:latin typeface="Calibri"/>
            </a:endParaRPr>
          </a:p>
        </p:txBody>
      </p:sp>
      <p:pic>
        <p:nvPicPr>
          <p:cNvPr id="198676" name="Picture 5">
            <a:extLst>
              <a:ext uri="{FF2B5EF4-FFF2-40B4-BE49-F238E27FC236}">
                <a16:creationId xmlns:a16="http://schemas.microsoft.com/office/drawing/2014/main" id="{CEC83803-08A6-DF25-6F30-94B33A1F1E1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338" y="2732089"/>
            <a:ext cx="14097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4 - Έλλειψη">
            <a:extLst>
              <a:ext uri="{FF2B5EF4-FFF2-40B4-BE49-F238E27FC236}">
                <a16:creationId xmlns:a16="http://schemas.microsoft.com/office/drawing/2014/main" id="{AC7B2865-5C84-5DE4-F07D-6D5C93D223FD}"/>
              </a:ext>
            </a:extLst>
          </p:cNvPr>
          <p:cNvSpPr/>
          <p:nvPr/>
        </p:nvSpPr>
        <p:spPr>
          <a:xfrm>
            <a:off x="7918450" y="917575"/>
            <a:ext cx="1911350" cy="75088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Caregivers-pro</a:t>
            </a:r>
            <a:endParaRPr lang="el-GR" dirty="0">
              <a:solidFill>
                <a:prstClr val="white"/>
              </a:solidFill>
              <a:latin typeface="Calibri"/>
            </a:endParaRPr>
          </a:p>
        </p:txBody>
      </p:sp>
      <p:sp>
        <p:nvSpPr>
          <p:cNvPr id="36" name="35 - Έλλειψη">
            <a:extLst>
              <a:ext uri="{FF2B5EF4-FFF2-40B4-BE49-F238E27FC236}">
                <a16:creationId xmlns:a16="http://schemas.microsoft.com/office/drawing/2014/main" id="{2F953BDD-3B21-3B74-8BA8-80ED5B79524C}"/>
              </a:ext>
            </a:extLst>
          </p:cNvPr>
          <p:cNvSpPr/>
          <p:nvPr/>
        </p:nvSpPr>
        <p:spPr>
          <a:xfrm>
            <a:off x="7864476" y="1822450"/>
            <a:ext cx="1363663" cy="7493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err="1">
                <a:solidFill>
                  <a:prstClr val="white"/>
                </a:solidFill>
                <a:latin typeface="Calibri"/>
              </a:rPr>
              <a:t>i</a:t>
            </a:r>
            <a:r>
              <a:rPr lang="en-US" sz="1200" dirty="0">
                <a:solidFill>
                  <a:prstClr val="white"/>
                </a:solidFill>
                <a:latin typeface="Calibri"/>
              </a:rPr>
              <a:t>-connect</a:t>
            </a:r>
            <a:endParaRPr lang="el-GR" sz="1200" dirty="0">
              <a:solidFill>
                <a:prstClr val="white"/>
              </a:solidFill>
              <a:latin typeface="Calibri"/>
            </a:endParaRPr>
          </a:p>
        </p:txBody>
      </p:sp>
      <p:sp>
        <p:nvSpPr>
          <p:cNvPr id="2" name="26 - Έλλειψη">
            <a:extLst>
              <a:ext uri="{FF2B5EF4-FFF2-40B4-BE49-F238E27FC236}">
                <a16:creationId xmlns:a16="http://schemas.microsoft.com/office/drawing/2014/main" id="{8F59EF42-557A-BD34-3296-DF24FA128377}"/>
              </a:ext>
            </a:extLst>
          </p:cNvPr>
          <p:cNvSpPr/>
          <p:nvPr/>
        </p:nvSpPr>
        <p:spPr>
          <a:xfrm>
            <a:off x="4608514" y="1671639"/>
            <a:ext cx="1436687" cy="75088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dirty="0">
                <a:solidFill>
                  <a:prstClr val="white"/>
                </a:solidFill>
                <a:latin typeface="Calibri"/>
              </a:rPr>
              <a:t>RECAGE</a:t>
            </a:r>
            <a:endParaRPr lang="el-GR" dirty="0">
              <a:solidFill>
                <a:prstClr val="white"/>
              </a:solidFill>
              <a:latin typeface="Calibri"/>
            </a:endParaRPr>
          </a:p>
        </p:txBody>
      </p:sp>
      <p:sp>
        <p:nvSpPr>
          <p:cNvPr id="3" name="26 - Έλλειψη">
            <a:extLst>
              <a:ext uri="{FF2B5EF4-FFF2-40B4-BE49-F238E27FC236}">
                <a16:creationId xmlns:a16="http://schemas.microsoft.com/office/drawing/2014/main" id="{EC11E8FD-8D70-6F52-1961-01E2B7EF7BCF}"/>
              </a:ext>
            </a:extLst>
          </p:cNvPr>
          <p:cNvSpPr/>
          <p:nvPr/>
        </p:nvSpPr>
        <p:spPr>
          <a:xfrm>
            <a:off x="6021388" y="1822450"/>
            <a:ext cx="1060450"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PILOT</a:t>
            </a:r>
            <a:endParaRPr lang="el-GR" dirty="0">
              <a:solidFill>
                <a:prstClr val="white"/>
              </a:solidFill>
              <a:latin typeface="Calibri"/>
            </a:endParaRPr>
          </a:p>
        </p:txBody>
      </p:sp>
      <p:sp>
        <p:nvSpPr>
          <p:cNvPr id="4" name="26 - Έλλειψη">
            <a:extLst>
              <a:ext uri="{FF2B5EF4-FFF2-40B4-BE49-F238E27FC236}">
                <a16:creationId xmlns:a16="http://schemas.microsoft.com/office/drawing/2014/main" id="{3201B77C-1BF3-34F3-711B-AB47C684C6F3}"/>
              </a:ext>
            </a:extLst>
          </p:cNvPr>
          <p:cNvSpPr/>
          <p:nvPr/>
        </p:nvSpPr>
        <p:spPr>
          <a:xfrm>
            <a:off x="6853239" y="3265489"/>
            <a:ext cx="1692275" cy="75088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black"/>
                </a:solidFill>
                <a:latin typeface="Calibri"/>
              </a:rPr>
              <a:t>DEMENTIA RIGHTS</a:t>
            </a:r>
            <a:endParaRPr lang="el-GR" dirty="0">
              <a:solidFill>
                <a:prstClr val="black"/>
              </a:solidFill>
              <a:latin typeface="Calibri"/>
            </a:endParaRPr>
          </a:p>
        </p:txBody>
      </p:sp>
      <p:sp>
        <p:nvSpPr>
          <p:cNvPr id="5" name="26 - Έλλειψη">
            <a:extLst>
              <a:ext uri="{FF2B5EF4-FFF2-40B4-BE49-F238E27FC236}">
                <a16:creationId xmlns:a16="http://schemas.microsoft.com/office/drawing/2014/main" id="{AFA35182-F14B-B853-8885-79132DC1B66F}"/>
              </a:ext>
            </a:extLst>
          </p:cNvPr>
          <p:cNvSpPr/>
          <p:nvPr/>
        </p:nvSpPr>
        <p:spPr>
          <a:xfrm>
            <a:off x="4579939" y="3662364"/>
            <a:ext cx="1436687" cy="75088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BRIDGE</a:t>
            </a:r>
            <a:endParaRPr lang="el-GR" dirty="0">
              <a:solidFill>
                <a:prstClr val="white"/>
              </a:solidFill>
              <a:latin typeface="Calibri"/>
            </a:endParaRPr>
          </a:p>
        </p:txBody>
      </p:sp>
      <p:sp>
        <p:nvSpPr>
          <p:cNvPr id="6" name="26 - Έλλειψη">
            <a:extLst>
              <a:ext uri="{FF2B5EF4-FFF2-40B4-BE49-F238E27FC236}">
                <a16:creationId xmlns:a16="http://schemas.microsoft.com/office/drawing/2014/main" id="{B2CF5ABE-1CA4-D2AB-FB81-EAFBFB892872}"/>
              </a:ext>
            </a:extLst>
          </p:cNvPr>
          <p:cNvSpPr/>
          <p:nvPr/>
        </p:nvSpPr>
        <p:spPr>
          <a:xfrm>
            <a:off x="3656014" y="2527300"/>
            <a:ext cx="1912937" cy="7508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black"/>
                </a:solidFill>
                <a:latin typeface="Calibri"/>
              </a:rPr>
              <a:t>STORY2 REMEMBER</a:t>
            </a:r>
            <a:endParaRPr lang="el-GR" dirty="0">
              <a:solidFill>
                <a:prstClr val="black"/>
              </a:solidFill>
              <a:latin typeface="Calibri"/>
            </a:endParaRPr>
          </a:p>
        </p:txBody>
      </p:sp>
      <p:sp>
        <p:nvSpPr>
          <p:cNvPr id="7" name="26 - Έλλειψη">
            <a:extLst>
              <a:ext uri="{FF2B5EF4-FFF2-40B4-BE49-F238E27FC236}">
                <a16:creationId xmlns:a16="http://schemas.microsoft.com/office/drawing/2014/main" id="{286B9ABD-6427-D74C-2FCB-8BF9149EA643}"/>
              </a:ext>
            </a:extLst>
          </p:cNvPr>
          <p:cNvSpPr/>
          <p:nvPr/>
        </p:nvSpPr>
        <p:spPr>
          <a:xfrm>
            <a:off x="6965950" y="2355850"/>
            <a:ext cx="14097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RADAR</a:t>
            </a:r>
            <a:endParaRPr lang="el-GR" dirty="0">
              <a:solidFill>
                <a:prstClr val="white"/>
              </a:solidFill>
              <a:latin typeface="Calibri"/>
            </a:endParaRPr>
          </a:p>
        </p:txBody>
      </p:sp>
      <p:sp>
        <p:nvSpPr>
          <p:cNvPr id="8" name="26 - Έλλειψη">
            <a:extLst>
              <a:ext uri="{FF2B5EF4-FFF2-40B4-BE49-F238E27FC236}">
                <a16:creationId xmlns:a16="http://schemas.microsoft.com/office/drawing/2014/main" id="{D027FC3B-9BB1-A361-9756-571F52360616}"/>
              </a:ext>
            </a:extLst>
          </p:cNvPr>
          <p:cNvSpPr/>
          <p:nvPr/>
        </p:nvSpPr>
        <p:spPr>
          <a:xfrm>
            <a:off x="4119564" y="5089525"/>
            <a:ext cx="118268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EPIONI</a:t>
            </a:r>
            <a:endParaRPr lang="el-GR" dirty="0">
              <a:solidFill>
                <a:prstClr val="white"/>
              </a:solidFill>
              <a:latin typeface="Calibri"/>
            </a:endParaRPr>
          </a:p>
        </p:txBody>
      </p:sp>
      <p:sp>
        <p:nvSpPr>
          <p:cNvPr id="9" name="Οβάλ 8">
            <a:extLst>
              <a:ext uri="{FF2B5EF4-FFF2-40B4-BE49-F238E27FC236}">
                <a16:creationId xmlns:a16="http://schemas.microsoft.com/office/drawing/2014/main" id="{E65F6691-DB18-4FC4-AD2E-697519AD5E32}"/>
              </a:ext>
            </a:extLst>
          </p:cNvPr>
          <p:cNvSpPr/>
          <p:nvPr/>
        </p:nvSpPr>
        <p:spPr>
          <a:xfrm>
            <a:off x="8540750" y="5626100"/>
            <a:ext cx="1670050"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DEMLENS</a:t>
            </a:r>
            <a:endParaRPr lang="el-GR" dirty="0">
              <a:solidFill>
                <a:prstClr val="white"/>
              </a:solidFill>
              <a:latin typeface="Calibri"/>
            </a:endParaRPr>
          </a:p>
        </p:txBody>
      </p:sp>
      <p:sp>
        <p:nvSpPr>
          <p:cNvPr id="10" name="Οβάλ 9">
            <a:extLst>
              <a:ext uri="{FF2B5EF4-FFF2-40B4-BE49-F238E27FC236}">
                <a16:creationId xmlns:a16="http://schemas.microsoft.com/office/drawing/2014/main" id="{41DF9078-AC4F-143E-7B76-3B8425319F5A}"/>
              </a:ext>
            </a:extLst>
          </p:cNvPr>
          <p:cNvSpPr/>
          <p:nvPr/>
        </p:nvSpPr>
        <p:spPr>
          <a:xfrm>
            <a:off x="1592264" y="6065838"/>
            <a:ext cx="1881187" cy="5461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dirty="0" err="1">
                <a:solidFill>
                  <a:prstClr val="black"/>
                </a:solidFill>
                <a:latin typeface="Calibri"/>
              </a:rPr>
              <a:t>Υποστηρί</a:t>
            </a:r>
            <a:r>
              <a:rPr lang="en-US" dirty="0">
                <a:solidFill>
                  <a:prstClr val="black"/>
                </a:solidFill>
                <a:latin typeface="Calibri"/>
              </a:rPr>
              <a:t>Z</a:t>
            </a:r>
            <a:r>
              <a:rPr lang="el-GR" dirty="0">
                <a:solidFill>
                  <a:prstClr val="black"/>
                </a:solidFill>
                <a:latin typeface="Calibri"/>
              </a:rPr>
              <a:t>Ω</a:t>
            </a:r>
            <a:r>
              <a:rPr lang="en-US" dirty="0">
                <a:solidFill>
                  <a:prstClr val="black"/>
                </a:solidFill>
                <a:latin typeface="Calibri"/>
              </a:rPr>
              <a:t>SUPPORT</a:t>
            </a:r>
            <a:endParaRPr lang="el-GR" dirty="0">
              <a:solidFill>
                <a:prstClr val="black"/>
              </a:solidFill>
              <a:latin typeface="Calibri"/>
            </a:endParaRPr>
          </a:p>
        </p:txBody>
      </p:sp>
      <p:sp>
        <p:nvSpPr>
          <p:cNvPr id="11" name="Οβάλ 10">
            <a:extLst>
              <a:ext uri="{FF2B5EF4-FFF2-40B4-BE49-F238E27FC236}">
                <a16:creationId xmlns:a16="http://schemas.microsoft.com/office/drawing/2014/main" id="{934B3276-2AC4-3215-AEC7-8215E0D6598A}"/>
              </a:ext>
            </a:extLst>
          </p:cNvPr>
          <p:cNvSpPr/>
          <p:nvPr/>
        </p:nvSpPr>
        <p:spPr>
          <a:xfrm>
            <a:off x="1981200" y="55563"/>
            <a:ext cx="1881188" cy="506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b="1" dirty="0">
                <a:solidFill>
                  <a:prstClr val="white"/>
                </a:solidFill>
                <a:latin typeface="Times New Roman" panose="02020603050405020304" pitchFamily="18" charset="0"/>
                <a:ea typeface="Times New Roman" panose="02020603050405020304" pitchFamily="18" charset="0"/>
              </a:rPr>
              <a:t>WCACD</a:t>
            </a:r>
            <a:endParaRPr lang="el-GR" dirty="0">
              <a:solidFill>
                <a:prstClr val="white"/>
              </a:solidFill>
              <a:latin typeface="Calibri"/>
            </a:endParaRPr>
          </a:p>
        </p:txBody>
      </p:sp>
      <p:sp>
        <p:nvSpPr>
          <p:cNvPr id="12" name="Οβάλ 11">
            <a:extLst>
              <a:ext uri="{FF2B5EF4-FFF2-40B4-BE49-F238E27FC236}">
                <a16:creationId xmlns:a16="http://schemas.microsoft.com/office/drawing/2014/main" id="{5AC86EE1-5418-A56D-AB91-238DB50E925B}"/>
              </a:ext>
            </a:extLst>
          </p:cNvPr>
          <p:cNvSpPr/>
          <p:nvPr/>
        </p:nvSpPr>
        <p:spPr>
          <a:xfrm>
            <a:off x="7315200" y="147638"/>
            <a:ext cx="3124200" cy="508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b-NO" altLang="el-GR" dirty="0">
                <a:solidFill>
                  <a:prstClr val="white"/>
                </a:solidFill>
                <a:latin typeface="Calibri"/>
                <a:cs typeface="Calibri" panose="020F0502020204030204" pitchFamily="34" charset="0"/>
              </a:rPr>
              <a:t>PSW in dementia care</a:t>
            </a:r>
            <a:endParaRPr lang="el-GR" dirty="0">
              <a:solidFill>
                <a:prstClr val="white"/>
              </a:solidFill>
              <a:latin typeface="Calibri"/>
            </a:endParaRPr>
          </a:p>
        </p:txBody>
      </p:sp>
      <p:sp>
        <p:nvSpPr>
          <p:cNvPr id="13" name="Οβάλ 12">
            <a:extLst>
              <a:ext uri="{FF2B5EF4-FFF2-40B4-BE49-F238E27FC236}">
                <a16:creationId xmlns:a16="http://schemas.microsoft.com/office/drawing/2014/main" id="{E77D299A-4158-98E4-3133-6049B413B23B}"/>
              </a:ext>
            </a:extLst>
          </p:cNvPr>
          <p:cNvSpPr/>
          <p:nvPr/>
        </p:nvSpPr>
        <p:spPr>
          <a:xfrm>
            <a:off x="1524001" y="2352676"/>
            <a:ext cx="2017713" cy="4873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black"/>
                </a:solidFill>
                <a:latin typeface="Times New Roman" panose="02020603050405020304" pitchFamily="18" charset="0"/>
                <a:ea typeface="Times New Roman" panose="02020603050405020304" pitchFamily="18" charset="0"/>
              </a:rPr>
              <a:t>INFOCARE</a:t>
            </a:r>
            <a:endParaRPr lang="el-GR" b="1" dirty="0">
              <a:solidFill>
                <a:prstClr val="black"/>
              </a:solidFill>
              <a:latin typeface="Calibri"/>
            </a:endParaRPr>
          </a:p>
        </p:txBody>
      </p:sp>
      <p:sp>
        <p:nvSpPr>
          <p:cNvPr id="31" name="Οβάλ 30">
            <a:extLst>
              <a:ext uri="{FF2B5EF4-FFF2-40B4-BE49-F238E27FC236}">
                <a16:creationId xmlns:a16="http://schemas.microsoft.com/office/drawing/2014/main" id="{0366E9C2-44AB-C9B4-2499-BD9853F58E55}"/>
              </a:ext>
            </a:extLst>
          </p:cNvPr>
          <p:cNvSpPr/>
          <p:nvPr/>
        </p:nvSpPr>
        <p:spPr>
          <a:xfrm>
            <a:off x="4327526" y="5918200"/>
            <a:ext cx="2638425" cy="5461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schemeClr val="tx1"/>
                </a:solidFill>
                <a:latin typeface="Times New Roman" panose="02020603050405020304" pitchFamily="18" charset="0"/>
                <a:ea typeface="Times New Roman" panose="02020603050405020304" pitchFamily="18" charset="0"/>
              </a:rPr>
              <a:t>Games4CoSkills</a:t>
            </a:r>
            <a:endParaRPr lang="el-GR" dirty="0">
              <a:solidFill>
                <a:schemeClr val="tx1"/>
              </a:solidFill>
              <a:latin typeface="Calibri"/>
            </a:endParaRPr>
          </a:p>
        </p:txBody>
      </p:sp>
      <p:sp>
        <p:nvSpPr>
          <p:cNvPr id="33" name="Οβάλ 32">
            <a:extLst>
              <a:ext uri="{FF2B5EF4-FFF2-40B4-BE49-F238E27FC236}">
                <a16:creationId xmlns:a16="http://schemas.microsoft.com/office/drawing/2014/main" id="{EFD91D8E-68DA-31BD-079B-0963AC86B4A5}"/>
              </a:ext>
            </a:extLst>
          </p:cNvPr>
          <p:cNvSpPr/>
          <p:nvPr/>
        </p:nvSpPr>
        <p:spPr>
          <a:xfrm>
            <a:off x="1524000" y="3810001"/>
            <a:ext cx="2033588"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prstClr val="white"/>
                </a:solidFill>
                <a:latin typeface="Times New Roman" panose="02020603050405020304" pitchFamily="18" charset="0"/>
                <a:ea typeface="FreeSans"/>
              </a:rPr>
              <a:t>E</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L</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So</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M</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C</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I</a:t>
            </a:r>
            <a:endParaRPr lang="el-GR" dirty="0">
              <a:solidFill>
                <a:prstClr val="white"/>
              </a:solidFill>
              <a:latin typeface="Calibri"/>
            </a:endParaRPr>
          </a:p>
        </p:txBody>
      </p:sp>
      <p:sp>
        <p:nvSpPr>
          <p:cNvPr id="34" name="Οβάλ 33">
            <a:extLst>
              <a:ext uri="{FF2B5EF4-FFF2-40B4-BE49-F238E27FC236}">
                <a16:creationId xmlns:a16="http://schemas.microsoft.com/office/drawing/2014/main" id="{7574D4E9-6073-2113-0810-151F648DB830}"/>
              </a:ext>
            </a:extLst>
          </p:cNvPr>
          <p:cNvSpPr/>
          <p:nvPr/>
        </p:nvSpPr>
        <p:spPr>
          <a:xfrm>
            <a:off x="8991601" y="1746251"/>
            <a:ext cx="1552575" cy="55721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400" b="1" dirty="0">
              <a:solidFill>
                <a:prstClr val="black"/>
              </a:solidFill>
              <a:latin typeface="Calibri"/>
            </a:endParaRPr>
          </a:p>
          <a:p>
            <a:pPr algn="ctr" eaLnBrk="0" fontAlgn="base" hangingPunct="0">
              <a:spcBef>
                <a:spcPct val="0"/>
              </a:spcBef>
              <a:spcAft>
                <a:spcPct val="0"/>
              </a:spcAft>
              <a:defRPr/>
            </a:pPr>
            <a:r>
              <a:rPr lang="en-US" sz="1400" b="1" dirty="0">
                <a:solidFill>
                  <a:prstClr val="black"/>
                </a:solidFill>
                <a:latin typeface="Calibri"/>
              </a:rPr>
              <a:t>S.IN.CA.L.A</a:t>
            </a:r>
          </a:p>
          <a:p>
            <a:pPr algn="ctr" eaLnBrk="0" fontAlgn="base" hangingPunct="0">
              <a:spcBef>
                <a:spcPct val="0"/>
              </a:spcBef>
              <a:spcAft>
                <a:spcPct val="0"/>
              </a:spcAft>
              <a:defRPr/>
            </a:pPr>
            <a:endParaRPr lang="el-GR" dirty="0">
              <a:solidFill>
                <a:prstClr val="white"/>
              </a:solidFill>
              <a:latin typeface="Calibri"/>
            </a:endParaRPr>
          </a:p>
        </p:txBody>
      </p:sp>
      <p:sp>
        <p:nvSpPr>
          <p:cNvPr id="37" name="Οβάλ 36">
            <a:extLst>
              <a:ext uri="{FF2B5EF4-FFF2-40B4-BE49-F238E27FC236}">
                <a16:creationId xmlns:a16="http://schemas.microsoft.com/office/drawing/2014/main" id="{5A8F77CE-1B9B-0F40-25AF-9107E95CED9D}"/>
              </a:ext>
            </a:extLst>
          </p:cNvPr>
          <p:cNvSpPr/>
          <p:nvPr/>
        </p:nvSpPr>
        <p:spPr>
          <a:xfrm>
            <a:off x="7337425" y="5918200"/>
            <a:ext cx="1295400" cy="5461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black"/>
                </a:solidFill>
                <a:latin typeface="Calibri"/>
              </a:rPr>
              <a:t>PIA</a:t>
            </a:r>
            <a:endParaRPr lang="el-GR" b="1" dirty="0">
              <a:solidFill>
                <a:prstClr val="black"/>
              </a:solidFill>
              <a:latin typeface="Calibri"/>
            </a:endParaRPr>
          </a:p>
        </p:txBody>
      </p:sp>
      <p:sp>
        <p:nvSpPr>
          <p:cNvPr id="38" name="Οβάλ 37">
            <a:extLst>
              <a:ext uri="{FF2B5EF4-FFF2-40B4-BE49-F238E27FC236}">
                <a16:creationId xmlns:a16="http://schemas.microsoft.com/office/drawing/2014/main" id="{9E0DCC7F-996A-6AD4-CA64-765E0082CDB0}"/>
              </a:ext>
            </a:extLst>
          </p:cNvPr>
          <p:cNvSpPr/>
          <p:nvPr/>
        </p:nvSpPr>
        <p:spPr>
          <a:xfrm>
            <a:off x="1676400" y="712788"/>
            <a:ext cx="1835150" cy="506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err="1">
                <a:solidFill>
                  <a:prstClr val="white"/>
                </a:solidFill>
                <a:latin typeface="Calibri"/>
              </a:rPr>
              <a:t>Demlens</a:t>
            </a:r>
            <a:endParaRPr lang="el-GR" dirty="0">
              <a:solidFill>
                <a:prstClr val="white"/>
              </a:solidFill>
              <a:latin typeface="Calibri"/>
            </a:endParaRPr>
          </a:p>
        </p:txBody>
      </p:sp>
      <p:sp>
        <p:nvSpPr>
          <p:cNvPr id="39" name="Οβάλ 38">
            <a:extLst>
              <a:ext uri="{FF2B5EF4-FFF2-40B4-BE49-F238E27FC236}">
                <a16:creationId xmlns:a16="http://schemas.microsoft.com/office/drawing/2014/main" id="{B3EB3F52-5D5F-C87B-1FD5-08E46EDED0BC}"/>
              </a:ext>
            </a:extLst>
          </p:cNvPr>
          <p:cNvSpPr/>
          <p:nvPr/>
        </p:nvSpPr>
        <p:spPr>
          <a:xfrm>
            <a:off x="1524000" y="2987676"/>
            <a:ext cx="2484438" cy="4873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black"/>
                </a:solidFill>
                <a:latin typeface="Calibri"/>
              </a:rPr>
              <a:t>SYMPARASTASI</a:t>
            </a:r>
            <a:endParaRPr lang="el-GR" b="1" dirty="0">
              <a:solidFill>
                <a:prstClr val="black"/>
              </a:solidFill>
              <a:latin typeface="Calibri"/>
            </a:endParaRPr>
          </a:p>
        </p:txBody>
      </p:sp>
      <p:sp>
        <p:nvSpPr>
          <p:cNvPr id="40" name="Οβάλ 39">
            <a:extLst>
              <a:ext uri="{FF2B5EF4-FFF2-40B4-BE49-F238E27FC236}">
                <a16:creationId xmlns:a16="http://schemas.microsoft.com/office/drawing/2014/main" id="{62EC1FD6-6A11-AB3D-218B-B8EAB8EEEF7D}"/>
              </a:ext>
            </a:extLst>
          </p:cNvPr>
          <p:cNvSpPr/>
          <p:nvPr/>
        </p:nvSpPr>
        <p:spPr>
          <a:xfrm>
            <a:off x="3073400" y="5665788"/>
            <a:ext cx="1182688" cy="4000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STRAP</a:t>
            </a:r>
            <a:endParaRPr lang="el-GR" dirty="0">
              <a:solidFill>
                <a:prstClr val="white"/>
              </a:solidFill>
              <a:latin typeface="Calibri"/>
            </a:endParaRPr>
          </a:p>
        </p:txBody>
      </p:sp>
    </p:spTree>
    <p:extLst>
      <p:ext uri="{BB962C8B-B14F-4D97-AF65-F5344CB8AC3E}">
        <p14:creationId xmlns:p14="http://schemas.microsoft.com/office/powerpoint/2010/main" val="4187324619"/>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pPr algn="ctr"/>
            <a:r>
              <a:rPr lang="el-GR" altLang="el-GR" sz="3000" b="1" dirty="0">
                <a:solidFill>
                  <a:srgbClr val="FF0000"/>
                </a:solidFill>
                <a:latin typeface="Arial" panose="020B0604020202020204" pitchFamily="34" charset="0"/>
                <a:cs typeface="Arial" panose="020B0604020202020204" pitchFamily="34" charset="0"/>
              </a:rPr>
              <a:t>Παιχνίδι για Κινητά για Ανάπτυξη Νοητικών Δεξιοτήτων</a:t>
            </a:r>
            <a:br>
              <a:rPr lang="el-GR" altLang="el-GR" sz="3000" b="1" dirty="0">
                <a:solidFill>
                  <a:srgbClr val="FF0000"/>
                </a:solidFill>
                <a:latin typeface="Arial" panose="020B0604020202020204" pitchFamily="34" charset="0"/>
                <a:cs typeface="Arial" panose="020B0604020202020204" pitchFamily="34" charset="0"/>
              </a:rPr>
            </a:br>
            <a:r>
              <a:rPr lang="el-GR" altLang="el-GR" sz="3000" b="1" dirty="0">
                <a:solidFill>
                  <a:srgbClr val="FF0000"/>
                </a:solidFill>
                <a:latin typeface="Arial" panose="020B0604020202020204" pitchFamily="34" charset="0"/>
                <a:cs typeface="Arial" panose="020B0604020202020204" pitchFamily="34" charset="0"/>
              </a:rPr>
              <a:t>και Διδασκαλία Εννοιών για Ενήλικες με Νοητικές Δυσκολίες</a:t>
            </a:r>
            <a:br>
              <a:rPr lang="en-US" altLang="el-GR" sz="3000" b="1" dirty="0">
                <a:solidFill>
                  <a:srgbClr val="FF0000"/>
                </a:solidFill>
                <a:latin typeface="Arial" panose="020B0604020202020204" pitchFamily="34" charset="0"/>
                <a:cs typeface="Arial" panose="020B0604020202020204" pitchFamily="34" charset="0"/>
              </a:rPr>
            </a:br>
            <a:r>
              <a:rPr lang="tr-TR" altLang="en-US" sz="3200" b="1" dirty="0">
                <a:solidFill>
                  <a:srgbClr val="FF0000"/>
                </a:solidFill>
                <a:latin typeface="Arial" panose="020B0604020202020204" pitchFamily="34" charset="0"/>
              </a:rPr>
              <a:t>Game4CoSkills</a:t>
            </a:r>
            <a:br>
              <a:rPr lang="en-GB" altLang="en-US" sz="3200" b="1" dirty="0">
                <a:latin typeface="Arial" panose="020B0604020202020204" pitchFamily="34" charset="0"/>
              </a:rPr>
            </a:br>
            <a:endParaRPr lang="el-GR" sz="3000" dirty="0"/>
          </a:p>
        </p:txBody>
      </p:sp>
      <p:sp>
        <p:nvSpPr>
          <p:cNvPr id="3" name="Θέση περιεχομένου 2"/>
          <p:cNvSpPr>
            <a:spLocks noGrp="1"/>
          </p:cNvSpPr>
          <p:nvPr>
            <p:ph idx="1"/>
          </p:nvPr>
        </p:nvSpPr>
        <p:spPr>
          <a:xfrm>
            <a:off x="397525" y="1690688"/>
            <a:ext cx="10515600" cy="4351338"/>
          </a:xfrm>
        </p:spPr>
        <p:txBody>
          <a:bodyPr>
            <a:normAutofit fontScale="92500" lnSpcReduction="10000"/>
          </a:bodyPr>
          <a:lstStyle/>
          <a:p>
            <a:r>
              <a:rPr lang="el-GR" dirty="0">
                <a:latin typeface="Arial" panose="020B0604020202020204" pitchFamily="34" charset="0"/>
                <a:cs typeface="Arial" panose="020B0604020202020204" pitchFamily="34" charset="0"/>
              </a:rPr>
              <a:t>Δεκέμβριος</a:t>
            </a:r>
            <a:r>
              <a:rPr lang="en-US" dirty="0">
                <a:latin typeface="Arial" panose="020B0604020202020204" pitchFamily="34" charset="0"/>
                <a:cs typeface="Arial" panose="020B0604020202020204" pitchFamily="34" charset="0"/>
              </a:rPr>
              <a:t> 2021 – </a:t>
            </a:r>
            <a:r>
              <a:rPr lang="el-GR" dirty="0">
                <a:latin typeface="Arial" panose="020B0604020202020204" pitchFamily="34" charset="0"/>
                <a:cs typeface="Arial" panose="020B0604020202020204" pitchFamily="34" charset="0"/>
              </a:rPr>
              <a:t>Δεκέμβριος</a:t>
            </a:r>
            <a:r>
              <a:rPr lang="en-US" dirty="0">
                <a:latin typeface="Arial" panose="020B0604020202020204" pitchFamily="34" charset="0"/>
                <a:cs typeface="Arial" panose="020B0604020202020204" pitchFamily="34" charset="0"/>
              </a:rPr>
              <a:t> 2023</a:t>
            </a:r>
          </a:p>
          <a:p>
            <a:endParaRPr lang="en-US" dirty="0">
              <a:latin typeface="Arial" panose="020B0604020202020204" pitchFamily="34" charset="0"/>
              <a:cs typeface="Arial" panose="020B0604020202020204" pitchFamily="34" charset="0"/>
            </a:endParaRPr>
          </a:p>
          <a:p>
            <a:pPr marL="0" indent="0">
              <a:buNone/>
            </a:pPr>
            <a:r>
              <a:rPr lang="en-US" b="1" dirty="0">
                <a:solidFill>
                  <a:srgbClr val="FF0000"/>
                </a:solidFill>
                <a:latin typeface="Arial" panose="020B0604020202020204" pitchFamily="34" charset="0"/>
                <a:cs typeface="Arial" panose="020B0604020202020204" pitchFamily="34" charset="0"/>
              </a:rPr>
              <a:t>  </a:t>
            </a:r>
            <a:r>
              <a:rPr lang="el-GR" b="1" dirty="0">
                <a:solidFill>
                  <a:srgbClr val="FF0000"/>
                </a:solidFill>
                <a:latin typeface="Arial" panose="020B0604020202020204" pitchFamily="34" charset="0"/>
                <a:cs typeface="Arial" panose="020B0604020202020204" pitchFamily="34" charset="0"/>
              </a:rPr>
              <a:t>Στόχοι</a:t>
            </a:r>
            <a:endParaRPr lang="en-US" b="1" dirty="0">
              <a:solidFill>
                <a:srgbClr val="FF0000"/>
              </a:solidFill>
              <a:latin typeface="Arial" panose="020B0604020202020204" pitchFamily="34" charset="0"/>
              <a:cs typeface="Arial" panose="020B0604020202020204" pitchFamily="34" charset="0"/>
            </a:endParaRPr>
          </a:p>
          <a:p>
            <a:r>
              <a:rPr lang="el-GR" dirty="0"/>
              <a:t>Η </a:t>
            </a:r>
            <a:r>
              <a:rPr lang="el-GR" b="1" dirty="0">
                <a:solidFill>
                  <a:srgbClr val="00B050"/>
                </a:solidFill>
              </a:rPr>
              <a:t>βελτίωση</a:t>
            </a:r>
            <a:r>
              <a:rPr lang="el-GR" dirty="0"/>
              <a:t> των νοητικών δεξιοτήτων των ενηλίκων με νοητικές δυσλειτουργίες. </a:t>
            </a:r>
            <a:endParaRPr lang="en-US" b="1" dirty="0">
              <a:solidFill>
                <a:srgbClr val="FF0000"/>
              </a:solidFill>
              <a:latin typeface="Arial" panose="020B0604020202020204" pitchFamily="34" charset="0"/>
              <a:cs typeface="Arial" panose="020B0604020202020204" pitchFamily="34" charset="0"/>
            </a:endParaRPr>
          </a:p>
          <a:p>
            <a:r>
              <a:rPr lang="el-GR" dirty="0"/>
              <a:t>Η </a:t>
            </a:r>
            <a:r>
              <a:rPr lang="el-GR" b="1" dirty="0">
                <a:solidFill>
                  <a:srgbClr val="00B050"/>
                </a:solidFill>
              </a:rPr>
              <a:t>δημιουργία ενός παιχνιδιού </a:t>
            </a:r>
            <a:r>
              <a:rPr lang="el-GR" dirty="0"/>
              <a:t>για κινητό τηλέφωνο, μέσω του οποίου θα προωθήσει την ανάπτυξη νοητικών δεξιοτήτων όπως </a:t>
            </a:r>
            <a:r>
              <a:rPr lang="el-GR" b="1" dirty="0">
                <a:solidFill>
                  <a:srgbClr val="00B0F0"/>
                </a:solidFill>
              </a:rPr>
              <a:t>μνήμη, αριθμητική, αντίληψη, λόγος, επιδεξιότητα, ευελιξία και προσοχή, αλλά και άλλες στρατηγικές μάθησης</a:t>
            </a:r>
            <a:r>
              <a:rPr lang="el-GR" dirty="0"/>
              <a:t>.</a:t>
            </a:r>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507" y="1127614"/>
            <a:ext cx="2397914" cy="1888637"/>
          </a:xfrm>
          <a:prstGeom prst="rect">
            <a:avLst/>
          </a:prstGeom>
        </p:spPr>
      </p:pic>
    </p:spTree>
    <p:extLst>
      <p:ext uri="{BB962C8B-B14F-4D97-AF65-F5344CB8AC3E}">
        <p14:creationId xmlns:p14="http://schemas.microsoft.com/office/powerpoint/2010/main" val="3327100468"/>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31 - Εικόνα" descr="Research-projects16.jpg">
            <a:extLst>
              <a:ext uri="{FF2B5EF4-FFF2-40B4-BE49-F238E27FC236}">
                <a16:creationId xmlns:a16="http://schemas.microsoft.com/office/drawing/2014/main" id="{0E9FBC92-FF28-E385-F76C-00F5E182360A}"/>
              </a:ext>
            </a:extLst>
          </p:cNvPr>
          <p:cNvPicPr>
            <a:picLocks noChangeAspect="1"/>
          </p:cNvPicPr>
          <p:nvPr/>
        </p:nvPicPr>
        <p:blipFill>
          <a:blip r:embed="rId2">
            <a:lum bright="6000" contrast="12000"/>
          </a:blip>
          <a:stretch>
            <a:fillRect/>
          </a:stretch>
        </p:blipFill>
        <p:spPr>
          <a:xfrm>
            <a:off x="0" y="73025"/>
            <a:ext cx="12192000" cy="6629400"/>
          </a:xfrm>
          <a:prstGeom prst="rect">
            <a:avLst/>
          </a:prstGeom>
          <a:effectLst>
            <a:outerShdw blurRad="50800" dist="50800" dir="5400000" algn="ctr" rotWithShape="0">
              <a:srgbClr val="000000">
                <a:alpha val="75000"/>
              </a:srgbClr>
            </a:outerShdw>
          </a:effectLst>
        </p:spPr>
      </p:pic>
      <p:sp>
        <p:nvSpPr>
          <p:cNvPr id="14" name="13 - TextBox">
            <a:extLst>
              <a:ext uri="{FF2B5EF4-FFF2-40B4-BE49-F238E27FC236}">
                <a16:creationId xmlns:a16="http://schemas.microsoft.com/office/drawing/2014/main" id="{6F50E913-CAD7-091D-8757-1695DAEF0E02}"/>
              </a:ext>
            </a:extLst>
          </p:cNvPr>
          <p:cNvSpPr txBox="1"/>
          <p:nvPr/>
        </p:nvSpPr>
        <p:spPr>
          <a:xfrm>
            <a:off x="5773739" y="2840039"/>
            <a:ext cx="644525" cy="1246187"/>
          </a:xfrm>
          <a:prstGeom prst="rect">
            <a:avLst/>
          </a:prstGeom>
          <a:noFill/>
        </p:spPr>
        <p:txBody>
          <a:bodyPr>
            <a:spAutoFit/>
          </a:bodyPr>
          <a:lstStyle/>
          <a:p>
            <a:pPr algn="ctr" fontAlgn="base">
              <a:spcBef>
                <a:spcPct val="0"/>
              </a:spcBef>
              <a:spcAft>
                <a:spcPct val="0"/>
              </a:spcAft>
              <a:defRPr/>
            </a:pPr>
            <a:r>
              <a:rPr lang="en-US" sz="1500" b="1" dirty="0">
                <a:solidFill>
                  <a:srgbClr val="EEECE1">
                    <a:lumMod val="25000"/>
                  </a:srgbClr>
                </a:solidFill>
                <a:latin typeface="Arial" panose="020B0604020202020204" pitchFamily="34" charset="0"/>
                <a:cs typeface="Arial" panose="020B0604020202020204" pitchFamily="34" charset="0"/>
              </a:rPr>
              <a:t>Research &amp; Projects</a:t>
            </a:r>
            <a:endParaRPr lang="el-GR" sz="1500" b="1" dirty="0">
              <a:solidFill>
                <a:prstClr val="black"/>
              </a:solidFill>
              <a:latin typeface="Arial" panose="020B0604020202020204" pitchFamily="34" charset="0"/>
              <a:cs typeface="Arial" panose="020B0604020202020204" pitchFamily="34" charset="0"/>
            </a:endParaRPr>
          </a:p>
        </p:txBody>
      </p:sp>
      <p:sp>
        <p:nvSpPr>
          <p:cNvPr id="15" name="14 - Έλλειψη">
            <a:extLst>
              <a:ext uri="{FF2B5EF4-FFF2-40B4-BE49-F238E27FC236}">
                <a16:creationId xmlns:a16="http://schemas.microsoft.com/office/drawing/2014/main" id="{D5350475-0901-17AA-E90E-DE2B713C9DB5}"/>
              </a:ext>
            </a:extLst>
          </p:cNvPr>
          <p:cNvSpPr/>
          <p:nvPr/>
        </p:nvSpPr>
        <p:spPr>
          <a:xfrm>
            <a:off x="3457575" y="1017589"/>
            <a:ext cx="1754188"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DESCRIPA</a:t>
            </a:r>
            <a:endParaRPr lang="el-GR" dirty="0">
              <a:solidFill>
                <a:prstClr val="white"/>
              </a:solidFill>
              <a:latin typeface="Calibri"/>
            </a:endParaRPr>
          </a:p>
        </p:txBody>
      </p:sp>
      <p:sp>
        <p:nvSpPr>
          <p:cNvPr id="16" name="15 - Έλλειψη">
            <a:extLst>
              <a:ext uri="{FF2B5EF4-FFF2-40B4-BE49-F238E27FC236}">
                <a16:creationId xmlns:a16="http://schemas.microsoft.com/office/drawing/2014/main" id="{380313F5-BE47-FE2A-B17C-72F72EB7750B}"/>
              </a:ext>
            </a:extLst>
          </p:cNvPr>
          <p:cNvSpPr/>
          <p:nvPr/>
        </p:nvSpPr>
        <p:spPr>
          <a:xfrm>
            <a:off x="4327526" y="393701"/>
            <a:ext cx="1166813" cy="69691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2000" b="1" dirty="0">
                <a:solidFill>
                  <a:prstClr val="white"/>
                </a:solidFill>
                <a:latin typeface="Calibri"/>
              </a:rPr>
              <a:t>ICTUS</a:t>
            </a:r>
            <a:endParaRPr lang="el-GR" sz="2000" b="1" dirty="0">
              <a:solidFill>
                <a:prstClr val="white"/>
              </a:solidFill>
              <a:latin typeface="Calibri"/>
            </a:endParaRPr>
          </a:p>
        </p:txBody>
      </p:sp>
      <p:sp>
        <p:nvSpPr>
          <p:cNvPr id="17" name="16 - Έλλειψη">
            <a:extLst>
              <a:ext uri="{FF2B5EF4-FFF2-40B4-BE49-F238E27FC236}">
                <a16:creationId xmlns:a16="http://schemas.microsoft.com/office/drawing/2014/main" id="{E37022B9-9B22-0B34-1D37-41B0B06096F9}"/>
              </a:ext>
            </a:extLst>
          </p:cNvPr>
          <p:cNvSpPr/>
          <p:nvPr/>
        </p:nvSpPr>
        <p:spPr>
          <a:xfrm>
            <a:off x="6807200" y="911225"/>
            <a:ext cx="1271588" cy="7493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schemeClr val="tx1"/>
                </a:solidFill>
                <a:latin typeface="Calibri"/>
              </a:rPr>
              <a:t>ASPAD</a:t>
            </a:r>
            <a:endParaRPr lang="el-GR" dirty="0">
              <a:solidFill>
                <a:schemeClr val="tx1"/>
              </a:solidFill>
              <a:latin typeface="Calibri"/>
            </a:endParaRPr>
          </a:p>
        </p:txBody>
      </p:sp>
      <p:sp>
        <p:nvSpPr>
          <p:cNvPr id="18" name="17 - Έλλειψη">
            <a:extLst>
              <a:ext uri="{FF2B5EF4-FFF2-40B4-BE49-F238E27FC236}">
                <a16:creationId xmlns:a16="http://schemas.microsoft.com/office/drawing/2014/main" id="{AFFC00F0-20EC-D048-115C-CA64BC299B86}"/>
              </a:ext>
            </a:extLst>
          </p:cNvPr>
          <p:cNvSpPr/>
          <p:nvPr/>
        </p:nvSpPr>
        <p:spPr>
          <a:xfrm>
            <a:off x="7904164" y="3697289"/>
            <a:ext cx="1925637"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EhcoBUTLER</a:t>
            </a:r>
            <a:endParaRPr lang="el-GR" dirty="0">
              <a:solidFill>
                <a:prstClr val="white"/>
              </a:solidFill>
              <a:latin typeface="Calibri"/>
            </a:endParaRPr>
          </a:p>
        </p:txBody>
      </p:sp>
      <p:sp>
        <p:nvSpPr>
          <p:cNvPr id="19" name="18 - Έλλειψη">
            <a:extLst>
              <a:ext uri="{FF2B5EF4-FFF2-40B4-BE49-F238E27FC236}">
                <a16:creationId xmlns:a16="http://schemas.microsoft.com/office/drawing/2014/main" id="{50670B40-432D-87CB-BFF8-6AD10DF72490}"/>
              </a:ext>
            </a:extLst>
          </p:cNvPr>
          <p:cNvSpPr/>
          <p:nvPr/>
        </p:nvSpPr>
        <p:spPr>
          <a:xfrm>
            <a:off x="7180263" y="5089525"/>
            <a:ext cx="1731962"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Dem@care</a:t>
            </a:r>
            <a:endParaRPr lang="el-GR" dirty="0">
              <a:solidFill>
                <a:prstClr val="white"/>
              </a:solidFill>
              <a:latin typeface="Calibri"/>
            </a:endParaRPr>
          </a:p>
        </p:txBody>
      </p:sp>
      <p:sp>
        <p:nvSpPr>
          <p:cNvPr id="20" name="19 - Έλλειψη">
            <a:extLst>
              <a:ext uri="{FF2B5EF4-FFF2-40B4-BE49-F238E27FC236}">
                <a16:creationId xmlns:a16="http://schemas.microsoft.com/office/drawing/2014/main" id="{1AAE534B-85D0-AF12-D3E3-6C74DC735554}"/>
              </a:ext>
            </a:extLst>
          </p:cNvPr>
          <p:cNvSpPr/>
          <p:nvPr/>
        </p:nvSpPr>
        <p:spPr>
          <a:xfrm>
            <a:off x="6270626" y="4284663"/>
            <a:ext cx="2270125" cy="7493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b="1" dirty="0">
                <a:solidFill>
                  <a:schemeClr val="bg1"/>
                </a:solidFill>
                <a:latin typeface="Calibri"/>
              </a:rPr>
              <a:t>BIOMARK-APD</a:t>
            </a:r>
            <a:endParaRPr lang="el-GR" b="1" dirty="0">
              <a:solidFill>
                <a:schemeClr val="bg1"/>
              </a:solidFill>
              <a:latin typeface="Calibri"/>
            </a:endParaRPr>
          </a:p>
        </p:txBody>
      </p:sp>
      <p:sp>
        <p:nvSpPr>
          <p:cNvPr id="21" name="20 - Έλλειψη">
            <a:extLst>
              <a:ext uri="{FF2B5EF4-FFF2-40B4-BE49-F238E27FC236}">
                <a16:creationId xmlns:a16="http://schemas.microsoft.com/office/drawing/2014/main" id="{E8BC09AB-80B5-A25F-B1A7-D1D38BBE0477}"/>
              </a:ext>
            </a:extLst>
          </p:cNvPr>
          <p:cNvSpPr/>
          <p:nvPr/>
        </p:nvSpPr>
        <p:spPr>
          <a:xfrm>
            <a:off x="5105400" y="4398963"/>
            <a:ext cx="960438" cy="804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NILVAD</a:t>
            </a:r>
            <a:endParaRPr lang="el-GR" sz="1200" dirty="0">
              <a:solidFill>
                <a:prstClr val="white"/>
              </a:solidFill>
              <a:latin typeface="Calibri"/>
            </a:endParaRPr>
          </a:p>
        </p:txBody>
      </p:sp>
      <p:sp>
        <p:nvSpPr>
          <p:cNvPr id="22" name="21 - Έλλειψη">
            <a:extLst>
              <a:ext uri="{FF2B5EF4-FFF2-40B4-BE49-F238E27FC236}">
                <a16:creationId xmlns:a16="http://schemas.microsoft.com/office/drawing/2014/main" id="{4E44B7F8-B120-8066-789A-1819426BCA7A}"/>
              </a:ext>
            </a:extLst>
          </p:cNvPr>
          <p:cNvSpPr/>
          <p:nvPr/>
        </p:nvSpPr>
        <p:spPr>
          <a:xfrm>
            <a:off x="1763713" y="4916489"/>
            <a:ext cx="1947862"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err="1">
                <a:solidFill>
                  <a:prstClr val="white"/>
                </a:solidFill>
                <a:latin typeface="Calibri"/>
              </a:rPr>
              <a:t>Pharmacog</a:t>
            </a:r>
            <a:endParaRPr lang="el-GR" dirty="0">
              <a:solidFill>
                <a:prstClr val="white"/>
              </a:solidFill>
              <a:latin typeface="Calibri"/>
            </a:endParaRPr>
          </a:p>
        </p:txBody>
      </p:sp>
      <p:sp>
        <p:nvSpPr>
          <p:cNvPr id="23" name="22 - Έλλειψη">
            <a:extLst>
              <a:ext uri="{FF2B5EF4-FFF2-40B4-BE49-F238E27FC236}">
                <a16:creationId xmlns:a16="http://schemas.microsoft.com/office/drawing/2014/main" id="{AE700BDF-56B1-8782-77FA-58E46613B46F}"/>
              </a:ext>
            </a:extLst>
          </p:cNvPr>
          <p:cNvSpPr/>
          <p:nvPr/>
        </p:nvSpPr>
        <p:spPr>
          <a:xfrm>
            <a:off x="3395664" y="4179888"/>
            <a:ext cx="892175"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900" dirty="0">
                <a:solidFill>
                  <a:prstClr val="white"/>
                </a:solidFill>
                <a:latin typeface="Calibri"/>
              </a:rPr>
              <a:t>MIRAGE</a:t>
            </a:r>
            <a:endParaRPr lang="el-GR" sz="900" dirty="0">
              <a:solidFill>
                <a:prstClr val="white"/>
              </a:solidFill>
              <a:latin typeface="Calibri"/>
            </a:endParaRPr>
          </a:p>
        </p:txBody>
      </p:sp>
      <p:sp>
        <p:nvSpPr>
          <p:cNvPr id="24" name="23 - Έλλειψη">
            <a:extLst>
              <a:ext uri="{FF2B5EF4-FFF2-40B4-BE49-F238E27FC236}">
                <a16:creationId xmlns:a16="http://schemas.microsoft.com/office/drawing/2014/main" id="{93845691-549F-8D07-A96F-7FD709A6A009}"/>
              </a:ext>
            </a:extLst>
          </p:cNvPr>
          <p:cNvSpPr/>
          <p:nvPr/>
        </p:nvSpPr>
        <p:spPr>
          <a:xfrm>
            <a:off x="8764589" y="2759076"/>
            <a:ext cx="1216025"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AD-Gaming</a:t>
            </a:r>
            <a:endParaRPr lang="el-GR" sz="1200" dirty="0">
              <a:solidFill>
                <a:prstClr val="white"/>
              </a:solidFill>
              <a:latin typeface="Calibri"/>
            </a:endParaRPr>
          </a:p>
        </p:txBody>
      </p:sp>
      <p:sp>
        <p:nvSpPr>
          <p:cNvPr id="25" name="24 - Έλλειψη">
            <a:extLst>
              <a:ext uri="{FF2B5EF4-FFF2-40B4-BE49-F238E27FC236}">
                <a16:creationId xmlns:a16="http://schemas.microsoft.com/office/drawing/2014/main" id="{8F620557-358B-F111-F621-1F1121440C02}"/>
              </a:ext>
            </a:extLst>
          </p:cNvPr>
          <p:cNvSpPr/>
          <p:nvPr/>
        </p:nvSpPr>
        <p:spPr>
          <a:xfrm>
            <a:off x="6096000" y="234951"/>
            <a:ext cx="769938" cy="696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a:solidFill>
                  <a:prstClr val="white"/>
                </a:solidFill>
                <a:latin typeface="Calibri"/>
              </a:rPr>
              <a:t>SHARE</a:t>
            </a:r>
            <a:endParaRPr lang="el-GR" sz="1050" dirty="0">
              <a:solidFill>
                <a:prstClr val="white"/>
              </a:solidFill>
              <a:latin typeface="Calibri"/>
            </a:endParaRPr>
          </a:p>
        </p:txBody>
      </p:sp>
      <p:sp>
        <p:nvSpPr>
          <p:cNvPr id="26" name="25 - Έλλειψη">
            <a:extLst>
              <a:ext uri="{FF2B5EF4-FFF2-40B4-BE49-F238E27FC236}">
                <a16:creationId xmlns:a16="http://schemas.microsoft.com/office/drawing/2014/main" id="{64432A74-82E1-639D-28C9-D2FFFDF68790}"/>
              </a:ext>
            </a:extLst>
          </p:cNvPr>
          <p:cNvSpPr/>
          <p:nvPr/>
        </p:nvSpPr>
        <p:spPr>
          <a:xfrm>
            <a:off x="9182101" y="4546601"/>
            <a:ext cx="849313" cy="803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050" dirty="0" err="1">
                <a:solidFill>
                  <a:prstClr val="white"/>
                </a:solidFill>
                <a:latin typeface="Calibri"/>
              </a:rPr>
              <a:t>Altoida</a:t>
            </a:r>
            <a:endParaRPr lang="el-GR" sz="1050" dirty="0">
              <a:solidFill>
                <a:prstClr val="white"/>
              </a:solidFill>
              <a:latin typeface="Calibri"/>
            </a:endParaRPr>
          </a:p>
        </p:txBody>
      </p:sp>
      <p:sp>
        <p:nvSpPr>
          <p:cNvPr id="27" name="26 - Έλλειψη">
            <a:extLst>
              <a:ext uri="{FF2B5EF4-FFF2-40B4-BE49-F238E27FC236}">
                <a16:creationId xmlns:a16="http://schemas.microsoft.com/office/drawing/2014/main" id="{337D33C9-3A36-9E11-8A33-96E77C2003AC}"/>
              </a:ext>
            </a:extLst>
          </p:cNvPr>
          <p:cNvSpPr/>
          <p:nvPr/>
        </p:nvSpPr>
        <p:spPr>
          <a:xfrm>
            <a:off x="3194050" y="3265489"/>
            <a:ext cx="1062038" cy="75088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b="1" dirty="0">
                <a:solidFill>
                  <a:schemeClr val="bg1"/>
                </a:solidFill>
                <a:latin typeface="Calibri"/>
              </a:rPr>
              <a:t>EDAR</a:t>
            </a:r>
            <a:endParaRPr lang="el-GR" b="1" dirty="0">
              <a:solidFill>
                <a:schemeClr val="bg1"/>
              </a:solidFill>
              <a:latin typeface="Calibri"/>
            </a:endParaRPr>
          </a:p>
        </p:txBody>
      </p:sp>
      <p:sp>
        <p:nvSpPr>
          <p:cNvPr id="28" name="27 - Έλλειψη">
            <a:extLst>
              <a:ext uri="{FF2B5EF4-FFF2-40B4-BE49-F238E27FC236}">
                <a16:creationId xmlns:a16="http://schemas.microsoft.com/office/drawing/2014/main" id="{E171AA48-D4BA-AFF8-B69F-E96CD4C7CCE4}"/>
              </a:ext>
            </a:extLst>
          </p:cNvPr>
          <p:cNvSpPr/>
          <p:nvPr/>
        </p:nvSpPr>
        <p:spPr>
          <a:xfrm>
            <a:off x="2438400" y="1608139"/>
            <a:ext cx="1689100" cy="69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ENIR</a:t>
            </a:r>
            <a:endParaRPr lang="el-GR" dirty="0">
              <a:solidFill>
                <a:prstClr val="white"/>
              </a:solidFill>
              <a:latin typeface="Calibri"/>
            </a:endParaRPr>
          </a:p>
        </p:txBody>
      </p:sp>
      <p:sp>
        <p:nvSpPr>
          <p:cNvPr id="29" name="28 - Έλλειψη">
            <a:extLst>
              <a:ext uri="{FF2B5EF4-FFF2-40B4-BE49-F238E27FC236}">
                <a16:creationId xmlns:a16="http://schemas.microsoft.com/office/drawing/2014/main" id="{E8F93727-D193-1EFD-B293-8BEA4810C296}"/>
              </a:ext>
            </a:extLst>
          </p:cNvPr>
          <p:cNvSpPr/>
          <p:nvPr/>
        </p:nvSpPr>
        <p:spPr>
          <a:xfrm>
            <a:off x="5302250" y="1106489"/>
            <a:ext cx="1677988" cy="554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1200" dirty="0">
                <a:solidFill>
                  <a:prstClr val="white"/>
                </a:solidFill>
                <a:latin typeface="Calibri"/>
              </a:rPr>
              <a:t>Discover</a:t>
            </a:r>
            <a:endParaRPr lang="el-GR" sz="1200" dirty="0">
              <a:solidFill>
                <a:prstClr val="white"/>
              </a:solidFill>
              <a:latin typeface="Calibri"/>
            </a:endParaRPr>
          </a:p>
        </p:txBody>
      </p:sp>
      <p:sp>
        <p:nvSpPr>
          <p:cNvPr id="30" name="29 - Έλλειψη">
            <a:extLst>
              <a:ext uri="{FF2B5EF4-FFF2-40B4-BE49-F238E27FC236}">
                <a16:creationId xmlns:a16="http://schemas.microsoft.com/office/drawing/2014/main" id="{04E7DCA5-A01E-B4A8-FA0C-11A1CC64F9F8}"/>
              </a:ext>
            </a:extLst>
          </p:cNvPr>
          <p:cNvSpPr/>
          <p:nvPr/>
        </p:nvSpPr>
        <p:spPr>
          <a:xfrm>
            <a:off x="6016625" y="5089525"/>
            <a:ext cx="100330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LLM</a:t>
            </a:r>
            <a:endParaRPr lang="el-GR" dirty="0">
              <a:solidFill>
                <a:prstClr val="white"/>
              </a:solidFill>
              <a:latin typeface="Calibri"/>
            </a:endParaRPr>
          </a:p>
        </p:txBody>
      </p:sp>
      <p:pic>
        <p:nvPicPr>
          <p:cNvPr id="123924" name="Picture 5">
            <a:extLst>
              <a:ext uri="{FF2B5EF4-FFF2-40B4-BE49-F238E27FC236}">
                <a16:creationId xmlns:a16="http://schemas.microsoft.com/office/drawing/2014/main" id="{E7F1EC9C-6060-80C4-E69C-6C333EA055D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4338" y="2732089"/>
            <a:ext cx="14097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4 - Έλλειψη">
            <a:extLst>
              <a:ext uri="{FF2B5EF4-FFF2-40B4-BE49-F238E27FC236}">
                <a16:creationId xmlns:a16="http://schemas.microsoft.com/office/drawing/2014/main" id="{19250E3A-A1AE-E9D9-3D61-A05FD7E7E4B0}"/>
              </a:ext>
            </a:extLst>
          </p:cNvPr>
          <p:cNvSpPr/>
          <p:nvPr/>
        </p:nvSpPr>
        <p:spPr>
          <a:xfrm>
            <a:off x="7918450" y="917575"/>
            <a:ext cx="1911350"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Caregivers-pro</a:t>
            </a:r>
            <a:endParaRPr lang="el-GR" dirty="0">
              <a:solidFill>
                <a:prstClr val="white"/>
              </a:solidFill>
              <a:latin typeface="Calibri"/>
            </a:endParaRPr>
          </a:p>
        </p:txBody>
      </p:sp>
      <p:sp>
        <p:nvSpPr>
          <p:cNvPr id="36" name="35 - Έλλειψη">
            <a:extLst>
              <a:ext uri="{FF2B5EF4-FFF2-40B4-BE49-F238E27FC236}">
                <a16:creationId xmlns:a16="http://schemas.microsoft.com/office/drawing/2014/main" id="{E8BD1ADA-F870-7D3B-FCB2-CC593E764F3A}"/>
              </a:ext>
            </a:extLst>
          </p:cNvPr>
          <p:cNvSpPr/>
          <p:nvPr/>
        </p:nvSpPr>
        <p:spPr>
          <a:xfrm>
            <a:off x="7864476" y="1822450"/>
            <a:ext cx="1363663"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dirty="0" err="1">
                <a:solidFill>
                  <a:prstClr val="white"/>
                </a:solidFill>
                <a:latin typeface="Calibri"/>
              </a:rPr>
              <a:t>i</a:t>
            </a:r>
            <a:r>
              <a:rPr lang="en-US" sz="1200" dirty="0">
                <a:solidFill>
                  <a:prstClr val="white"/>
                </a:solidFill>
                <a:latin typeface="Calibri"/>
              </a:rPr>
              <a:t>-connect</a:t>
            </a:r>
            <a:endParaRPr lang="el-GR" sz="1200" dirty="0">
              <a:solidFill>
                <a:prstClr val="white"/>
              </a:solidFill>
              <a:latin typeface="Calibri"/>
            </a:endParaRPr>
          </a:p>
        </p:txBody>
      </p:sp>
      <p:sp>
        <p:nvSpPr>
          <p:cNvPr id="2" name="26 - Έλλειψη">
            <a:extLst>
              <a:ext uri="{FF2B5EF4-FFF2-40B4-BE49-F238E27FC236}">
                <a16:creationId xmlns:a16="http://schemas.microsoft.com/office/drawing/2014/main" id="{4C253D6E-B924-F624-BA2D-0881EB567990}"/>
              </a:ext>
            </a:extLst>
          </p:cNvPr>
          <p:cNvSpPr/>
          <p:nvPr/>
        </p:nvSpPr>
        <p:spPr>
          <a:xfrm>
            <a:off x="4367214" y="1671639"/>
            <a:ext cx="1677987" cy="75088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000" b="1" dirty="0">
                <a:solidFill>
                  <a:prstClr val="white"/>
                </a:solidFill>
                <a:latin typeface="Calibri"/>
              </a:rPr>
              <a:t>RECAGE</a:t>
            </a:r>
            <a:endParaRPr lang="el-GR" sz="2000" b="1" dirty="0">
              <a:solidFill>
                <a:prstClr val="white"/>
              </a:solidFill>
              <a:latin typeface="Calibri"/>
            </a:endParaRPr>
          </a:p>
        </p:txBody>
      </p:sp>
      <p:sp>
        <p:nvSpPr>
          <p:cNvPr id="3" name="26 - Έλλειψη">
            <a:extLst>
              <a:ext uri="{FF2B5EF4-FFF2-40B4-BE49-F238E27FC236}">
                <a16:creationId xmlns:a16="http://schemas.microsoft.com/office/drawing/2014/main" id="{5865DD8A-4FF5-6935-A43A-A171F6E9DD70}"/>
              </a:ext>
            </a:extLst>
          </p:cNvPr>
          <p:cNvSpPr/>
          <p:nvPr/>
        </p:nvSpPr>
        <p:spPr>
          <a:xfrm>
            <a:off x="6021388" y="1822450"/>
            <a:ext cx="1060450" cy="74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PILOT</a:t>
            </a:r>
            <a:endParaRPr lang="el-GR" dirty="0">
              <a:solidFill>
                <a:prstClr val="white"/>
              </a:solidFill>
              <a:latin typeface="Calibri"/>
            </a:endParaRPr>
          </a:p>
        </p:txBody>
      </p:sp>
      <p:sp>
        <p:nvSpPr>
          <p:cNvPr id="4" name="26 - Έλλειψη">
            <a:extLst>
              <a:ext uri="{FF2B5EF4-FFF2-40B4-BE49-F238E27FC236}">
                <a16:creationId xmlns:a16="http://schemas.microsoft.com/office/drawing/2014/main" id="{ACE987FF-024A-D8D0-1C42-258C592589E7}"/>
              </a:ext>
            </a:extLst>
          </p:cNvPr>
          <p:cNvSpPr/>
          <p:nvPr/>
        </p:nvSpPr>
        <p:spPr>
          <a:xfrm>
            <a:off x="6853239" y="3265489"/>
            <a:ext cx="1692275"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DEMENTIA RIGHT</a:t>
            </a:r>
            <a:endParaRPr lang="el-GR" dirty="0">
              <a:solidFill>
                <a:prstClr val="white"/>
              </a:solidFill>
              <a:latin typeface="Calibri"/>
            </a:endParaRPr>
          </a:p>
        </p:txBody>
      </p:sp>
      <p:sp>
        <p:nvSpPr>
          <p:cNvPr id="5" name="26 - Έλλειψη">
            <a:extLst>
              <a:ext uri="{FF2B5EF4-FFF2-40B4-BE49-F238E27FC236}">
                <a16:creationId xmlns:a16="http://schemas.microsoft.com/office/drawing/2014/main" id="{F5921C76-BD16-6DD6-2CE1-540CFE540195}"/>
              </a:ext>
            </a:extLst>
          </p:cNvPr>
          <p:cNvSpPr/>
          <p:nvPr/>
        </p:nvSpPr>
        <p:spPr>
          <a:xfrm>
            <a:off x="4579939" y="3662364"/>
            <a:ext cx="1436687" cy="7508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BRIDGE</a:t>
            </a:r>
            <a:endParaRPr lang="el-GR" dirty="0">
              <a:solidFill>
                <a:prstClr val="white"/>
              </a:solidFill>
              <a:latin typeface="Calibri"/>
            </a:endParaRPr>
          </a:p>
        </p:txBody>
      </p:sp>
      <p:sp>
        <p:nvSpPr>
          <p:cNvPr id="6" name="26 - Έλλειψη">
            <a:extLst>
              <a:ext uri="{FF2B5EF4-FFF2-40B4-BE49-F238E27FC236}">
                <a16:creationId xmlns:a16="http://schemas.microsoft.com/office/drawing/2014/main" id="{42BFE4C2-34F7-1E4D-37E7-6F4AF7B0E470}"/>
              </a:ext>
            </a:extLst>
          </p:cNvPr>
          <p:cNvSpPr/>
          <p:nvPr/>
        </p:nvSpPr>
        <p:spPr>
          <a:xfrm>
            <a:off x="3656014" y="2527300"/>
            <a:ext cx="191293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STORY2 REMEMBER</a:t>
            </a:r>
            <a:endParaRPr lang="el-GR" dirty="0">
              <a:solidFill>
                <a:prstClr val="white"/>
              </a:solidFill>
              <a:latin typeface="Calibri"/>
            </a:endParaRPr>
          </a:p>
        </p:txBody>
      </p:sp>
      <p:sp>
        <p:nvSpPr>
          <p:cNvPr id="7" name="26 - Έλλειψη">
            <a:extLst>
              <a:ext uri="{FF2B5EF4-FFF2-40B4-BE49-F238E27FC236}">
                <a16:creationId xmlns:a16="http://schemas.microsoft.com/office/drawing/2014/main" id="{C8208A41-A257-5DAC-3AE6-F892269FF4DD}"/>
              </a:ext>
            </a:extLst>
          </p:cNvPr>
          <p:cNvSpPr/>
          <p:nvPr/>
        </p:nvSpPr>
        <p:spPr>
          <a:xfrm>
            <a:off x="6807200" y="2355850"/>
            <a:ext cx="1568450" cy="7508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sz="2400" b="1" dirty="0">
                <a:solidFill>
                  <a:schemeClr val="bg1"/>
                </a:solidFill>
                <a:latin typeface="Calibri"/>
              </a:rPr>
              <a:t>RADAR</a:t>
            </a:r>
            <a:endParaRPr lang="el-GR" sz="2400" b="1" dirty="0">
              <a:solidFill>
                <a:schemeClr val="bg1"/>
              </a:solidFill>
              <a:latin typeface="Calibri"/>
            </a:endParaRPr>
          </a:p>
        </p:txBody>
      </p:sp>
      <p:sp>
        <p:nvSpPr>
          <p:cNvPr id="8" name="26 - Έλλειψη">
            <a:extLst>
              <a:ext uri="{FF2B5EF4-FFF2-40B4-BE49-F238E27FC236}">
                <a16:creationId xmlns:a16="http://schemas.microsoft.com/office/drawing/2014/main" id="{AD4C9CEE-2212-B3A1-263E-67214ECF3E39}"/>
              </a:ext>
            </a:extLst>
          </p:cNvPr>
          <p:cNvSpPr/>
          <p:nvPr/>
        </p:nvSpPr>
        <p:spPr>
          <a:xfrm>
            <a:off x="4119564" y="5089525"/>
            <a:ext cx="1182687" cy="750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ltLang="el-GR" dirty="0">
                <a:solidFill>
                  <a:prstClr val="white"/>
                </a:solidFill>
                <a:latin typeface="Calibri"/>
              </a:rPr>
              <a:t>EPIONI</a:t>
            </a:r>
            <a:endParaRPr lang="el-GR" dirty="0">
              <a:solidFill>
                <a:prstClr val="white"/>
              </a:solidFill>
              <a:latin typeface="Calibri"/>
            </a:endParaRPr>
          </a:p>
        </p:txBody>
      </p:sp>
      <p:sp>
        <p:nvSpPr>
          <p:cNvPr id="9" name="Οβάλ 8">
            <a:extLst>
              <a:ext uri="{FF2B5EF4-FFF2-40B4-BE49-F238E27FC236}">
                <a16:creationId xmlns:a16="http://schemas.microsoft.com/office/drawing/2014/main" id="{4A75AC57-1EE9-16CA-F924-DB240E6E27FD}"/>
              </a:ext>
            </a:extLst>
          </p:cNvPr>
          <p:cNvSpPr/>
          <p:nvPr/>
        </p:nvSpPr>
        <p:spPr>
          <a:xfrm>
            <a:off x="8540750" y="5626100"/>
            <a:ext cx="1670050"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Calibri"/>
              </a:rPr>
              <a:t>DEMLENS</a:t>
            </a:r>
            <a:endParaRPr lang="el-GR" dirty="0">
              <a:solidFill>
                <a:prstClr val="white"/>
              </a:solidFill>
              <a:latin typeface="Calibri"/>
            </a:endParaRPr>
          </a:p>
        </p:txBody>
      </p:sp>
      <p:sp>
        <p:nvSpPr>
          <p:cNvPr id="10" name="Οβάλ 9">
            <a:extLst>
              <a:ext uri="{FF2B5EF4-FFF2-40B4-BE49-F238E27FC236}">
                <a16:creationId xmlns:a16="http://schemas.microsoft.com/office/drawing/2014/main" id="{99F09D11-A415-B452-E85F-094F27F3089C}"/>
              </a:ext>
            </a:extLst>
          </p:cNvPr>
          <p:cNvSpPr/>
          <p:nvPr/>
        </p:nvSpPr>
        <p:spPr>
          <a:xfrm>
            <a:off x="1676400" y="5918200"/>
            <a:ext cx="1881188"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dirty="0">
                <a:solidFill>
                  <a:prstClr val="white"/>
                </a:solidFill>
                <a:latin typeface="Calibri"/>
              </a:rPr>
              <a:t>Υποστηρίζω</a:t>
            </a:r>
          </a:p>
        </p:txBody>
      </p:sp>
      <p:sp>
        <p:nvSpPr>
          <p:cNvPr id="11" name="Οβάλ 10">
            <a:extLst>
              <a:ext uri="{FF2B5EF4-FFF2-40B4-BE49-F238E27FC236}">
                <a16:creationId xmlns:a16="http://schemas.microsoft.com/office/drawing/2014/main" id="{E3C727C0-AAE2-3985-F649-B4E6BF6E04D6}"/>
              </a:ext>
            </a:extLst>
          </p:cNvPr>
          <p:cNvSpPr/>
          <p:nvPr/>
        </p:nvSpPr>
        <p:spPr>
          <a:xfrm>
            <a:off x="1981200" y="55563"/>
            <a:ext cx="1881188" cy="506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l-GR" b="1">
                <a:solidFill>
                  <a:prstClr val="white"/>
                </a:solidFill>
                <a:latin typeface="Times New Roman" panose="02020603050405020304" pitchFamily="18" charset="0"/>
                <a:ea typeface="Times New Roman" panose="02020603050405020304" pitchFamily="18" charset="0"/>
              </a:rPr>
              <a:t>WCACD</a:t>
            </a:r>
            <a:endParaRPr lang="el-GR" dirty="0">
              <a:solidFill>
                <a:prstClr val="white"/>
              </a:solidFill>
              <a:latin typeface="Calibri"/>
            </a:endParaRPr>
          </a:p>
        </p:txBody>
      </p:sp>
      <p:sp>
        <p:nvSpPr>
          <p:cNvPr id="12" name="Οβάλ 11">
            <a:extLst>
              <a:ext uri="{FF2B5EF4-FFF2-40B4-BE49-F238E27FC236}">
                <a16:creationId xmlns:a16="http://schemas.microsoft.com/office/drawing/2014/main" id="{2749BB38-C226-6DB4-28FB-16B7EC7B975C}"/>
              </a:ext>
            </a:extLst>
          </p:cNvPr>
          <p:cNvSpPr/>
          <p:nvPr/>
        </p:nvSpPr>
        <p:spPr>
          <a:xfrm>
            <a:off x="7315200" y="147638"/>
            <a:ext cx="3124200" cy="5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b-NO" altLang="el-GR" dirty="0">
                <a:solidFill>
                  <a:prstClr val="white"/>
                </a:solidFill>
                <a:latin typeface="Calibri"/>
                <a:cs typeface="Calibri" panose="020F0502020204030204" pitchFamily="34" charset="0"/>
              </a:rPr>
              <a:t>PSW in dementia care</a:t>
            </a:r>
            <a:endParaRPr lang="el-GR" dirty="0">
              <a:solidFill>
                <a:prstClr val="white"/>
              </a:solidFill>
              <a:latin typeface="Calibri"/>
            </a:endParaRPr>
          </a:p>
        </p:txBody>
      </p:sp>
      <p:sp>
        <p:nvSpPr>
          <p:cNvPr id="13" name="Οβάλ 12">
            <a:extLst>
              <a:ext uri="{FF2B5EF4-FFF2-40B4-BE49-F238E27FC236}">
                <a16:creationId xmlns:a16="http://schemas.microsoft.com/office/drawing/2014/main" id="{EEF2C92F-75EC-BD20-C6C6-609A19A154B4}"/>
              </a:ext>
            </a:extLst>
          </p:cNvPr>
          <p:cNvSpPr/>
          <p:nvPr/>
        </p:nvSpPr>
        <p:spPr>
          <a:xfrm>
            <a:off x="1524001" y="2352676"/>
            <a:ext cx="2017713"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prstClr val="white"/>
                </a:solidFill>
                <a:latin typeface="Times New Roman" panose="02020603050405020304" pitchFamily="18" charset="0"/>
                <a:ea typeface="Times New Roman" panose="02020603050405020304" pitchFamily="18" charset="0"/>
              </a:rPr>
              <a:t>INFOCARE</a:t>
            </a:r>
            <a:endParaRPr lang="el-GR" dirty="0">
              <a:solidFill>
                <a:prstClr val="white"/>
              </a:solidFill>
              <a:latin typeface="Calibri"/>
            </a:endParaRPr>
          </a:p>
        </p:txBody>
      </p:sp>
      <p:sp>
        <p:nvSpPr>
          <p:cNvPr id="31" name="Οβάλ 30">
            <a:extLst>
              <a:ext uri="{FF2B5EF4-FFF2-40B4-BE49-F238E27FC236}">
                <a16:creationId xmlns:a16="http://schemas.microsoft.com/office/drawing/2014/main" id="{C145D24B-2F55-05BE-A1CE-CB44DB2438D1}"/>
              </a:ext>
            </a:extLst>
          </p:cNvPr>
          <p:cNvSpPr/>
          <p:nvPr/>
        </p:nvSpPr>
        <p:spPr>
          <a:xfrm>
            <a:off x="4327526" y="5918200"/>
            <a:ext cx="2638425" cy="546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Times New Roman" panose="02020603050405020304" pitchFamily="18" charset="0"/>
                <a:ea typeface="Times New Roman" panose="02020603050405020304" pitchFamily="18" charset="0"/>
              </a:rPr>
              <a:t>Games4CoSkills</a:t>
            </a:r>
            <a:endParaRPr lang="el-GR" dirty="0">
              <a:solidFill>
                <a:prstClr val="white"/>
              </a:solidFill>
              <a:latin typeface="Calibri"/>
            </a:endParaRPr>
          </a:p>
        </p:txBody>
      </p:sp>
      <p:sp>
        <p:nvSpPr>
          <p:cNvPr id="33" name="Οβάλ 32">
            <a:extLst>
              <a:ext uri="{FF2B5EF4-FFF2-40B4-BE49-F238E27FC236}">
                <a16:creationId xmlns:a16="http://schemas.microsoft.com/office/drawing/2014/main" id="{9E624CF4-21CF-1038-FC96-80BDDCCCDC2B}"/>
              </a:ext>
            </a:extLst>
          </p:cNvPr>
          <p:cNvSpPr/>
          <p:nvPr/>
        </p:nvSpPr>
        <p:spPr>
          <a:xfrm>
            <a:off x="1524000" y="3810001"/>
            <a:ext cx="2033588" cy="487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prstClr val="white"/>
                </a:solidFill>
                <a:latin typeface="Times New Roman" panose="02020603050405020304" pitchFamily="18" charset="0"/>
                <a:ea typeface="FreeSans"/>
              </a:rPr>
              <a:t>E</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L</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So</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M</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C</a:t>
            </a:r>
            <a:r>
              <a:rPr lang="el-GR">
                <a:solidFill>
                  <a:prstClr val="white"/>
                </a:solidFill>
                <a:latin typeface="Times New Roman" panose="02020603050405020304" pitchFamily="18" charset="0"/>
                <a:ea typeface="FreeSans"/>
              </a:rPr>
              <a:t>.</a:t>
            </a:r>
            <a:r>
              <a:rPr lang="en-US">
                <a:solidFill>
                  <a:prstClr val="white"/>
                </a:solidFill>
                <a:latin typeface="Times New Roman" panose="02020603050405020304" pitchFamily="18" charset="0"/>
                <a:ea typeface="FreeSans"/>
              </a:rPr>
              <a:t>I</a:t>
            </a:r>
            <a:endParaRPr lang="el-GR" dirty="0">
              <a:solidFill>
                <a:prstClr val="white"/>
              </a:solidFill>
              <a:latin typeface="Calibri"/>
            </a:endParaRPr>
          </a:p>
        </p:txBody>
      </p:sp>
      <p:sp>
        <p:nvSpPr>
          <p:cNvPr id="37" name="Οβάλ 36">
            <a:extLst>
              <a:ext uri="{FF2B5EF4-FFF2-40B4-BE49-F238E27FC236}">
                <a16:creationId xmlns:a16="http://schemas.microsoft.com/office/drawing/2014/main" id="{40103B39-A8DC-8954-0603-83357170FA95}"/>
              </a:ext>
            </a:extLst>
          </p:cNvPr>
          <p:cNvSpPr/>
          <p:nvPr/>
        </p:nvSpPr>
        <p:spPr>
          <a:xfrm>
            <a:off x="1752600" y="760413"/>
            <a:ext cx="1881188" cy="5381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b="1" dirty="0">
                <a:solidFill>
                  <a:prstClr val="white"/>
                </a:solidFill>
                <a:latin typeface="Calibri"/>
              </a:rPr>
              <a:t>VRADA</a:t>
            </a:r>
            <a:endParaRPr lang="el-GR" b="1" dirty="0">
              <a:solidFill>
                <a:prstClr val="white"/>
              </a:solidFill>
              <a:latin typeface="Calibri"/>
            </a:endParaRPr>
          </a:p>
        </p:txBody>
      </p:sp>
    </p:spTree>
    <p:extLst>
      <p:ext uri="{BB962C8B-B14F-4D97-AF65-F5344CB8AC3E}">
        <p14:creationId xmlns:p14="http://schemas.microsoft.com/office/powerpoint/2010/main" val="3755674790"/>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55805"/>
            <a:ext cx="12192000" cy="1063889"/>
          </a:xfrm>
        </p:spPr>
        <p:txBody>
          <a:bodyPr>
            <a:normAutofit/>
          </a:bodyPr>
          <a:lstStyle/>
          <a:p>
            <a:pPr algn="ctr"/>
            <a:r>
              <a:rPr lang="el-GR" b="1" dirty="0">
                <a:solidFill>
                  <a:srgbClr val="FF0000"/>
                </a:solidFill>
                <a:latin typeface="+mn-lt"/>
              </a:rPr>
              <a:t>Ομάδα έργου</a:t>
            </a:r>
          </a:p>
        </p:txBody>
      </p:sp>
      <p:sp>
        <p:nvSpPr>
          <p:cNvPr id="3" name="Θέση περιεχομένου 2"/>
          <p:cNvSpPr>
            <a:spLocks noGrp="1"/>
          </p:cNvSpPr>
          <p:nvPr>
            <p:ph idx="1"/>
          </p:nvPr>
        </p:nvSpPr>
        <p:spPr>
          <a:xfrm>
            <a:off x="728032" y="1362917"/>
            <a:ext cx="10515600" cy="4949748"/>
          </a:xfrm>
        </p:spPr>
        <p:txBody>
          <a:bodyPr>
            <a:normAutofit fontScale="85000" lnSpcReduction="20000"/>
          </a:bodyPr>
          <a:lstStyle/>
          <a:p>
            <a:r>
              <a:rPr lang="en-US" dirty="0"/>
              <a:t>Interactive 4D (France )</a:t>
            </a:r>
          </a:p>
          <a:p>
            <a:endParaRPr lang="en-US" dirty="0"/>
          </a:p>
          <a:p>
            <a:r>
              <a:rPr lang="en-US" dirty="0"/>
              <a:t>Austrian Association of Inclusive Society-AIS (Austria)</a:t>
            </a:r>
          </a:p>
          <a:p>
            <a:endParaRPr lang="en-US" dirty="0"/>
          </a:p>
          <a:p>
            <a:r>
              <a:rPr lang="en-US" dirty="0"/>
              <a:t>Euro-Net (Italy)</a:t>
            </a:r>
          </a:p>
          <a:p>
            <a:endParaRPr lang="en-US" dirty="0"/>
          </a:p>
          <a:p>
            <a:r>
              <a:rPr lang="en-US" dirty="0"/>
              <a:t>Alzheimer Hellas (Greece)</a:t>
            </a:r>
          </a:p>
          <a:p>
            <a:endParaRPr lang="en-US" dirty="0"/>
          </a:p>
          <a:p>
            <a:r>
              <a:rPr lang="en-US" dirty="0"/>
              <a:t>Synthesis Center for Research and Education (Cyprus)</a:t>
            </a:r>
          </a:p>
          <a:p>
            <a:endParaRPr lang="en-US" dirty="0"/>
          </a:p>
          <a:p>
            <a:r>
              <a:rPr lang="en-US" dirty="0" err="1"/>
              <a:t>Avrasya</a:t>
            </a:r>
            <a:r>
              <a:rPr lang="en-US" dirty="0"/>
              <a:t> </a:t>
            </a:r>
            <a:r>
              <a:rPr lang="en-US" dirty="0" err="1"/>
              <a:t>Yenilikçi</a:t>
            </a:r>
            <a:r>
              <a:rPr lang="en-US" dirty="0"/>
              <a:t> </a:t>
            </a:r>
            <a:r>
              <a:rPr lang="en-US" dirty="0" err="1"/>
              <a:t>Toplum</a:t>
            </a:r>
            <a:r>
              <a:rPr lang="en-US" dirty="0"/>
              <a:t> </a:t>
            </a:r>
            <a:r>
              <a:rPr lang="en-US" dirty="0" err="1"/>
              <a:t>Derneği</a:t>
            </a:r>
            <a:r>
              <a:rPr lang="en-US" dirty="0"/>
              <a:t> (Turkey)</a:t>
            </a:r>
            <a:endParaRPr lang="el-GR" dirty="0"/>
          </a:p>
        </p:txBody>
      </p:sp>
      <p:pic>
        <p:nvPicPr>
          <p:cNvPr id="4098" name="Picture 2" descr="Partners | Visi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2125" y="919757"/>
            <a:ext cx="3255064" cy="8863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ustrian Association of Inclusive Society | Linked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9657" y="1949299"/>
            <a:ext cx="1190242" cy="119024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urope City Teller | Partn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9835" y="2591799"/>
            <a:ext cx="2759974" cy="18925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Alzheimer Ellas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8920" y="3805733"/>
            <a:ext cx="1265601" cy="88847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ynthesis Center for Research &amp; Educ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8372" y="5021949"/>
            <a:ext cx="2334237" cy="79364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Avrasya – Kardeşliğe Uzanan Gönül Köprüsü"/>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9434" y="6038499"/>
            <a:ext cx="2226937" cy="5655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Alzheimer Ellas 1">
            <a:extLst>
              <a:ext uri="{FF2B5EF4-FFF2-40B4-BE49-F238E27FC236}">
                <a16:creationId xmlns:a16="http://schemas.microsoft.com/office/drawing/2014/main" id="{59C23F0D-81AD-400D-353C-0D8D61D4BA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9" y="31280"/>
            <a:ext cx="1265601" cy="888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232716"/>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17014" y="177838"/>
            <a:ext cx="10515600" cy="1325563"/>
          </a:xfrm>
        </p:spPr>
        <p:txBody>
          <a:bodyPr>
            <a:normAutofit/>
          </a:bodyPr>
          <a:lstStyle/>
          <a:p>
            <a:pPr algn="ctr"/>
            <a:r>
              <a:rPr lang="el-GR" b="1" dirty="0">
                <a:solidFill>
                  <a:srgbClr val="FF0000"/>
                </a:solidFill>
                <a:latin typeface="+mn-lt"/>
              </a:rPr>
              <a:t>Αποτελέσματα</a:t>
            </a:r>
          </a:p>
        </p:txBody>
      </p:sp>
      <p:sp>
        <p:nvSpPr>
          <p:cNvPr id="3" name="Θέση περιεχομένου 2"/>
          <p:cNvSpPr>
            <a:spLocks noGrp="1"/>
          </p:cNvSpPr>
          <p:nvPr>
            <p:ph idx="1"/>
          </p:nvPr>
        </p:nvSpPr>
        <p:spPr/>
        <p:txBody>
          <a:bodyPr>
            <a:normAutofit/>
          </a:bodyPr>
          <a:lstStyle/>
          <a:p>
            <a:pPr>
              <a:lnSpc>
                <a:spcPct val="150000"/>
              </a:lnSpc>
              <a:spcBef>
                <a:spcPct val="0"/>
              </a:spcBef>
              <a:spcAft>
                <a:spcPct val="0"/>
              </a:spcAft>
              <a:buClrTx/>
              <a:buSzTx/>
            </a:pPr>
            <a:r>
              <a:rPr lang="el-GR" altLang="en-US" dirty="0">
                <a:latin typeface="Arial" panose="020B0604020202020204" pitchFamily="34" charset="0"/>
                <a:ea typeface="ＭＳ Ｐゴシック" panose="020B0600070205080204" pitchFamily="34" charset="-128"/>
              </a:rPr>
              <a:t>Α</a:t>
            </a:r>
            <a:r>
              <a:rPr lang="en-US" altLang="en-US" dirty="0">
                <a:latin typeface="Arial" panose="020B0604020202020204" pitchFamily="34" charset="0"/>
                <a:ea typeface="ＭＳ Ｐゴシック" panose="020B0600070205080204" pitchFamily="34" charset="-128"/>
              </a:rPr>
              <a:t>1: </a:t>
            </a:r>
            <a:r>
              <a:rPr lang="el-GR" altLang="en-US" dirty="0">
                <a:latin typeface="Arial" panose="020B0604020202020204" pitchFamily="34" charset="0"/>
                <a:ea typeface="ＭＳ Ｐゴシック" panose="020B0600070205080204" pitchFamily="34" charset="-128"/>
              </a:rPr>
              <a:t>Ανάπτυξη νοητικών δεξιοτήτων και διδασκαλία εννοιών</a:t>
            </a:r>
            <a:endParaRPr lang="en-US" altLang="en-US" dirty="0">
              <a:latin typeface="Arial" panose="020B0604020202020204" pitchFamily="34" charset="0"/>
              <a:ea typeface="ＭＳ Ｐゴシック" panose="020B0600070205080204" pitchFamily="34" charset="-128"/>
            </a:endParaRPr>
          </a:p>
          <a:p>
            <a:pPr>
              <a:lnSpc>
                <a:spcPct val="150000"/>
              </a:lnSpc>
              <a:spcBef>
                <a:spcPct val="0"/>
              </a:spcBef>
              <a:spcAft>
                <a:spcPct val="0"/>
              </a:spcAft>
              <a:buClrTx/>
              <a:buSzTx/>
            </a:pPr>
            <a:r>
              <a:rPr lang="el-GR" altLang="en-US" dirty="0">
                <a:latin typeface="Arial" panose="020B0604020202020204" pitchFamily="34" charset="0"/>
                <a:ea typeface="ＭＳ Ｐゴシック" panose="020B0600070205080204" pitchFamily="34" charset="-128"/>
              </a:rPr>
              <a:t>Α</a:t>
            </a:r>
            <a:r>
              <a:rPr lang="en-US" altLang="en-US" dirty="0">
                <a:latin typeface="Arial" panose="020B0604020202020204" pitchFamily="34" charset="0"/>
                <a:ea typeface="ＭＳ Ｐゴシック" panose="020B0600070205080204" pitchFamily="34" charset="-128"/>
              </a:rPr>
              <a:t>2: </a:t>
            </a:r>
            <a:r>
              <a:rPr lang="el-GR" altLang="en-US" dirty="0">
                <a:latin typeface="Arial" panose="020B0604020202020204" pitchFamily="34" charset="0"/>
                <a:ea typeface="ＭＳ Ｐゴシック" panose="020B0600070205080204" pitchFamily="34" charset="-128"/>
              </a:rPr>
              <a:t>Παιχνίδι κινητού </a:t>
            </a:r>
          </a:p>
          <a:p>
            <a:pPr>
              <a:lnSpc>
                <a:spcPct val="150000"/>
              </a:lnSpc>
              <a:spcBef>
                <a:spcPct val="0"/>
              </a:spcBef>
              <a:spcAft>
                <a:spcPct val="0"/>
              </a:spcAft>
              <a:buClrTx/>
              <a:buSzTx/>
            </a:pPr>
            <a:r>
              <a:rPr lang="el-GR" altLang="en-US" dirty="0">
                <a:latin typeface="Arial" panose="020B0604020202020204" pitchFamily="34" charset="0"/>
                <a:ea typeface="ＭＳ Ｐゴシック" panose="020B0600070205080204" pitchFamily="34" charset="-128"/>
              </a:rPr>
              <a:t>Α</a:t>
            </a:r>
            <a:r>
              <a:rPr lang="en-US" altLang="en-US" dirty="0">
                <a:latin typeface="Arial" panose="020B0604020202020204" pitchFamily="34" charset="0"/>
                <a:ea typeface="ＭＳ Ｐゴシック" panose="020B0600070205080204" pitchFamily="34" charset="-128"/>
              </a:rPr>
              <a:t>3: </a:t>
            </a:r>
            <a:r>
              <a:rPr lang="el-GR" dirty="0">
                <a:latin typeface="Arial" panose="020B0604020202020204" pitchFamily="34" charset="0"/>
                <a:ea typeface="ＭＳ Ｐゴシック" panose="020B0600070205080204" pitchFamily="34" charset="-128"/>
              </a:rPr>
              <a:t>Εργαλείο για τους εκπαιδευτές </a:t>
            </a:r>
            <a:endParaRPr lang="en-US" altLang="en-US" dirty="0">
              <a:latin typeface="Arial" panose="020B0604020202020204" pitchFamily="34" charset="0"/>
              <a:ea typeface="ＭＳ Ｐゴシック" panose="020B0600070205080204" pitchFamily="34" charset="-128"/>
            </a:endParaRPr>
          </a:p>
          <a:p>
            <a:pPr>
              <a:lnSpc>
                <a:spcPct val="150000"/>
              </a:lnSpc>
              <a:spcBef>
                <a:spcPct val="0"/>
              </a:spcBef>
              <a:spcAft>
                <a:spcPct val="0"/>
              </a:spcAft>
              <a:buClrTx/>
              <a:buSzTx/>
            </a:pPr>
            <a:r>
              <a:rPr lang="el-GR" altLang="en-US" dirty="0">
                <a:latin typeface="Arial" panose="020B0604020202020204" pitchFamily="34" charset="0"/>
                <a:ea typeface="ＭＳ Ｐゴシック" panose="020B0600070205080204" pitchFamily="34" charset="-128"/>
              </a:rPr>
              <a:t>Α</a:t>
            </a:r>
            <a:r>
              <a:rPr lang="en-US" altLang="en-US" dirty="0">
                <a:latin typeface="Arial" panose="020B0604020202020204" pitchFamily="34" charset="0"/>
                <a:ea typeface="ＭＳ Ｐゴシック" panose="020B0600070205080204" pitchFamily="34" charset="-128"/>
              </a:rPr>
              <a:t>4: </a:t>
            </a:r>
            <a:r>
              <a:rPr lang="el-GR" altLang="en-US" dirty="0">
                <a:latin typeface="Arial" panose="020B0604020202020204" pitchFamily="34" charset="0"/>
                <a:ea typeface="ＭＳ Ｐゴシック" panose="020B0600070205080204" pitchFamily="34" charset="-128"/>
              </a:rPr>
              <a:t>Έκθεση συστάσεων πολιτικής</a:t>
            </a:r>
            <a:endParaRPr lang="el-GR" dirty="0"/>
          </a:p>
          <a:p>
            <a:endParaRPr lang="el-GR" dirty="0"/>
          </a:p>
        </p:txBody>
      </p:sp>
      <p:pic>
        <p:nvPicPr>
          <p:cNvPr id="5" name="Εικόνα 4"/>
          <p:cNvPicPr>
            <a:picLocks noChangeAspect="1"/>
          </p:cNvPicPr>
          <p:nvPr/>
        </p:nvPicPr>
        <p:blipFill>
          <a:blip r:embed="rId2"/>
          <a:stretch>
            <a:fillRect/>
          </a:stretch>
        </p:blipFill>
        <p:spPr>
          <a:xfrm>
            <a:off x="7796331" y="2352646"/>
            <a:ext cx="4305415" cy="2152708"/>
          </a:xfrm>
          <a:prstGeom prst="rect">
            <a:avLst/>
          </a:prstGeom>
        </p:spPr>
      </p:pic>
      <p:pic>
        <p:nvPicPr>
          <p:cNvPr id="4" name="Picture 12" descr="Alzheimer Ellas 1">
            <a:extLst>
              <a:ext uri="{FF2B5EF4-FFF2-40B4-BE49-F238E27FC236}">
                <a16:creationId xmlns:a16="http://schemas.microsoft.com/office/drawing/2014/main" id="{2632F876-DB54-4060-A048-2A9ED4852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13" y="81038"/>
            <a:ext cx="1265601" cy="888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452086"/>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0684" y="4956061"/>
            <a:ext cx="2309813" cy="173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1631504" y="171515"/>
            <a:ext cx="8928992" cy="6481774"/>
          </a:xfrm>
          <a:prstGeom prst="rect">
            <a:avLst/>
          </a:prstGeom>
        </p:spPr>
        <p:txBody>
          <a:bodyPr wrap="square">
            <a:spAutoFit/>
          </a:bodyPr>
          <a:lstStyle/>
          <a:p>
            <a:pPr algn="ctr"/>
            <a:r>
              <a:rPr lang="el-GR" sz="2400" b="1" dirty="0">
                <a:latin typeface="Book Antiqua" panose="02040602050305030304" pitchFamily="18" charset="0"/>
              </a:rPr>
              <a:t>13</a:t>
            </a:r>
            <a:r>
              <a:rPr lang="el-GR" sz="2400" b="1" baseline="30000" dirty="0">
                <a:latin typeface="Book Antiqua" panose="02040602050305030304" pitchFamily="18" charset="0"/>
              </a:rPr>
              <a:t>ο</a:t>
            </a:r>
            <a:r>
              <a:rPr lang="el-GR" sz="2400" b="1" dirty="0">
                <a:latin typeface="Book Antiqua" panose="02040602050305030304" pitchFamily="18" charset="0"/>
              </a:rPr>
              <a:t> Πανελλήνιο Συνέδριο Νόσου </a:t>
            </a:r>
            <a:r>
              <a:rPr lang="en-US" sz="2400" b="1" dirty="0">
                <a:latin typeface="Book Antiqua" panose="02040602050305030304" pitchFamily="18" charset="0"/>
              </a:rPr>
              <a:t>Alzheimer</a:t>
            </a:r>
          </a:p>
          <a:p>
            <a:pPr algn="ctr"/>
            <a:r>
              <a:rPr lang="en-US" sz="2400" b="1" dirty="0">
                <a:latin typeface="Book Antiqua" panose="02040602050305030304" pitchFamily="18" charset="0"/>
              </a:rPr>
              <a:t>&amp;</a:t>
            </a:r>
          </a:p>
          <a:p>
            <a:pPr algn="ctr"/>
            <a:r>
              <a:rPr lang="en-US" sz="2400" b="1" dirty="0">
                <a:latin typeface="Book Antiqua" panose="02040602050305030304" pitchFamily="18" charset="0"/>
              </a:rPr>
              <a:t>5o </a:t>
            </a:r>
            <a:r>
              <a:rPr lang="el-GR" sz="2400" b="1" dirty="0">
                <a:latin typeface="Book Antiqua" panose="02040602050305030304" pitchFamily="18" charset="0"/>
              </a:rPr>
              <a:t>Μεσογειακό Συνέδριο </a:t>
            </a:r>
            <a:r>
              <a:rPr lang="el-GR" sz="2400" b="1" dirty="0" err="1">
                <a:latin typeface="Book Antiqua" panose="02040602050305030304" pitchFamily="18" charset="0"/>
              </a:rPr>
              <a:t>Νευροεκφυλιστικών</a:t>
            </a:r>
            <a:r>
              <a:rPr lang="el-GR" sz="2400" b="1" dirty="0">
                <a:latin typeface="Book Antiqua" panose="02040602050305030304" pitchFamily="18" charset="0"/>
              </a:rPr>
              <a:t> Νοσημάτων</a:t>
            </a:r>
            <a:endParaRPr lang="el-GR" sz="1050" b="1" dirty="0">
              <a:latin typeface="Book Antiqua" panose="02040602050305030304" pitchFamily="18" charset="0"/>
            </a:endParaRPr>
          </a:p>
          <a:p>
            <a:pPr algn="ctr"/>
            <a:r>
              <a:rPr lang="fi-FI" sz="2400" dirty="0"/>
              <a:t>9-13</a:t>
            </a:r>
            <a:r>
              <a:rPr lang="el-GR" sz="2400" dirty="0"/>
              <a:t> Φεβρουαρίου </a:t>
            </a:r>
            <a:r>
              <a:rPr lang="fi-FI" sz="2400" dirty="0"/>
              <a:t>2023, </a:t>
            </a:r>
            <a:r>
              <a:rPr lang="el-GR" sz="2400" dirty="0"/>
              <a:t>Θεσσαλονίκη</a:t>
            </a:r>
            <a:endParaRPr lang="fi-FI" sz="2400" dirty="0"/>
          </a:p>
          <a:p>
            <a:endParaRPr lang="fi-FI" sz="2400" dirty="0"/>
          </a:p>
          <a:p>
            <a:r>
              <a:rPr lang="el-GR" sz="2400" dirty="0"/>
              <a:t>Συμμετοχή διαδικτυακά ή</a:t>
            </a:r>
          </a:p>
          <a:p>
            <a:r>
              <a:rPr lang="el-GR" sz="2400" dirty="0"/>
              <a:t>με φυσική παρουσία</a:t>
            </a:r>
          </a:p>
          <a:p>
            <a:r>
              <a:rPr lang="el-GR" sz="2400" dirty="0"/>
              <a:t>στο Οικοτροφείο για ασθενείς με Νόσο </a:t>
            </a:r>
            <a:r>
              <a:rPr lang="en-US" sz="2400" dirty="0"/>
              <a:t>Alzheimer</a:t>
            </a:r>
            <a:endParaRPr lang="el-GR" sz="2400" dirty="0"/>
          </a:p>
          <a:p>
            <a:r>
              <a:rPr lang="el-GR" sz="2400" dirty="0"/>
              <a:t>της Ελληνικής Εταιρείας Νόσου </a:t>
            </a:r>
            <a:r>
              <a:rPr lang="en-US" sz="2400" dirty="0"/>
              <a:t>Alzheimer </a:t>
            </a:r>
            <a:r>
              <a:rPr lang="el-GR" sz="2400" dirty="0"/>
              <a:t>και Συγγενών Διαταραχών</a:t>
            </a:r>
            <a:r>
              <a:rPr lang="fi-FI" sz="2400" dirty="0"/>
              <a:t>:</a:t>
            </a:r>
            <a:endParaRPr lang="el-GR" sz="2400" dirty="0"/>
          </a:p>
          <a:p>
            <a:r>
              <a:rPr lang="el-GR" sz="2400" b="1" i="1" dirty="0">
                <a:solidFill>
                  <a:srgbClr val="990033"/>
                </a:solidFill>
              </a:rPr>
              <a:t>«Παναγία η Γλυκοφιλούσα»</a:t>
            </a:r>
            <a:endParaRPr lang="fi-FI" sz="2400" b="1" i="1" dirty="0">
              <a:solidFill>
                <a:srgbClr val="990033"/>
              </a:solidFill>
            </a:endParaRPr>
          </a:p>
          <a:p>
            <a:endParaRPr lang="fi-FI" sz="600" dirty="0"/>
          </a:p>
          <a:p>
            <a:r>
              <a:rPr lang="fi-FI" sz="2400" dirty="0">
                <a:hlinkClick r:id="rId3"/>
              </a:rPr>
              <a:t>www.alzheimer-conference.gr</a:t>
            </a:r>
            <a:endParaRPr lang="fi-FI" sz="2400" dirty="0"/>
          </a:p>
          <a:p>
            <a:endParaRPr lang="fi-FI" dirty="0"/>
          </a:p>
          <a:p>
            <a:pPr>
              <a:lnSpc>
                <a:spcPct val="140000"/>
              </a:lnSpc>
            </a:pPr>
            <a:r>
              <a:rPr lang="fi-FI" dirty="0"/>
              <a:t>	</a:t>
            </a:r>
            <a:r>
              <a:rPr lang="el-GR" sz="1700" dirty="0"/>
              <a:t>Διοργάνωση</a:t>
            </a:r>
            <a:r>
              <a:rPr lang="fi-FI" sz="1700" dirty="0"/>
              <a:t>:</a:t>
            </a:r>
          </a:p>
          <a:p>
            <a:pPr lvl="1">
              <a:lnSpc>
                <a:spcPct val="200000"/>
              </a:lnSpc>
            </a:pPr>
            <a:r>
              <a:rPr lang="el-GR" sz="1700" dirty="0"/>
              <a:t>Πανελλήνια Ομοσπονδία Νόσου </a:t>
            </a:r>
            <a:r>
              <a:rPr lang="en-US" sz="1700" dirty="0"/>
              <a:t>Alzheimer </a:t>
            </a:r>
            <a:r>
              <a:rPr lang="el-GR" sz="1700" dirty="0"/>
              <a:t>και Συναφών Διαταραχών</a:t>
            </a:r>
            <a:endParaRPr lang="en-US" sz="1700" dirty="0"/>
          </a:p>
          <a:p>
            <a:pPr lvl="1">
              <a:lnSpc>
                <a:spcPct val="200000"/>
              </a:lnSpc>
            </a:pPr>
            <a:r>
              <a:rPr lang="el-GR" sz="1700" dirty="0"/>
              <a:t>Πανελλήνιο Ινστιτούτο </a:t>
            </a:r>
            <a:r>
              <a:rPr lang="el-GR" sz="1700" dirty="0" err="1"/>
              <a:t>Νευροεκφυλιστικών</a:t>
            </a:r>
            <a:r>
              <a:rPr lang="el-GR" sz="1700" dirty="0"/>
              <a:t> Νοσημάτων</a:t>
            </a:r>
            <a:endParaRPr lang="en-US" sz="1700" dirty="0"/>
          </a:p>
          <a:p>
            <a:pPr lvl="1">
              <a:lnSpc>
                <a:spcPct val="200000"/>
              </a:lnSpc>
            </a:pPr>
            <a:r>
              <a:rPr lang="en-US" sz="1700" dirty="0"/>
              <a:t>   </a:t>
            </a:r>
            <a:r>
              <a:rPr lang="el-GR" sz="1700" dirty="0"/>
              <a:t>Ελληνική Εταιρεία Νόσου </a:t>
            </a:r>
            <a:r>
              <a:rPr lang="en-US" sz="1700" dirty="0"/>
              <a:t>Alzheimer </a:t>
            </a:r>
            <a:r>
              <a:rPr lang="el-GR" sz="1700" dirty="0"/>
              <a:t>και Συγγενών Διαταραχών</a:t>
            </a:r>
            <a:endParaRPr lang="en-US" sz="17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6169" y="4956060"/>
            <a:ext cx="661808" cy="63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8647" y="5615358"/>
            <a:ext cx="529331" cy="48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852" y="6175395"/>
            <a:ext cx="666920" cy="42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43517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Τίτλος 1">
            <a:extLst>
              <a:ext uri="{FF2B5EF4-FFF2-40B4-BE49-F238E27FC236}">
                <a16:creationId xmlns:a16="http://schemas.microsoft.com/office/drawing/2014/main" id="{DE052031-2C39-ABFF-0B60-145892D392B1}"/>
              </a:ext>
            </a:extLst>
          </p:cNvPr>
          <p:cNvSpPr txBox="1">
            <a:spLocks noGrp="1" noChangeArrowheads="1"/>
          </p:cNvSpPr>
          <p:nvPr>
            <p:ph type="title"/>
          </p:nvPr>
        </p:nvSpPr>
        <p:spPr>
          <a:xfrm>
            <a:off x="2147888" y="1709739"/>
            <a:ext cx="7886700" cy="2852737"/>
          </a:xfrm>
        </p:spPr>
        <p:txBody>
          <a:bodyPr/>
          <a:lstStyle/>
          <a:p>
            <a:pPr>
              <a:spcBef>
                <a:spcPct val="0"/>
              </a:spcBef>
              <a:spcAft>
                <a:spcPct val="0"/>
              </a:spcAft>
              <a:buClr>
                <a:srgbClr val="000000"/>
              </a:buClr>
              <a:buFont typeface="Calibri" panose="020F0502020204030204" pitchFamily="34" charset="0"/>
              <a:buNone/>
            </a:pPr>
            <a:endParaRPr lang="el-GR" altLang="el-GR" dirty="0">
              <a:solidFill>
                <a:srgbClr val="000000"/>
              </a:solidFill>
              <a:latin typeface="Arial" panose="020B0604020202020204" pitchFamily="34" charset="0"/>
              <a:cs typeface="Arial" panose="020B0604020202020204" pitchFamily="34" charset="0"/>
            </a:endParaRPr>
          </a:p>
        </p:txBody>
      </p:sp>
      <p:sp>
        <p:nvSpPr>
          <p:cNvPr id="201731" name="Θέση κειμένου 2">
            <a:extLst>
              <a:ext uri="{FF2B5EF4-FFF2-40B4-BE49-F238E27FC236}">
                <a16:creationId xmlns:a16="http://schemas.microsoft.com/office/drawing/2014/main" id="{81BBD4B0-E01D-C2E9-3FB6-CC4507A6C31F}"/>
              </a:ext>
            </a:extLst>
          </p:cNvPr>
          <p:cNvSpPr txBox="1">
            <a:spLocks noGrp="1" noChangeArrowheads="1"/>
          </p:cNvSpPr>
          <p:nvPr>
            <p:ph type="body" idx="1"/>
          </p:nvPr>
        </p:nvSpPr>
        <p:spPr>
          <a:xfrm>
            <a:off x="2147888" y="4589464"/>
            <a:ext cx="7886700" cy="1500187"/>
          </a:xfrm>
        </p:spPr>
        <p:txBody>
          <a:bodyPr/>
          <a:lstStyle/>
          <a:p>
            <a:pPr>
              <a:spcAft>
                <a:spcPct val="0"/>
              </a:spcAft>
            </a:pPr>
            <a:endParaRPr lang="el-GR" altLang="el-GR">
              <a:latin typeface="Arial" panose="020B0604020202020204" pitchFamily="34" charset="0"/>
              <a:cs typeface="Arial" panose="020B0604020202020204" pitchFamily="34" charset="0"/>
            </a:endParaRPr>
          </a:p>
        </p:txBody>
      </p:sp>
      <p:pic>
        <p:nvPicPr>
          <p:cNvPr id="201732" name="Εικόνα 4" descr="Εικόνα που περιέχει κείμενο&#10;&#10;Περιγραφή που δημιουργήθηκε αυτόματα">
            <a:extLst>
              <a:ext uri="{FF2B5EF4-FFF2-40B4-BE49-F238E27FC236}">
                <a16:creationId xmlns:a16="http://schemas.microsoft.com/office/drawing/2014/main" id="{4F466787-F326-EC21-5819-3004854BA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1275"/>
            <a:ext cx="9144000"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Τίτλος 1">
            <a:extLst>
              <a:ext uri="{FF2B5EF4-FFF2-40B4-BE49-F238E27FC236}">
                <a16:creationId xmlns:a16="http://schemas.microsoft.com/office/drawing/2014/main" id="{A34C4405-D66D-DDD0-8F50-547DD9D6D48E}"/>
              </a:ext>
            </a:extLst>
          </p:cNvPr>
          <p:cNvSpPr txBox="1">
            <a:spLocks noGrp="1" noChangeArrowheads="1"/>
          </p:cNvSpPr>
          <p:nvPr>
            <p:ph type="title"/>
          </p:nvPr>
        </p:nvSpPr>
        <p:spPr>
          <a:xfrm>
            <a:off x="2152650" y="7160"/>
            <a:ext cx="10039350" cy="1683530"/>
          </a:xfrm>
        </p:spPr>
        <p:txBody>
          <a:bodyPr/>
          <a:lstStyle/>
          <a:p>
            <a:pPr eaLnBrk="1" hangingPunct="1">
              <a:spcBef>
                <a:spcPct val="0"/>
              </a:spcBef>
              <a:spcAft>
                <a:spcPct val="0"/>
              </a:spcAft>
              <a:buFont typeface="Calibri" panose="020F0502020204030204" pitchFamily="34" charset="0"/>
              <a:buNone/>
            </a:pPr>
            <a:endParaRPr lang="el-GR" altLang="el-GR" dirty="0">
              <a:latin typeface="Arial" panose="020B0604020202020204" pitchFamily="34" charset="0"/>
              <a:cs typeface="Arial" panose="020B0604020202020204" pitchFamily="34" charset="0"/>
            </a:endParaRPr>
          </a:p>
        </p:txBody>
      </p:sp>
      <p:pic>
        <p:nvPicPr>
          <p:cNvPr id="202756" name="Picture 3">
            <a:extLst>
              <a:ext uri="{FF2B5EF4-FFF2-40B4-BE49-F238E27FC236}">
                <a16:creationId xmlns:a16="http://schemas.microsoft.com/office/drawing/2014/main" id="{DEABC113-1B3E-FF0E-B777-58F2D7FB7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3200" y="7160"/>
            <a:ext cx="2829600"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8" name="Picture 5">
            <a:extLst>
              <a:ext uri="{FF2B5EF4-FFF2-40B4-BE49-F238E27FC236}">
                <a16:creationId xmlns:a16="http://schemas.microsoft.com/office/drawing/2014/main" id="{F8B2555E-9B7E-A50D-B905-45BEB87BFF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0068" y="3976688"/>
            <a:ext cx="2097932"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9" name="Picture 2">
            <a:extLst>
              <a:ext uri="{FF2B5EF4-FFF2-40B4-BE49-F238E27FC236}">
                <a16:creationId xmlns:a16="http://schemas.microsoft.com/office/drawing/2014/main" id="{0DA9A323-DACA-DD77-B5C1-414E5E5695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287" y="1968500"/>
            <a:ext cx="2174875"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61" name="Εικόνα 2" descr="Εικόνα που περιέχει άτομο, εσωτερικό, δάπεδο, τοίχος&#10;&#10;Περιγραφή που δημιουργήθηκε αυτόματα">
            <a:extLst>
              <a:ext uri="{FF2B5EF4-FFF2-40B4-BE49-F238E27FC236}">
                <a16:creationId xmlns:a16="http://schemas.microsoft.com/office/drawing/2014/main" id="{EFA16EB3-53A6-B483-62A9-0C639D35FD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7470" y="3819525"/>
            <a:ext cx="311785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ικόνα 2" descr="Εικόνα που περιέχει κείμενο&#10;&#10;Περιγραφή που δημιουργήθηκε αυτόματα">
            <a:extLst>
              <a:ext uri="{FF2B5EF4-FFF2-40B4-BE49-F238E27FC236}">
                <a16:creationId xmlns:a16="http://schemas.microsoft.com/office/drawing/2014/main" id="{E59C85BA-EECF-7A60-666D-5A91915E3B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7470" y="1438166"/>
            <a:ext cx="3959158" cy="1859511"/>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545571B5-C922-945F-32D9-42330BA967B9}"/>
              </a:ext>
            </a:extLst>
          </p:cNvPr>
          <p:cNvSpPr txBox="1">
            <a:spLocks noGrp="1" noChangeArrowheads="1"/>
          </p:cNvSpPr>
          <p:nvPr>
            <p:ph type="ctrTitle"/>
          </p:nvPr>
        </p:nvSpPr>
        <p:spPr>
          <a:xfrm>
            <a:off x="2667000" y="4114800"/>
            <a:ext cx="6858000" cy="1085850"/>
          </a:xfrm>
        </p:spPr>
        <p:txBody>
          <a:bodyPr/>
          <a:lstStyle/>
          <a:p>
            <a:pPr algn="l" eaLnBrk="1" hangingPunct="1">
              <a:spcBef>
                <a:spcPct val="0"/>
              </a:spcBef>
              <a:spcAft>
                <a:spcPct val="0"/>
              </a:spcAft>
              <a:buClr>
                <a:srgbClr val="000000"/>
              </a:buClr>
              <a:buFont typeface="Calibri" panose="020F0502020204030204" pitchFamily="34" charset="0"/>
              <a:buNone/>
            </a:pPr>
            <a:endParaRPr lang="el-GR" altLang="el-GR" dirty="0">
              <a:solidFill>
                <a:srgbClr val="FF0000"/>
              </a:solidFill>
              <a:latin typeface="Arial" panose="020B0604020202020204" pitchFamily="34" charset="0"/>
              <a:cs typeface="Arial" panose="020B0604020202020204" pitchFamily="34" charset="0"/>
            </a:endParaRPr>
          </a:p>
        </p:txBody>
      </p:sp>
      <p:sp>
        <p:nvSpPr>
          <p:cNvPr id="203779" name="Rectangle 3">
            <a:extLst>
              <a:ext uri="{FF2B5EF4-FFF2-40B4-BE49-F238E27FC236}">
                <a16:creationId xmlns:a16="http://schemas.microsoft.com/office/drawing/2014/main" id="{264CF708-3D60-EA72-24CA-91973F059C55}"/>
              </a:ext>
            </a:extLst>
          </p:cNvPr>
          <p:cNvSpPr txBox="1">
            <a:spLocks noGrp="1" noChangeArrowheads="1"/>
          </p:cNvSpPr>
          <p:nvPr>
            <p:ph type="subTitle" idx="1"/>
          </p:nvPr>
        </p:nvSpPr>
        <p:spPr>
          <a:xfrm>
            <a:off x="2667001" y="5180013"/>
            <a:ext cx="6507163" cy="558800"/>
          </a:xfrm>
        </p:spPr>
        <p:txBody>
          <a:bodyPr anchor="ctr"/>
          <a:lstStyle/>
          <a:p>
            <a:pPr algn="r">
              <a:spcAft>
                <a:spcPct val="0"/>
              </a:spcAft>
            </a:pPr>
            <a:r>
              <a:rPr lang="en-US" altLang="el-GR" sz="2100">
                <a:latin typeface="Arial" panose="020B0604020202020204" pitchFamily="34" charset="0"/>
                <a:cs typeface="Arial" panose="020B0604020202020204" pitchFamily="34" charset="0"/>
              </a:rPr>
              <a:t>!</a:t>
            </a:r>
          </a:p>
        </p:txBody>
      </p:sp>
      <p:pic>
        <p:nvPicPr>
          <p:cNvPr id="203780" name="Picture 4">
            <a:extLst>
              <a:ext uri="{FF2B5EF4-FFF2-40B4-BE49-F238E27FC236}">
                <a16:creationId xmlns:a16="http://schemas.microsoft.com/office/drawing/2014/main" id="{0B95D7D5-966B-209F-D3F7-1FF51CCAEE03}"/>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142619" y="4114801"/>
            <a:ext cx="7991982" cy="2632075"/>
          </a:xfrm>
        </p:spPr>
      </p:pic>
      <p:pic>
        <p:nvPicPr>
          <p:cNvPr id="2050" name="Picture 2" descr="http://www.liako.gr/news/images/stories/xris/diafora1/thessaloniki.jpg">
            <a:extLst>
              <a:ext uri="{FF2B5EF4-FFF2-40B4-BE49-F238E27FC236}">
                <a16:creationId xmlns:a16="http://schemas.microsoft.com/office/drawing/2014/main" id="{2B2F8701-20FF-5E36-98DF-FB040C458DCE}"/>
              </a:ext>
            </a:extLst>
          </p:cNvPr>
          <p:cNvPicPr>
            <a:picLocks noChangeAspect="1" noChangeArrowheads="1"/>
          </p:cNvPicPr>
          <p:nvPr/>
        </p:nvPicPr>
        <p:blipFill>
          <a:blip r:embed="rId3" cstate="print"/>
          <a:srcRect/>
          <a:stretch>
            <a:fillRect/>
          </a:stretch>
        </p:blipFill>
        <p:spPr bwMode="auto">
          <a:xfrm>
            <a:off x="6325691" y="1799460"/>
            <a:ext cx="3199310" cy="2106234"/>
          </a:xfrm>
          <a:prstGeom prst="rect">
            <a:avLst/>
          </a:prstGeom>
          <a:ln>
            <a:noFill/>
          </a:ln>
          <a:effectLst>
            <a:softEdge rad="317500"/>
          </a:effectLst>
        </p:spPr>
      </p:pic>
      <p:pic>
        <p:nvPicPr>
          <p:cNvPr id="203782" name="Picture 4" descr="auth logo black_NEW copy">
            <a:extLst>
              <a:ext uri="{FF2B5EF4-FFF2-40B4-BE49-F238E27FC236}">
                <a16:creationId xmlns:a16="http://schemas.microsoft.com/office/drawing/2014/main" id="{95C871CB-E295-FB3E-6AF0-F79DBD3604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99448"/>
            <a:ext cx="12573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Users\ΑΝΑΣΤΑΣΙΑ\Desktop\Alzheimer University\100118_logo_alzheimer.jpg">
            <a:extLst>
              <a:ext uri="{FF2B5EF4-FFF2-40B4-BE49-F238E27FC236}">
                <a16:creationId xmlns:a16="http://schemas.microsoft.com/office/drawing/2014/main" id="{5CA2A314-31E4-219C-C3DC-34ED2D790D84}"/>
              </a:ext>
            </a:extLst>
          </p:cNvPr>
          <p:cNvPicPr>
            <a:picLocks noChangeAspect="1" noChangeArrowheads="1"/>
          </p:cNvPicPr>
          <p:nvPr/>
        </p:nvPicPr>
        <p:blipFill>
          <a:blip r:embed="rId5" cstate="print"/>
          <a:srcRect/>
          <a:stretch>
            <a:fillRect/>
          </a:stretch>
        </p:blipFill>
        <p:spPr bwMode="auto">
          <a:xfrm>
            <a:off x="10826987" y="0"/>
            <a:ext cx="1365013" cy="975009"/>
          </a:xfrm>
          <a:prstGeom prst="rect">
            <a:avLst/>
          </a:prstGeom>
          <a:noFill/>
          <a:ln w="9525">
            <a:noFill/>
            <a:miter lim="800000"/>
            <a:headEnd/>
            <a:tailEnd/>
          </a:ln>
          <a:effectLst>
            <a:softEdge rad="63500"/>
          </a:effectLst>
        </p:spPr>
      </p:pic>
      <p:pic>
        <p:nvPicPr>
          <p:cNvPr id="203784" name="Picture 8">
            <a:extLst>
              <a:ext uri="{FF2B5EF4-FFF2-40B4-BE49-F238E27FC236}">
                <a16:creationId xmlns:a16="http://schemas.microsoft.com/office/drawing/2014/main" id="{32ABC013-7871-A203-3512-4007335675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2739" y="1924050"/>
            <a:ext cx="32607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2">
      <a:dk1>
        <a:srgbClr val="000000"/>
      </a:dk1>
      <a:lt1>
        <a:srgbClr val="FFFFFF"/>
      </a:lt1>
      <a:dk2>
        <a:srgbClr val="7F4C8E"/>
      </a:dk2>
      <a:lt2>
        <a:srgbClr val="EAECEE"/>
      </a:lt2>
      <a:accent1>
        <a:srgbClr val="FFC61B"/>
      </a:accent1>
      <a:accent2>
        <a:srgbClr val="1AB0AA"/>
      </a:accent2>
      <a:accent3>
        <a:srgbClr val="A061B2"/>
      </a:accent3>
      <a:accent4>
        <a:srgbClr val="4B577A"/>
      </a:accent4>
      <a:accent5>
        <a:srgbClr val="69C17F"/>
      </a:accent5>
      <a:accent6>
        <a:srgbClr val="F3C30A"/>
      </a:accent6>
      <a:hlink>
        <a:srgbClr val="1AB0AA"/>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Custom 2">
      <a:dk1>
        <a:srgbClr val="000000"/>
      </a:dk1>
      <a:lt1>
        <a:srgbClr val="FFFFFF"/>
      </a:lt1>
      <a:dk2>
        <a:srgbClr val="7F4C8E"/>
      </a:dk2>
      <a:lt2>
        <a:srgbClr val="EAECEE"/>
      </a:lt2>
      <a:accent1>
        <a:srgbClr val="FFC61B"/>
      </a:accent1>
      <a:accent2>
        <a:srgbClr val="1AB0AA"/>
      </a:accent2>
      <a:accent3>
        <a:srgbClr val="A061B2"/>
      </a:accent3>
      <a:accent4>
        <a:srgbClr val="4B577A"/>
      </a:accent4>
      <a:accent5>
        <a:srgbClr val="69C17F"/>
      </a:accent5>
      <a:accent6>
        <a:srgbClr val="F3C30A"/>
      </a:accent6>
      <a:hlink>
        <a:srgbClr val="1AB0AA"/>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4_Office Theme 1">
      <a:dk1>
        <a:srgbClr val="4D0575"/>
      </a:dk1>
      <a:lt1>
        <a:srgbClr val="FFFFFF"/>
      </a:lt1>
      <a:dk2>
        <a:srgbClr val="4D0575"/>
      </a:dk2>
      <a:lt2>
        <a:srgbClr val="FFFFFF"/>
      </a:lt2>
      <a:accent1>
        <a:srgbClr val="49176D"/>
      </a:accent1>
      <a:accent2>
        <a:srgbClr val="7325AD"/>
      </a:accent2>
      <a:accent3>
        <a:srgbClr val="B2AABD"/>
      </a:accent3>
      <a:accent4>
        <a:srgbClr val="DADADA"/>
      </a:accent4>
      <a:accent5>
        <a:srgbClr val="B1ABBA"/>
      </a:accent5>
      <a:accent6>
        <a:srgbClr val="68209C"/>
      </a:accent6>
      <a:hlink>
        <a:srgbClr val="FFFFFF"/>
      </a:hlink>
      <a:folHlink>
        <a:srgbClr val="AC46E4"/>
      </a:folHlink>
    </a:clrScheme>
    <a:fontScheme name="4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bg1"/>
            </a:solidFill>
            <a:effectLst/>
            <a:latin typeface="Arial" pitchFamily="34" charset="0"/>
            <a:ea typeface="ヒラギノ角ゴ Pro W3"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bg1"/>
            </a:solidFill>
            <a:effectLst/>
            <a:latin typeface="Arial" pitchFamily="34" charset="0"/>
            <a:ea typeface="ヒラギノ角ゴ Pro W3" pitchFamily="-108" charset="-128"/>
          </a:defRPr>
        </a:defPPr>
      </a:lstStyle>
    </a:lnDef>
  </a:objectDefaults>
  <a:extraClrSchemeLst>
    <a:extraClrScheme>
      <a:clrScheme name="4_Office Theme 1">
        <a:dk1>
          <a:srgbClr val="4D0575"/>
        </a:dk1>
        <a:lt1>
          <a:srgbClr val="FFFFFF"/>
        </a:lt1>
        <a:dk2>
          <a:srgbClr val="4D0575"/>
        </a:dk2>
        <a:lt2>
          <a:srgbClr val="FFFFFF"/>
        </a:lt2>
        <a:accent1>
          <a:srgbClr val="49176D"/>
        </a:accent1>
        <a:accent2>
          <a:srgbClr val="7325AD"/>
        </a:accent2>
        <a:accent3>
          <a:srgbClr val="B2AABD"/>
        </a:accent3>
        <a:accent4>
          <a:srgbClr val="DADADA"/>
        </a:accent4>
        <a:accent5>
          <a:srgbClr val="B1ABBA"/>
        </a:accent5>
        <a:accent6>
          <a:srgbClr val="68209C"/>
        </a:accent6>
        <a:hlink>
          <a:srgbClr val="FFFFFF"/>
        </a:hlink>
        <a:folHlink>
          <a:srgbClr val="AC46E4"/>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Υπάρχει πρόληψη για τα προβλήματα της μνήμης NeuroAge ELP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1198</TotalTime>
  <Words>6104</Words>
  <Application>Microsoft Office PowerPoint</Application>
  <PresentationFormat>Ευρεία οθόνη</PresentationFormat>
  <Paragraphs>1376</Paragraphs>
  <Slides>95</Slides>
  <Notes>29</Notes>
  <HiddenSlides>0</HiddenSlides>
  <MMClips>0</MMClips>
  <ScaleCrop>false</ScaleCrop>
  <HeadingPairs>
    <vt:vector size="8" baseType="variant">
      <vt:variant>
        <vt:lpstr>Γραμματοσειρές που χρησιμοποιούνται</vt:lpstr>
      </vt:variant>
      <vt:variant>
        <vt:i4>14</vt:i4>
      </vt:variant>
      <vt:variant>
        <vt:lpstr>Θέμα</vt:lpstr>
      </vt:variant>
      <vt:variant>
        <vt:i4>7</vt:i4>
      </vt:variant>
      <vt:variant>
        <vt:lpstr>Ενσωματωμένοι διακομιστές OLE</vt:lpstr>
      </vt:variant>
      <vt:variant>
        <vt:i4>1</vt:i4>
      </vt:variant>
      <vt:variant>
        <vt:lpstr>Τίτλοι διαφανειών</vt:lpstr>
      </vt:variant>
      <vt:variant>
        <vt:i4>95</vt:i4>
      </vt:variant>
    </vt:vector>
  </HeadingPairs>
  <TitlesOfParts>
    <vt:vector size="117" baseType="lpstr">
      <vt:lpstr>Arial</vt:lpstr>
      <vt:lpstr>Book Antiqua</vt:lpstr>
      <vt:lpstr>BookAntiqua-Bold</vt:lpstr>
      <vt:lpstr>Calibri</vt:lpstr>
      <vt:lpstr>Calibri </vt:lpstr>
      <vt:lpstr>Calibri Light</vt:lpstr>
      <vt:lpstr>Cambria</vt:lpstr>
      <vt:lpstr>Century Schoolbook</vt:lpstr>
      <vt:lpstr>Comic Sans MS</vt:lpstr>
      <vt:lpstr>Rambla</vt:lpstr>
      <vt:lpstr>Times</vt:lpstr>
      <vt:lpstr>Times New Roman</vt:lpstr>
      <vt:lpstr>Tinos</vt:lpstr>
      <vt:lpstr>Wingdings</vt:lpstr>
      <vt:lpstr>Θέμα του Office</vt:lpstr>
      <vt:lpstr>2_Θέμα του Office</vt:lpstr>
      <vt:lpstr>1_Tema di Office</vt:lpstr>
      <vt:lpstr>Office Theme</vt:lpstr>
      <vt:lpstr>1_Office Theme</vt:lpstr>
      <vt:lpstr>5_Office Theme</vt:lpstr>
      <vt:lpstr>Υπάρχει πρόληψη για τα προβλήματα της μνήμης NeuroAge ELPEN</vt:lpstr>
      <vt:lpstr>Acrobat Document</vt:lpstr>
      <vt:lpstr>ΣΥΝΕΡΓΑΣIΕΣ ΜΕ ΧΩΡΕΣ ΤΗΣ ΕΥΡΩΠΗΣ ΓΙΑ ΤΗΝ ΦΡΟΝΤΙΔΑ ΤΩΝ ΑΣΘΕΝΩΝ ΜΕ ΑΝΟΙΑ 2016-2022</vt:lpstr>
      <vt:lpstr>Παγκόσμιος Χάρτης  Νόσου Alzheimer’s </vt:lpstr>
      <vt:lpstr>Παρουσίαση του PowerPoint</vt:lpstr>
      <vt:lpstr>Παγκόσμιος Χάρτης  Νόσου Alzheimer’s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Magnetic Resonance Imaging- Volumetry ROIs</vt:lpstr>
      <vt:lpstr>ΟΜΑΔΕΣ ΑΣΘΕΝΩΝ</vt:lpstr>
      <vt:lpstr>Παρουσίαση του PowerPoint</vt:lpstr>
      <vt:lpstr>Παγκόσμιος Χάρτης  Νόσου Alzheimer’s </vt:lpstr>
      <vt:lpstr>Παρουσίαση του PowerPoint</vt:lpstr>
      <vt:lpstr>Παγκόσμιος Χάρτης  Νόσου Alzheimer’s </vt:lpstr>
      <vt:lpstr>ANOIΞΗ  2012, ΘΕΣΣΑΛΟΝΙΚΗ</vt:lpstr>
      <vt:lpstr>Παρουσίαση του PowerPoint</vt:lpstr>
      <vt:lpstr>Παρουσίαση του PowerPoint</vt:lpstr>
      <vt:lpstr>Παρουσίαση του PowerPoint</vt:lpstr>
      <vt:lpstr>Παρουσίαση του PowerPoint</vt:lpstr>
      <vt:lpstr>Παγκόσμιος Χάρτης  Νόσου Alzheimer’s </vt:lpstr>
      <vt:lpstr>ΠΕΡΙΘΑΛΠΟΝΤΕΣ</vt:lpstr>
      <vt:lpstr>Παρουσίαση του PowerPoint</vt:lpstr>
      <vt:lpstr>Παρουσίαση του PowerPoint</vt:lpstr>
      <vt:lpstr>ASPAD: ΡΟΜΠΟΤΙΚΗ</vt:lpstr>
      <vt:lpstr>Υποστήριξη περιθαλπόντων on line</vt:lpstr>
      <vt:lpstr>ΑΠΟΤΕΛΕΣΜΑΤΑ Online vs. onsite</vt:lpstr>
      <vt:lpstr>ΑΓΧΟΣ ΠΕΡΙΘΑΛΠΟΝΤΩΝ</vt:lpstr>
      <vt:lpstr>Παρουσίαση του PowerPoint</vt:lpstr>
      <vt:lpstr>ΠΑΡΕΜΒΑΣΕΙΣ στους  ΠΕΡΙΘΑΛΠΟΝΤΕΣ</vt:lpstr>
      <vt:lpstr>Παγκόσμιος Χάρτης  Νόσου Alzheimer’s </vt:lpstr>
      <vt:lpstr>ΚΕΝΤΡΑ ΗΜΕΡΑΣ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Γενετική Συμβουλευτική στα Ευρωπαϊκά Πανεπιστήμια:  Η περίπτωση των νευροεκφυλιστικών νοσημάτων GECONEU www.genecounsel.eu </vt:lpstr>
      <vt:lpstr>Ομάδα Έργου</vt:lpstr>
      <vt:lpstr>Αποτελέσματα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ΜΑΘΗΜΑΤΑ ΑΓΓΛΙΚΩΝ ΜΕ ΤΗΝ ΧΡΗΣΗ ΤΡΑΓΟΥΔΙΩΝ ΓΙΑ ΑΤΟΜΑ ΜΕ ΗΠΙΑ ΝΟΗΤΙΚΗ ΔΙΑΤΑΡΑΧΗ www.songsforcare.eu  </vt:lpstr>
      <vt:lpstr>Παρουσίαση του PowerPoint</vt:lpstr>
      <vt:lpstr>Αποτελέσματα</vt:lpstr>
      <vt:lpstr>Παρουσίαση του PowerPoint</vt:lpstr>
      <vt:lpstr>Πανελλήνια Ομοσπονδία Νόσου Alzheimer</vt:lpstr>
      <vt:lpstr>  “Bridge” project: Μια Ευρωπαϊκή καινοτόμα διαγενεακή παρέμβαση  με χρήση των Σοβαρών παιχνιδιών για τα άτομα με άνοια  https://projectbridge.eu/</vt:lpstr>
      <vt:lpstr>Παρουσίαση του PowerPoint</vt:lpstr>
      <vt:lpstr>ΑΠΟΤΕΛΕΣΜΑΤΑ</vt:lpstr>
      <vt:lpstr>Παρουσίαση του PowerPoint</vt:lpstr>
      <vt:lpstr>iCONNECT - Intergenerational CONtact between studeNts  and people with dEmentia through CreaTive education  http://iconnectdementia.eu/  </vt:lpstr>
      <vt:lpstr>Ομάδα έργου</vt:lpstr>
      <vt:lpstr>Αποτελέσματα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INFOCARE Υποστηρίζοντας τους περιθάλποντες ατόμων με άνοια</vt:lpstr>
      <vt:lpstr>Ομάδα έργου</vt:lpstr>
      <vt:lpstr>Αποτελέσματα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ΟΙ ΕΡΓΑΖΟΜΕΝΟΙ ΔΙΚΤΥΟΥ ΑΛΛΗΛΟΫΠΟΣΤΗΡΙΞΗΣ ΩΣ ΚΑΙΝΟΤΟΜΟΣ ΔΥΝΑΜΗ ΣΤΗΝ ΕΝΙΣΧΥΣΗ ΤΗΣ ΦΡΟΝΤΙΔΑΣ ΤΗΣ ΑΝΟΙΑΣ  https://piaproject.eu/  </vt:lpstr>
      <vt:lpstr>Ομάδα έργου </vt:lpstr>
      <vt:lpstr>Αποτελέσματα</vt:lpstr>
      <vt:lpstr>Παρουσίαση του PowerPoint</vt:lpstr>
      <vt:lpstr>Ι SUPPORT</vt:lpstr>
      <vt:lpstr>ΣΥΜΜΕΤΕΧΟΝΤΕΣ</vt:lpstr>
      <vt:lpstr>υποστηρίΖΩ App</vt:lpstr>
      <vt:lpstr>Application for mobile phones We Are Family Seniors</vt:lpstr>
      <vt:lpstr>Επαφές έκτακτης ανάγκης</vt:lpstr>
      <vt:lpstr>ΠΑΙΧΝΙΔΙΑ</vt:lpstr>
      <vt:lpstr>Παρουσίαση του PowerPoint</vt:lpstr>
      <vt:lpstr>Παρουσίαση του PowerPoint</vt:lpstr>
      <vt:lpstr>Παρουσίαση του PowerPoint</vt:lpstr>
      <vt:lpstr>Παιχνίδι για Κινητά για Ανάπτυξη Νοητικών Δεξιοτήτων και Διδασκαλία Εννοιών για Ενήλικες με Νοητικές Δυσκολίες Game4CoSkills </vt:lpstr>
      <vt:lpstr>Ομάδα έργου</vt:lpstr>
      <vt:lpstr>Αποτελέσματα</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MyPc</dc:creator>
  <cp:lastModifiedBy>Μάγδα</cp:lastModifiedBy>
  <cp:revision>63</cp:revision>
  <dcterms:created xsi:type="dcterms:W3CDTF">2022-07-02T07:13:44Z</dcterms:created>
  <dcterms:modified xsi:type="dcterms:W3CDTF">2022-11-11T14:18:08Z</dcterms:modified>
</cp:coreProperties>
</file>